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7" r:id="rId3"/>
    <p:sldMasterId id="2147483679" r:id="rId4"/>
    <p:sldMasterId id="2147483662" r:id="rId5"/>
    <p:sldMasterId id="2147483699" r:id="rId6"/>
    <p:sldMasterId id="2147483714" r:id="rId7"/>
    <p:sldMasterId id="2147483745" r:id="rId8"/>
    <p:sldMasterId id="2147483752" r:id="rId9"/>
  </p:sldMasterIdLst>
  <p:notesMasterIdLst>
    <p:notesMasterId r:id="rId37"/>
  </p:notesMasterIdLst>
  <p:handoutMasterIdLst>
    <p:handoutMasterId r:id="rId38"/>
  </p:handoutMasterIdLst>
  <p:sldIdLst>
    <p:sldId id="349" r:id="rId10"/>
    <p:sldId id="447" r:id="rId11"/>
    <p:sldId id="472" r:id="rId12"/>
    <p:sldId id="453" r:id="rId13"/>
    <p:sldId id="449" r:id="rId14"/>
    <p:sldId id="450" r:id="rId15"/>
    <p:sldId id="471" r:id="rId16"/>
    <p:sldId id="451" r:id="rId17"/>
    <p:sldId id="452" r:id="rId18"/>
    <p:sldId id="468" r:id="rId19"/>
    <p:sldId id="448" r:id="rId20"/>
    <p:sldId id="454" r:id="rId21"/>
    <p:sldId id="455" r:id="rId22"/>
    <p:sldId id="456" r:id="rId23"/>
    <p:sldId id="457" r:id="rId24"/>
    <p:sldId id="458" r:id="rId25"/>
    <p:sldId id="459" r:id="rId26"/>
    <p:sldId id="460" r:id="rId27"/>
    <p:sldId id="461" r:id="rId28"/>
    <p:sldId id="466" r:id="rId29"/>
    <p:sldId id="462" r:id="rId30"/>
    <p:sldId id="469" r:id="rId31"/>
    <p:sldId id="465" r:id="rId32"/>
    <p:sldId id="470" r:id="rId33"/>
    <p:sldId id="463" r:id="rId34"/>
    <p:sldId id="467" r:id="rId35"/>
    <p:sldId id="441" r:id="rId3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74" userDrawn="1">
          <p15:clr>
            <a:srgbClr val="A4A3A4"/>
          </p15:clr>
        </p15:guide>
        <p15:guide id="4" pos="942" userDrawn="1">
          <p15:clr>
            <a:srgbClr val="A4A3A4"/>
          </p15:clr>
        </p15:guide>
        <p15:guide id="5" orient="horz" pos="1535">
          <p15:clr>
            <a:srgbClr val="A4A3A4"/>
          </p15:clr>
        </p15:guide>
        <p15:guide id="6" pos="749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5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Közepesen sötét stílus 3 – 4.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Világos stílus 2 – 5. jelölőszín">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6" autoAdjust="0"/>
    <p:restoredTop sz="94799" autoAdjust="0"/>
  </p:normalViewPr>
  <p:slideViewPr>
    <p:cSldViewPr snapToGrid="0">
      <p:cViewPr varScale="1">
        <p:scale>
          <a:sx n="80" d="100"/>
          <a:sy n="80" d="100"/>
        </p:scale>
        <p:origin x="354" y="78"/>
      </p:cViewPr>
      <p:guideLst>
        <p:guide orient="horz" pos="2160"/>
        <p:guide pos="3840"/>
        <p:guide orient="horz" pos="1674"/>
        <p:guide pos="942"/>
        <p:guide orient="horz" pos="1535"/>
        <p:guide pos="7492"/>
      </p:guideLst>
    </p:cSldViewPr>
  </p:slideViewPr>
  <p:notesTextViewPr>
    <p:cViewPr>
      <p:scale>
        <a:sx n="1" d="1"/>
        <a:sy n="1" d="1"/>
      </p:scale>
      <p:origin x="0" y="0"/>
    </p:cViewPr>
  </p:notesTextViewPr>
  <p:notesViewPr>
    <p:cSldViewPr snapToGrid="0">
      <p:cViewPr varScale="1">
        <p:scale>
          <a:sx n="88" d="100"/>
          <a:sy n="88" d="100"/>
        </p:scale>
        <p:origin x="3678" y="72"/>
      </p:cViewPr>
      <p:guideLst>
        <p:guide orient="horz" pos="3224"/>
        <p:guide pos="2236"/>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hu-HU"/>
          </a:p>
        </p:txBody>
      </p:sp>
      <p:sp>
        <p:nvSpPr>
          <p:cNvPr id="3" name="Dátum helye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0E42CC29-F800-45AA-B4DA-434CAFB2B49B}" type="datetimeFigureOut">
              <a:rPr lang="hu-HU" smtClean="0"/>
              <a:t>2018.02.18.</a:t>
            </a:fld>
            <a:endParaRPr lang="hu-HU"/>
          </a:p>
        </p:txBody>
      </p:sp>
      <p:sp>
        <p:nvSpPr>
          <p:cNvPr id="4" name="Élőláb helye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hu-HU"/>
          </a:p>
        </p:txBody>
      </p:sp>
      <p:sp>
        <p:nvSpPr>
          <p:cNvPr id="5" name="Dia számának helye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6F108C08-F565-4702-A02B-EDB731FCC28F}" type="slidenum">
              <a:rPr lang="hu-HU" smtClean="0"/>
              <a:t>‹#›</a:t>
            </a:fld>
            <a:endParaRPr lang="hu-HU"/>
          </a:p>
        </p:txBody>
      </p:sp>
    </p:spTree>
    <p:extLst>
      <p:ext uri="{BB962C8B-B14F-4D97-AF65-F5344CB8AC3E}">
        <p14:creationId xmlns:p14="http://schemas.microsoft.com/office/powerpoint/2010/main" val="333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33" tIns="45717" rIns="91433" bIns="45717" rtlCol="0"/>
          <a:lstStyle>
            <a:lvl1pPr algn="l">
              <a:defRPr sz="1200"/>
            </a:lvl1pPr>
          </a:lstStyle>
          <a:p>
            <a:endParaRPr lang="nl-NL"/>
          </a:p>
        </p:txBody>
      </p:sp>
      <p:sp>
        <p:nvSpPr>
          <p:cNvPr id="3" name="Date Placeholder 2"/>
          <p:cNvSpPr>
            <a:spLocks noGrp="1"/>
          </p:cNvSpPr>
          <p:nvPr>
            <p:ph type="dt" idx="1"/>
          </p:nvPr>
        </p:nvSpPr>
        <p:spPr>
          <a:xfrm>
            <a:off x="3850444" y="0"/>
            <a:ext cx="2945659" cy="498135"/>
          </a:xfrm>
          <a:prstGeom prst="rect">
            <a:avLst/>
          </a:prstGeom>
        </p:spPr>
        <p:txBody>
          <a:bodyPr vert="horz" lIns="91433" tIns="45717" rIns="91433" bIns="45717" rtlCol="0"/>
          <a:lstStyle>
            <a:lvl1pPr algn="r">
              <a:defRPr sz="1200"/>
            </a:lvl1pPr>
          </a:lstStyle>
          <a:p>
            <a:fld id="{276B978E-627B-4CA1-8882-283B11670EDB}" type="datetimeFigureOut">
              <a:rPr lang="nl-NL" smtClean="0"/>
              <a:t>18-2-2018</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nl-NL"/>
          </a:p>
        </p:txBody>
      </p:sp>
      <p:sp>
        <p:nvSpPr>
          <p:cNvPr id="5" name="Notes Placeholder 4"/>
          <p:cNvSpPr>
            <a:spLocks noGrp="1"/>
          </p:cNvSpPr>
          <p:nvPr>
            <p:ph type="body" sz="quarter" idx="3"/>
          </p:nvPr>
        </p:nvSpPr>
        <p:spPr>
          <a:xfrm>
            <a:off x="679768" y="4777959"/>
            <a:ext cx="5438140" cy="3909239"/>
          </a:xfrm>
          <a:prstGeom prst="rect">
            <a:avLst/>
          </a:prstGeom>
        </p:spPr>
        <p:txBody>
          <a:bodyPr vert="horz" lIns="91433" tIns="45717" rIns="91433"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1" y="9430091"/>
            <a:ext cx="2945659" cy="498134"/>
          </a:xfrm>
          <a:prstGeom prst="rect">
            <a:avLst/>
          </a:prstGeom>
        </p:spPr>
        <p:txBody>
          <a:bodyPr vert="horz" lIns="91433" tIns="45717" rIns="91433"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433" tIns="45717" rIns="91433" bIns="45717" rtlCol="0" anchor="b"/>
          <a:lstStyle>
            <a:lvl1pPr algn="r">
              <a:defRPr sz="1200"/>
            </a:lvl1pPr>
          </a:lstStyle>
          <a:p>
            <a:fld id="{12F8B99C-00E5-4454-8541-C53980D8A55E}" type="slidenum">
              <a:rPr lang="nl-NL" smtClean="0"/>
              <a:t>‹#›</a:t>
            </a:fld>
            <a:endParaRPr lang="nl-NL"/>
          </a:p>
        </p:txBody>
      </p:sp>
    </p:spTree>
    <p:extLst>
      <p:ext uri="{BB962C8B-B14F-4D97-AF65-F5344CB8AC3E}">
        <p14:creationId xmlns:p14="http://schemas.microsoft.com/office/powerpoint/2010/main" val="132129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is the June 2016 version of </a:t>
            </a:r>
            <a:r>
              <a:rPr lang="en-US" dirty="0" err="1" smtClean="0">
                <a:latin typeface="Arial" panose="020B0604020202020204" pitchFamily="34" charset="0"/>
                <a:cs typeface="Arial" panose="020B0604020202020204" pitchFamily="34" charset="0"/>
              </a:rPr>
              <a:t>Aegon’s</a:t>
            </a:r>
            <a:r>
              <a:rPr lang="en-US" dirty="0" smtClean="0">
                <a:latin typeface="Arial" panose="020B0604020202020204" pitchFamily="34" charset="0"/>
                <a:cs typeface="Arial" panose="020B0604020202020204" pitchFamily="34" charset="0"/>
              </a:rPr>
              <a:t> corporate template and standard corporate presentation.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version reflects the updated strategy, the plans going forward for the company as presented during the Analyst &amp; Investor Conference in London in January 2016, the full year 2015 and Q1 2016 results, and updates from the 2016 Review.</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slide deck provides an introduction to Aegon worldwide, its strategy, international presence, and focus on life insurance, pensions and asset management.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In the appendix you will find some additional slides with factual information. The appendix is followed by a Guide with guidelines for the use of this template and of the colors and photo’s included.</a:t>
            </a:r>
          </a:p>
          <a:p>
            <a:pPr marL="171438" indent="-17143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F8B99C-00E5-4454-8541-C53980D8A55E}" type="slidenum">
              <a:rPr lang="nl-NL" smtClean="0"/>
              <a:t>1</a:t>
            </a:fld>
            <a:endParaRPr lang="nl-NL"/>
          </a:p>
        </p:txBody>
      </p:sp>
    </p:spTree>
    <p:extLst>
      <p:ext uri="{BB962C8B-B14F-4D97-AF65-F5344CB8AC3E}">
        <p14:creationId xmlns:p14="http://schemas.microsoft.com/office/powerpoint/2010/main" val="38176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10</a:t>
            </a:fld>
            <a:endParaRPr lang="nl-NL"/>
          </a:p>
        </p:txBody>
      </p:sp>
    </p:spTree>
    <p:extLst>
      <p:ext uri="{BB962C8B-B14F-4D97-AF65-F5344CB8AC3E}">
        <p14:creationId xmlns:p14="http://schemas.microsoft.com/office/powerpoint/2010/main" val="412547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11</a:t>
            </a:fld>
            <a:endParaRPr lang="nl-NL"/>
          </a:p>
        </p:txBody>
      </p:sp>
    </p:spTree>
    <p:extLst>
      <p:ext uri="{BB962C8B-B14F-4D97-AF65-F5344CB8AC3E}">
        <p14:creationId xmlns:p14="http://schemas.microsoft.com/office/powerpoint/2010/main" val="158420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12</a:t>
            </a:fld>
            <a:endParaRPr lang="nl-NL"/>
          </a:p>
        </p:txBody>
      </p:sp>
    </p:spTree>
    <p:extLst>
      <p:ext uri="{BB962C8B-B14F-4D97-AF65-F5344CB8AC3E}">
        <p14:creationId xmlns:p14="http://schemas.microsoft.com/office/powerpoint/2010/main" val="269197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13</a:t>
            </a:fld>
            <a:endParaRPr lang="nl-NL"/>
          </a:p>
        </p:txBody>
      </p:sp>
    </p:spTree>
    <p:extLst>
      <p:ext uri="{BB962C8B-B14F-4D97-AF65-F5344CB8AC3E}">
        <p14:creationId xmlns:p14="http://schemas.microsoft.com/office/powerpoint/2010/main" val="15597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14</a:t>
            </a:fld>
            <a:endParaRPr lang="nl-NL"/>
          </a:p>
        </p:txBody>
      </p:sp>
    </p:spTree>
    <p:extLst>
      <p:ext uri="{BB962C8B-B14F-4D97-AF65-F5344CB8AC3E}">
        <p14:creationId xmlns:p14="http://schemas.microsoft.com/office/powerpoint/2010/main" val="17996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15</a:t>
            </a:fld>
            <a:endParaRPr lang="nl-NL"/>
          </a:p>
        </p:txBody>
      </p:sp>
    </p:spTree>
    <p:extLst>
      <p:ext uri="{BB962C8B-B14F-4D97-AF65-F5344CB8AC3E}">
        <p14:creationId xmlns:p14="http://schemas.microsoft.com/office/powerpoint/2010/main" val="210817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16</a:t>
            </a:fld>
            <a:endParaRPr lang="nl-NL"/>
          </a:p>
        </p:txBody>
      </p:sp>
    </p:spTree>
    <p:extLst>
      <p:ext uri="{BB962C8B-B14F-4D97-AF65-F5344CB8AC3E}">
        <p14:creationId xmlns:p14="http://schemas.microsoft.com/office/powerpoint/2010/main" val="131433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17</a:t>
            </a:fld>
            <a:endParaRPr lang="nl-NL"/>
          </a:p>
        </p:txBody>
      </p:sp>
    </p:spTree>
    <p:extLst>
      <p:ext uri="{BB962C8B-B14F-4D97-AF65-F5344CB8AC3E}">
        <p14:creationId xmlns:p14="http://schemas.microsoft.com/office/powerpoint/2010/main" val="257107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18</a:t>
            </a:fld>
            <a:endParaRPr lang="nl-NL"/>
          </a:p>
        </p:txBody>
      </p:sp>
    </p:spTree>
    <p:extLst>
      <p:ext uri="{BB962C8B-B14F-4D97-AF65-F5344CB8AC3E}">
        <p14:creationId xmlns:p14="http://schemas.microsoft.com/office/powerpoint/2010/main" val="253055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19</a:t>
            </a:fld>
            <a:endParaRPr lang="nl-NL"/>
          </a:p>
        </p:txBody>
      </p:sp>
    </p:spTree>
    <p:extLst>
      <p:ext uri="{BB962C8B-B14F-4D97-AF65-F5344CB8AC3E}">
        <p14:creationId xmlns:p14="http://schemas.microsoft.com/office/powerpoint/2010/main" val="343541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a:t>
            </a:fld>
            <a:endParaRPr lang="nl-NL"/>
          </a:p>
        </p:txBody>
      </p:sp>
    </p:spTree>
    <p:extLst>
      <p:ext uri="{BB962C8B-B14F-4D97-AF65-F5344CB8AC3E}">
        <p14:creationId xmlns:p14="http://schemas.microsoft.com/office/powerpoint/2010/main" val="422129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20</a:t>
            </a:fld>
            <a:endParaRPr lang="nl-NL"/>
          </a:p>
        </p:txBody>
      </p:sp>
    </p:spTree>
    <p:extLst>
      <p:ext uri="{BB962C8B-B14F-4D97-AF65-F5344CB8AC3E}">
        <p14:creationId xmlns:p14="http://schemas.microsoft.com/office/powerpoint/2010/main" val="330228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21</a:t>
            </a:fld>
            <a:endParaRPr lang="nl-NL"/>
          </a:p>
        </p:txBody>
      </p:sp>
    </p:spTree>
    <p:extLst>
      <p:ext uri="{BB962C8B-B14F-4D97-AF65-F5344CB8AC3E}">
        <p14:creationId xmlns:p14="http://schemas.microsoft.com/office/powerpoint/2010/main" val="42704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22</a:t>
            </a:fld>
            <a:endParaRPr lang="nl-NL"/>
          </a:p>
        </p:txBody>
      </p:sp>
    </p:spTree>
    <p:extLst>
      <p:ext uri="{BB962C8B-B14F-4D97-AF65-F5344CB8AC3E}">
        <p14:creationId xmlns:p14="http://schemas.microsoft.com/office/powerpoint/2010/main" val="48859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23</a:t>
            </a:fld>
            <a:endParaRPr lang="nl-NL"/>
          </a:p>
        </p:txBody>
      </p:sp>
    </p:spTree>
    <p:extLst>
      <p:ext uri="{BB962C8B-B14F-4D97-AF65-F5344CB8AC3E}">
        <p14:creationId xmlns:p14="http://schemas.microsoft.com/office/powerpoint/2010/main" val="40445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24</a:t>
            </a:fld>
            <a:endParaRPr lang="nl-NL"/>
          </a:p>
        </p:txBody>
      </p:sp>
    </p:spTree>
    <p:extLst>
      <p:ext uri="{BB962C8B-B14F-4D97-AF65-F5344CB8AC3E}">
        <p14:creationId xmlns:p14="http://schemas.microsoft.com/office/powerpoint/2010/main" val="911356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25</a:t>
            </a:fld>
            <a:endParaRPr lang="nl-NL"/>
          </a:p>
        </p:txBody>
      </p:sp>
    </p:spTree>
    <p:extLst>
      <p:ext uri="{BB962C8B-B14F-4D97-AF65-F5344CB8AC3E}">
        <p14:creationId xmlns:p14="http://schemas.microsoft.com/office/powerpoint/2010/main" val="307822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26</a:t>
            </a:fld>
            <a:endParaRPr lang="nl-NL"/>
          </a:p>
        </p:txBody>
      </p:sp>
    </p:spTree>
    <p:extLst>
      <p:ext uri="{BB962C8B-B14F-4D97-AF65-F5344CB8AC3E}">
        <p14:creationId xmlns:p14="http://schemas.microsoft.com/office/powerpoint/2010/main" val="44076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3</a:t>
            </a:fld>
            <a:endParaRPr lang="nl-NL"/>
          </a:p>
        </p:txBody>
      </p:sp>
    </p:spTree>
    <p:extLst>
      <p:ext uri="{BB962C8B-B14F-4D97-AF65-F5344CB8AC3E}">
        <p14:creationId xmlns:p14="http://schemas.microsoft.com/office/powerpoint/2010/main" val="16707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4</a:t>
            </a:fld>
            <a:endParaRPr lang="nl-NL"/>
          </a:p>
        </p:txBody>
      </p:sp>
    </p:spTree>
    <p:extLst>
      <p:ext uri="{BB962C8B-B14F-4D97-AF65-F5344CB8AC3E}">
        <p14:creationId xmlns:p14="http://schemas.microsoft.com/office/powerpoint/2010/main" val="141189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5</a:t>
            </a:fld>
            <a:endParaRPr lang="nl-NL"/>
          </a:p>
        </p:txBody>
      </p:sp>
    </p:spTree>
    <p:extLst>
      <p:ext uri="{BB962C8B-B14F-4D97-AF65-F5344CB8AC3E}">
        <p14:creationId xmlns:p14="http://schemas.microsoft.com/office/powerpoint/2010/main" val="290257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6</a:t>
            </a:fld>
            <a:endParaRPr lang="nl-NL"/>
          </a:p>
        </p:txBody>
      </p:sp>
    </p:spTree>
    <p:extLst>
      <p:ext uri="{BB962C8B-B14F-4D97-AF65-F5344CB8AC3E}">
        <p14:creationId xmlns:p14="http://schemas.microsoft.com/office/powerpoint/2010/main" val="22268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7</a:t>
            </a:fld>
            <a:endParaRPr lang="nl-NL"/>
          </a:p>
        </p:txBody>
      </p:sp>
    </p:spTree>
    <p:extLst>
      <p:ext uri="{BB962C8B-B14F-4D97-AF65-F5344CB8AC3E}">
        <p14:creationId xmlns:p14="http://schemas.microsoft.com/office/powerpoint/2010/main" val="412731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8</a:t>
            </a:fld>
            <a:endParaRPr lang="nl-NL"/>
          </a:p>
        </p:txBody>
      </p:sp>
    </p:spTree>
    <p:extLst>
      <p:ext uri="{BB962C8B-B14F-4D97-AF65-F5344CB8AC3E}">
        <p14:creationId xmlns:p14="http://schemas.microsoft.com/office/powerpoint/2010/main" val="288428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9</a:t>
            </a:fld>
            <a:endParaRPr lang="nl-NL"/>
          </a:p>
        </p:txBody>
      </p:sp>
    </p:spTree>
    <p:extLst>
      <p:ext uri="{BB962C8B-B14F-4D97-AF65-F5344CB8AC3E}">
        <p14:creationId xmlns:p14="http://schemas.microsoft.com/office/powerpoint/2010/main" val="2266859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refered">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5" name="TextBox 4"/>
          <p:cNvSpPr txBox="1"/>
          <p:nvPr userDrawn="1"/>
        </p:nvSpPr>
        <p:spPr>
          <a:xfrm>
            <a:off x="1729740" y="6450568"/>
            <a:ext cx="5928226" cy="307777"/>
          </a:xfrm>
          <a:prstGeom prst="rect">
            <a:avLst/>
          </a:prstGeom>
          <a:noFill/>
        </p:spPr>
        <p:txBody>
          <a:bodyPr wrap="none" rtlCol="0">
            <a:spAutoFit/>
          </a:bodyPr>
          <a:lstStyle/>
          <a:p>
            <a:r>
              <a:rPr lang="hu-HU" sz="1400" b="1" i="1" dirty="0" smtClean="0">
                <a:solidFill>
                  <a:schemeClr val="accent1"/>
                </a:solidFill>
              </a:rPr>
              <a:t>Segítünk az embereknek anyagi biztonságot teremteni egy életen át</a:t>
            </a:r>
            <a:endParaRPr lang="nl-NL" sz="1400" b="1" i="1" dirty="0">
              <a:solidFill>
                <a:schemeClr val="accent1"/>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17288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9485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33440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693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906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9308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05864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2803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509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6265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32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94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28166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userDrawn="1">
          <p15:clr>
            <a:srgbClr val="FBAE40"/>
          </p15:clr>
        </p15:guide>
        <p15:guide id="2" pos="546"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95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44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614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391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6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2399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84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6628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ulle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7669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29579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ullets and laptop">
    <p:spTree>
      <p:nvGrpSpPr>
        <p:cNvPr id="1" name=""/>
        <p:cNvGrpSpPr/>
        <p:nvPr/>
      </p:nvGrpSpPr>
      <p:grpSpPr>
        <a:xfrm>
          <a:off x="0" y="0"/>
          <a:ext cx="0" cy="0"/>
          <a:chOff x="0" y="0"/>
          <a:chExt cx="0" cy="0"/>
        </a:xfrm>
      </p:grpSpPr>
      <p:grpSp>
        <p:nvGrpSpPr>
          <p:cNvPr id="16" name="Group 34"/>
          <p:cNvGrpSpPr/>
          <p:nvPr/>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04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7007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ullets and iPad">
    <p:spTree>
      <p:nvGrpSpPr>
        <p:cNvPr id="1" name=""/>
        <p:cNvGrpSpPr/>
        <p:nvPr/>
      </p:nvGrpSpPr>
      <p:grpSpPr>
        <a:xfrm>
          <a:off x="0" y="0"/>
          <a:ext cx="0" cy="0"/>
          <a:chOff x="0" y="0"/>
          <a:chExt cx="0" cy="0"/>
        </a:xfrm>
      </p:grpSpPr>
      <p:pic>
        <p:nvPicPr>
          <p:cNvPr id="8" name="Picture 7" descr="ipa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95898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a:t>
            </a:r>
            <a:r>
              <a:rPr lang="nl-NL" dirty="0" err="1" smtClean="0"/>
              <a:t>title</a:t>
            </a:r>
            <a:endParaRPr lang="nl-NL" dirty="0"/>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80843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0549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3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40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37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5430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02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88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3860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5547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10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0477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351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1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9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1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72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178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483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008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7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12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8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20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040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34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rgbClr val="FFFFFF"/>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rgbClr val="FFFFFF"/>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STRENGHTS</a:t>
            </a:r>
          </a:p>
          <a:p>
            <a:r>
              <a:rPr lang="en-US" dirty="0">
                <a:solidFill>
                  <a:srgbClr val="0077C8"/>
                </a:solidFill>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OPPORTUNITIES</a:t>
            </a:r>
          </a:p>
          <a:p>
            <a:r>
              <a:rPr lang="en-US" dirty="0">
                <a:solidFill>
                  <a:srgbClr val="0077C8"/>
                </a:solidFill>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WEAKNESS</a:t>
            </a:r>
          </a:p>
          <a:p>
            <a:pPr algn="r"/>
            <a:r>
              <a:rPr lang="en-US" dirty="0">
                <a:solidFill>
                  <a:srgbClr val="0077C8"/>
                </a:solidFill>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Threats</a:t>
            </a:r>
          </a:p>
          <a:p>
            <a:pPr algn="r"/>
            <a:r>
              <a:rPr lang="en-US" dirty="0">
                <a:solidFill>
                  <a:srgbClr val="0077C8"/>
                </a:solidFill>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153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74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08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894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7745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1907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833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155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17021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194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516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3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910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31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018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804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19698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p15:clr>
            <a:srgbClr val="FBAE40"/>
          </p15:clr>
        </p15:guide>
        <p15:guide id="2" pos="54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5401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429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external Party">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8" name="Picture Placeholder 7"/>
          <p:cNvSpPr>
            <a:spLocks noGrp="1"/>
          </p:cNvSpPr>
          <p:nvPr>
            <p:ph type="pic" sz="quarter" idx="13" hasCustomPrompt="1"/>
          </p:nvPr>
        </p:nvSpPr>
        <p:spPr>
          <a:xfrm>
            <a:off x="7561263" y="628491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42558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415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3"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5"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189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310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942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1235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1235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47942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121235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121235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47942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121235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121235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47942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498280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498280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424987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498280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498280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424987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498280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498280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424987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8" name="Tijdelijke aanduiding voor tekst 35"/>
          <p:cNvSpPr>
            <a:spLocks noGrp="1"/>
          </p:cNvSpPr>
          <p:nvPr>
            <p:ph type="body" sz="quarter" idx="53" hasCustomPrompt="1"/>
          </p:nvPr>
        </p:nvSpPr>
        <p:spPr>
          <a:xfrm>
            <a:off x="8812747"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9" name="Tijdelijke aanduiding voor tekst 37"/>
          <p:cNvSpPr>
            <a:spLocks noGrp="1"/>
          </p:cNvSpPr>
          <p:nvPr>
            <p:ph type="body" sz="quarter" idx="54" hasCustomPrompt="1"/>
          </p:nvPr>
        </p:nvSpPr>
        <p:spPr>
          <a:xfrm>
            <a:off x="8812747"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0" name="Tijdelijke aanduiding voor tekst 71"/>
          <p:cNvSpPr>
            <a:spLocks noGrp="1"/>
          </p:cNvSpPr>
          <p:nvPr>
            <p:ph type="body" sz="quarter" idx="55" hasCustomPrompt="1"/>
          </p:nvPr>
        </p:nvSpPr>
        <p:spPr>
          <a:xfrm>
            <a:off x="8079813"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1" name="Tijdelijke aanduiding voor tekst 35"/>
          <p:cNvSpPr>
            <a:spLocks noGrp="1"/>
          </p:cNvSpPr>
          <p:nvPr>
            <p:ph type="body" sz="quarter" idx="56" hasCustomPrompt="1"/>
          </p:nvPr>
        </p:nvSpPr>
        <p:spPr>
          <a:xfrm>
            <a:off x="8812747"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2" name="Tijdelijke aanduiding voor tekst 37"/>
          <p:cNvSpPr>
            <a:spLocks noGrp="1"/>
          </p:cNvSpPr>
          <p:nvPr>
            <p:ph type="body" sz="quarter" idx="57" hasCustomPrompt="1"/>
          </p:nvPr>
        </p:nvSpPr>
        <p:spPr>
          <a:xfrm>
            <a:off x="8812747"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3" name="Tijdelijke aanduiding voor tekst 71"/>
          <p:cNvSpPr>
            <a:spLocks noGrp="1"/>
          </p:cNvSpPr>
          <p:nvPr>
            <p:ph type="body" sz="quarter" idx="58" hasCustomPrompt="1"/>
          </p:nvPr>
        </p:nvSpPr>
        <p:spPr>
          <a:xfrm>
            <a:off x="8079813"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4" name="Tijdelijke aanduiding voor tekst 35"/>
          <p:cNvSpPr>
            <a:spLocks noGrp="1"/>
          </p:cNvSpPr>
          <p:nvPr>
            <p:ph type="body" sz="quarter" idx="59" hasCustomPrompt="1"/>
          </p:nvPr>
        </p:nvSpPr>
        <p:spPr>
          <a:xfrm>
            <a:off x="8812747"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5" name="Tijdelijke aanduiding voor tekst 37"/>
          <p:cNvSpPr>
            <a:spLocks noGrp="1"/>
          </p:cNvSpPr>
          <p:nvPr>
            <p:ph type="body" sz="quarter" idx="60" hasCustomPrompt="1"/>
          </p:nvPr>
        </p:nvSpPr>
        <p:spPr>
          <a:xfrm>
            <a:off x="8812747"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6" name="Tijdelijke aanduiding voor tekst 71"/>
          <p:cNvSpPr>
            <a:spLocks noGrp="1"/>
          </p:cNvSpPr>
          <p:nvPr>
            <p:ph type="body" sz="quarter" idx="61" hasCustomPrompt="1"/>
          </p:nvPr>
        </p:nvSpPr>
        <p:spPr>
          <a:xfrm>
            <a:off x="8079813"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32" name="Text Placeholder 4"/>
          <p:cNvSpPr>
            <a:spLocks noGrp="1"/>
          </p:cNvSpPr>
          <p:nvPr>
            <p:ph type="body" sz="quarter" idx="6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30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userDrawn="1">
          <p15:clr>
            <a:srgbClr val="FBAE40"/>
          </p15:clr>
        </p15:guide>
        <p15:guide id="2" orient="horz" pos="36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2461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118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751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accent1"/>
              </a:buClr>
              <a:defRPr sz="2000">
                <a:solidFill>
                  <a:schemeClr val="tx1"/>
                </a:solidFill>
              </a:defRPr>
            </a:lvl1pPr>
            <a:lvl2pPr marL="685800" indent="-228600">
              <a:buClr>
                <a:schemeClr val="accent1"/>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7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4"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671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10954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9839" y="2395538"/>
            <a:ext cx="4831081" cy="2976561"/>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2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95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1366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90791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607923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2203787"/>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7" y="3594324"/>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7" y="4984861"/>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6994489" y="1390049"/>
            <a:ext cx="3724311" cy="813738"/>
          </a:xfrm>
          <a:prstGeom prst="rect">
            <a:avLst/>
          </a:prstGeom>
        </p:spPr>
        <p:txBody>
          <a:bodyPr/>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6994489" y="2203787"/>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6261555"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6994489" y="2780586"/>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6994489" y="3594324"/>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6261555"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6994489" y="4171123"/>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6994489" y="4984861"/>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6261555"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22" name="Text Placeholder 4"/>
          <p:cNvSpPr>
            <a:spLocks noGrp="1"/>
          </p:cNvSpPr>
          <p:nvPr>
            <p:ph type="body" sz="quarter" idx="53"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2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064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5"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6"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7"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184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4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5"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963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38" name="Tijdelijke aanduiding voor tekst 37"/>
          <p:cNvSpPr>
            <a:spLocks noGrp="1"/>
          </p:cNvSpPr>
          <p:nvPr>
            <p:ph type="body" sz="quarter" idx="12" hasCustomPrompt="1"/>
          </p:nvPr>
        </p:nvSpPr>
        <p:spPr>
          <a:xfrm>
            <a:off x="2488926" y="2203787"/>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6" y="3594324"/>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6" y="4984861"/>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12" name="Text Placeholder 4"/>
          <p:cNvSpPr>
            <a:spLocks noGrp="1"/>
          </p:cNvSpPr>
          <p:nvPr>
            <p:ph type="body" sz="quarter" idx="4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547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218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chemeClr val="bg1"/>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chemeClr val="bg1"/>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STRENGHTS</a:t>
            </a:r>
          </a:p>
          <a:p>
            <a:r>
              <a:rPr lang="en-US" sz="1800" dirty="0">
                <a:solidFill>
                  <a:schemeClr val="accent1"/>
                </a:solidFill>
                <a:latin typeface="Arial" panose="020B0604020202020204" pitchFamily="34" charset="0"/>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OPPORTUNITIES</a:t>
            </a:r>
          </a:p>
          <a:p>
            <a:r>
              <a:rPr lang="en-US" sz="1800" dirty="0">
                <a:solidFill>
                  <a:schemeClr val="accent1"/>
                </a:solidFill>
                <a:latin typeface="Arial" panose="020B0604020202020204" pitchFamily="34" charset="0"/>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WEAKNESS</a:t>
            </a:r>
          </a:p>
          <a:p>
            <a:pPr algn="r"/>
            <a:r>
              <a:rPr lang="en-US" sz="1800" dirty="0">
                <a:solidFill>
                  <a:schemeClr val="accent1"/>
                </a:solidFill>
                <a:latin typeface="Arial" panose="020B0604020202020204" pitchFamily="34" charset="0"/>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Threats</a:t>
            </a:r>
          </a:p>
          <a:p>
            <a:pPr algn="r"/>
            <a:r>
              <a:rPr lang="en-US" sz="1800" dirty="0">
                <a:solidFill>
                  <a:schemeClr val="accent1"/>
                </a:solidFill>
                <a:latin typeface="Arial" panose="020B0604020202020204" pitchFamily="34" charset="0"/>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3360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1305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3906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689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4543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3663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theme" Target="../theme/theme3.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image" Target="../media/image1.jpe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image" Target="../media/image1.jpeg"/><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image" Target="../media/image1.jpeg"/><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theme" Target="../theme/theme5.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oleObject" Target="../embeddings/oleObject1.bin"/><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tags" Target="../tags/tag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vmlDrawing" Target="../drawings/vmlDrawing1.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image" Target="../media/image1.jpe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theme" Target="../theme/theme7.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image" Target="../media/image10.emf"/><Relationship Id="rId8" Type="http://schemas.openxmlformats.org/officeDocument/2006/relationships/slideLayout" Target="../slideLayouts/slideLayout142.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7.xml"/><Relationship Id="rId7"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image" Target="../media/image1.jpe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7817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3" r:id="rId3"/>
    <p:sldLayoutId id="214748369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Tree>
    <p:extLst>
      <p:ext uri="{BB962C8B-B14F-4D97-AF65-F5344CB8AC3E}">
        <p14:creationId xmlns:p14="http://schemas.microsoft.com/office/powerpoint/2010/main" val="3671015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819" r:id="rId4"/>
    <p:sldLayoutId id="2147483825" r:id="rId5"/>
    <p:sldLayoutId id="2147483826" r:id="rId6"/>
    <p:sldLayoutId id="2147483829" r:id="rId7"/>
    <p:sldLayoutId id="2147483830" r:id="rId8"/>
    <p:sldLayoutId id="21474838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userDrawn="1">
          <p15:clr>
            <a:srgbClr val="F26B43"/>
          </p15:clr>
        </p15:guide>
        <p15:guide id="2" pos="3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0"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65483832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92" r:id="rId7"/>
    <p:sldLayoutId id="2147483693" r:id="rId8"/>
    <p:sldLayoutId id="2147483664" r:id="rId9"/>
    <p:sldLayoutId id="2147483676" r:id="rId10"/>
    <p:sldLayoutId id="2147483677" r:id="rId11"/>
    <p:sldLayoutId id="2147483675" r:id="rId12"/>
    <p:sldLayoutId id="2147483674" r:id="rId13"/>
    <p:sldLayoutId id="2147483767" r:id="rId14"/>
    <p:sldLayoutId id="2147483768" r:id="rId15"/>
    <p:sldLayoutId id="2147483769" r:id="rId16"/>
    <p:sldLayoutId id="2147483771"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 id="2147483806" r:id="rId28"/>
    <p:sldLayoutId id="2147483807" r:id="rId29"/>
    <p:sldLayoutId id="2147483808" r:id="rId30"/>
    <p:sldLayoutId id="2147483809" r:id="rId31"/>
    <p:sldLayoutId id="2147483810" r:id="rId32"/>
    <p:sldLayoutId id="2147483811" r:id="rId33"/>
    <p:sldLayoutId id="2147483812" r:id="rId34"/>
    <p:sldLayoutId id="2147483813" r:id="rId35"/>
    <p:sldLayoutId id="2147483814" r:id="rId36"/>
    <p:sldLayoutId id="2147483815" r:id="rId37"/>
    <p:sldLayoutId id="214748381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4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ound Same Side Corner Rectangle 9"/>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2726872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841" r:id="rId36"/>
    <p:sldLayoutId id="2147483842" r:id="rId37"/>
    <p:sldLayoutId id="2147483843" r:id="rId38"/>
    <p:sldLayoutId id="2147483844" r:id="rId39"/>
    <p:sldLayoutId id="2147483845"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8" name="Picture 7"/>
          <p:cNvPicPr>
            <a:picLocks noChangeAspect="1"/>
          </p:cNvPicPr>
          <p:nvPr/>
        </p:nvPicPr>
        <p:blipFill rotWithShape="1">
          <a:blip r:embed="rId3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463611610"/>
      </p:ext>
    </p:extLst>
  </p:cSld>
  <p:clrMap bg1="lt1" tx1="dk1" bg2="lt2" tx2="dk2" accent1="accent1" accent2="accent2" accent3="accent3" accent4="accent4" accent5="accent5" accent6="accent6" hlink="hlink" folHlink="folHlink"/>
  <p:sldLayoutIdLst>
    <p:sldLayoutId id="2147483671" r:id="rId1"/>
    <p:sldLayoutId id="2147483663" r:id="rId2"/>
    <p:sldLayoutId id="2147483667" r:id="rId3"/>
    <p:sldLayoutId id="2147483668" r:id="rId4"/>
    <p:sldLayoutId id="2147483672" r:id="rId5"/>
    <p:sldLayoutId id="2147483669" r:id="rId6"/>
    <p:sldLayoutId id="2147483770"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1666975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extLst>
              <p:ext uri="{D42A27DB-BD31-4B8C-83A1-F6EECF244321}">
                <p14:modId xmlns:p14="http://schemas.microsoft.com/office/powerpoint/2010/main" val="3737413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52"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10" name="Picture 9"/>
          <p:cNvPicPr>
            <a:picLocks noChangeAspect="1"/>
          </p:cNvPicPr>
          <p:nvPr/>
        </p:nvPicPr>
        <p:blipFill rotWithShape="1">
          <a:blip r:embed="rId36"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930360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Rechthoek 6"/>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8" name="Picture 7"/>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33353711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70501601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OUR_ACCOUNT/aegon-git-tutorial.gi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szjulcsi/git-for-rladies/blob/master/presentation.pdf"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40.jp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helye 6"/>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2"/>
          </p:nvPr>
        </p:nvSpPr>
        <p:spPr>
          <a:xfrm>
            <a:off x="7180263" y="5975440"/>
            <a:ext cx="2862263" cy="346075"/>
          </a:xfrm>
        </p:spPr>
        <p:txBody>
          <a:bodyPr/>
          <a:lstStyle/>
          <a:p>
            <a:r>
              <a:rPr lang="hu-HU" dirty="0" smtClean="0"/>
              <a:t>2018. Február</a:t>
            </a:r>
            <a:endParaRPr lang="nl-NL" dirty="0"/>
          </a:p>
        </p:txBody>
      </p:sp>
      <p:sp>
        <p:nvSpPr>
          <p:cNvPr id="8" name="Title 2"/>
          <p:cNvSpPr txBox="1">
            <a:spLocks/>
          </p:cNvSpPr>
          <p:nvPr/>
        </p:nvSpPr>
        <p:spPr>
          <a:xfrm>
            <a:off x="1846263" y="4681900"/>
            <a:ext cx="8788892" cy="1293540"/>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GIT </a:t>
            </a:r>
            <a:endParaRPr lang="nl-NL" dirty="0">
              <a:solidFill>
                <a:schemeClr val="accent1"/>
              </a:solidFill>
            </a:endParaRPr>
          </a:p>
        </p:txBody>
      </p:sp>
    </p:spTree>
    <p:extLst>
      <p:ext uri="{BB962C8B-B14F-4D97-AF65-F5344CB8AC3E}">
        <p14:creationId xmlns:p14="http://schemas.microsoft.com/office/powerpoint/2010/main" val="272541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r="14388"/>
          <a:stretch/>
        </p:blipFill>
        <p:spPr>
          <a:xfrm>
            <a:off x="428306" y="1221725"/>
            <a:ext cx="11224523" cy="4810107"/>
          </a:xfrm>
          <a:prstGeom prst="rect">
            <a:avLst/>
          </a:prstGeom>
        </p:spPr>
      </p:pic>
    </p:spTree>
    <p:extLst>
      <p:ext uri="{BB962C8B-B14F-4D97-AF65-F5344CB8AC3E}">
        <p14:creationId xmlns:p14="http://schemas.microsoft.com/office/powerpoint/2010/main" val="74633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a:t>Installer</a:t>
            </a:r>
            <a:r>
              <a:rPr lang="hu-HU" sz="2400" dirty="0"/>
              <a:t> letölthető </a:t>
            </a:r>
            <a:r>
              <a:rPr lang="hu-HU" sz="2400" dirty="0" smtClean="0"/>
              <a:t>innen: </a:t>
            </a:r>
            <a:r>
              <a:rPr lang="hu-HU" sz="2400" dirty="0" smtClean="0">
                <a:hlinkClick r:id="rId3"/>
              </a:rPr>
              <a:t>https</a:t>
            </a:r>
            <a:r>
              <a:rPr lang="hu-HU" sz="2400" dirty="0">
                <a:hlinkClick r:id="rId3"/>
              </a:rPr>
              <a:t>://gitforwindows.org</a:t>
            </a:r>
            <a:r>
              <a:rPr lang="hu-HU" sz="2400" dirty="0" smtClean="0">
                <a:hlinkClick r:id="rId3"/>
              </a:rPr>
              <a:t>/</a:t>
            </a:r>
            <a:endParaRPr lang="hu-HU" sz="2400" dirty="0" smtClean="0"/>
          </a:p>
          <a:p>
            <a:pPr marL="114300">
              <a:lnSpc>
                <a:spcPct val="90000"/>
              </a:lnSpc>
              <a:buClr>
                <a:schemeClr val="accent1"/>
              </a:buClr>
            </a:pP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11" name="Kép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1722" y="1906488"/>
            <a:ext cx="8392472" cy="4322361"/>
          </a:xfrm>
          <a:prstGeom prst="rect">
            <a:avLst/>
          </a:prstGeom>
        </p:spPr>
      </p:pic>
    </p:spTree>
    <p:extLst>
      <p:ext uri="{BB962C8B-B14F-4D97-AF65-F5344CB8AC3E}">
        <p14:creationId xmlns:p14="http://schemas.microsoft.com/office/powerpoint/2010/main" val="18467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795334" cy="2086725"/>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Menj </a:t>
            </a:r>
            <a:r>
              <a:rPr lang="hu-HU" sz="2400" dirty="0">
                <a:hlinkClick r:id="rId3"/>
              </a:rPr>
              <a:t>https://github.com</a:t>
            </a:r>
            <a:r>
              <a:rPr lang="hu-HU" sz="2400" dirty="0" smtClean="0">
                <a:hlinkClick r:id="rId3"/>
              </a:rPr>
              <a:t>/</a:t>
            </a:r>
            <a:r>
              <a:rPr lang="hu-HU" sz="2400" dirty="0" smtClean="0"/>
              <a:t> </a:t>
            </a:r>
            <a:r>
              <a:rPr lang="hu-HU" sz="2400" dirty="0" err="1" smtClean="0"/>
              <a:t>-ra</a:t>
            </a:r>
            <a:r>
              <a:rPr lang="hu-HU" sz="2400" dirty="0" smtClean="0"/>
              <a:t> és </a:t>
            </a:r>
            <a:r>
              <a:rPr lang="hu-HU" sz="2400" dirty="0"/>
              <a:t>h</a:t>
            </a:r>
            <a:r>
              <a:rPr lang="hu-HU" sz="2400" dirty="0" smtClean="0"/>
              <a:t>ozz </a:t>
            </a:r>
            <a:r>
              <a:rPr lang="hu-HU" sz="2400" dirty="0"/>
              <a:t>létre egy </a:t>
            </a:r>
            <a:r>
              <a:rPr lang="hu-HU" sz="2400" dirty="0" smtClean="0"/>
              <a:t>accountot</a:t>
            </a:r>
            <a:endParaRPr lang="hu-HU" sz="2400" dirty="0"/>
          </a:p>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a:t>
            </a:r>
            <a:r>
              <a:rPr lang="hu-HU" sz="2400" dirty="0" err="1"/>
              <a:t>repo‑t</a:t>
            </a:r>
            <a:r>
              <a:rPr lang="hu-HU" sz="2400" dirty="0"/>
              <a:t> (</a:t>
            </a:r>
            <a:r>
              <a:rPr lang="hu-HU" sz="2400" b="1" dirty="0" err="1" smtClean="0"/>
              <a:t>initialize</a:t>
            </a:r>
            <a:r>
              <a:rPr lang="hu-HU" sz="2400" b="1" dirty="0" smtClean="0"/>
              <a:t> </a:t>
            </a:r>
            <a:r>
              <a:rPr lang="hu-HU" sz="2400" b="1" dirty="0" err="1"/>
              <a:t>with</a:t>
            </a:r>
            <a:r>
              <a:rPr lang="hu-HU" sz="2400" b="1" dirty="0"/>
              <a:t> </a:t>
            </a:r>
            <a:r>
              <a:rPr lang="hu-HU" sz="2400" b="1" dirty="0" smtClean="0"/>
              <a:t>README </a:t>
            </a:r>
            <a:r>
              <a:rPr lang="hu-HU" sz="2400" dirty="0" smtClean="0"/>
              <a:t>– a klónozhatóság miatt)</a:t>
            </a:r>
            <a:endParaRPr lang="hu-HU" sz="2400" dirty="0"/>
          </a:p>
          <a:p>
            <a:pPr marL="342900" indent="-228600">
              <a:lnSpc>
                <a:spcPct val="90000"/>
              </a:lnSpc>
              <a:buClr>
                <a:schemeClr val="accent1"/>
              </a:buClr>
              <a:buFont typeface="Arial" panose="020B0604020202020204" pitchFamily="34" charset="0"/>
              <a:buChar char="•"/>
            </a:pPr>
            <a:r>
              <a:rPr lang="hu-HU" sz="2400" dirty="0" err="1"/>
              <a:t>R</a:t>
            </a:r>
            <a:r>
              <a:rPr lang="hu-HU" sz="2400" dirty="0" err="1" smtClean="0"/>
              <a:t>epo</a:t>
            </a:r>
            <a:r>
              <a:rPr lang="hu-HU" sz="2400" dirty="0" smtClean="0"/>
              <a:t> </a:t>
            </a:r>
            <a:r>
              <a:rPr lang="hu-HU" sz="2400" dirty="0"/>
              <a:t>neve: </a:t>
            </a:r>
            <a:r>
              <a:rPr lang="hu-HU" sz="2400" dirty="0" err="1" smtClean="0"/>
              <a:t>aegon-git-tutorial</a:t>
            </a:r>
            <a:r>
              <a:rPr lang="hu-HU" sz="2400" dirty="0" smtClean="0"/>
              <a:t> </a:t>
            </a: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rotWithShape="1">
          <a:blip r:embed="rId4" cstate="email">
            <a:extLst>
              <a:ext uri="{28A0092B-C50C-407E-A947-70E740481C1C}">
                <a14:useLocalDpi xmlns:a14="http://schemas.microsoft.com/office/drawing/2010/main" val="0"/>
              </a:ext>
            </a:extLst>
          </a:blip>
          <a:srcRect l="123" t="-559" r="-123" b="17536"/>
          <a:stretch/>
        </p:blipFill>
        <p:spPr>
          <a:xfrm>
            <a:off x="898277" y="2423698"/>
            <a:ext cx="10058400" cy="3668183"/>
          </a:xfrm>
          <a:prstGeom prst="rect">
            <a:avLst/>
          </a:prstGeom>
        </p:spPr>
      </p:pic>
    </p:spTree>
    <p:extLst>
      <p:ext uri="{BB962C8B-B14F-4D97-AF65-F5344CB8AC3E}">
        <p14:creationId xmlns:p14="http://schemas.microsoft.com/office/powerpoint/2010/main" val="10027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Nyiss meg egy </a:t>
            </a:r>
            <a:r>
              <a:rPr lang="hu-HU" sz="2400" dirty="0" smtClean="0"/>
              <a:t>terminált!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make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change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i="1"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clone</a:t>
            </a:r>
            <a:r>
              <a:rPr lang="hu-HU" sz="2400" dirty="0"/>
              <a:t> </a:t>
            </a:r>
            <a:r>
              <a:rPr lang="hu-HU" sz="2400" dirty="0" smtClean="0">
                <a:hlinkClick r:id="rId3"/>
              </a:rPr>
              <a:t>https</a:t>
            </a:r>
            <a:r>
              <a:rPr lang="hu-HU" sz="2400" dirty="0">
                <a:hlinkClick r:id="rId3"/>
              </a:rPr>
              <a:t>://</a:t>
            </a:r>
            <a:r>
              <a:rPr lang="hu-HU" sz="2400" dirty="0" smtClean="0">
                <a:hlinkClick r:id="rId3"/>
              </a:rPr>
              <a:t>github.com/YOUR_ACCOUNT/aegon-git-tutorial.git</a:t>
            </a:r>
            <a:endParaRPr lang="hu-HU" sz="2400"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aegon-git-tutorial</a:t>
            </a:r>
            <a:endParaRPr lang="hu-HU" sz="2400" dirty="0" smtClean="0"/>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90" y="1221725"/>
            <a:ext cx="1207499" cy="510387"/>
          </a:xfrm>
          <a:prstGeom prst="rect">
            <a:avLst/>
          </a:prstGeom>
        </p:spPr>
      </p:pic>
      <p:pic>
        <p:nvPicPr>
          <p:cNvPr id="2" name="Kép 1"/>
          <p:cNvPicPr>
            <a:picLocks noChangeAspect="1"/>
          </p:cNvPicPr>
          <p:nvPr/>
        </p:nvPicPr>
        <p:blipFill>
          <a:blip r:embed="rId5"/>
          <a:stretch>
            <a:fillRect/>
          </a:stretch>
        </p:blipFill>
        <p:spPr>
          <a:xfrm>
            <a:off x="6930388" y="3760881"/>
            <a:ext cx="4829445" cy="2391725"/>
          </a:xfrm>
          <a:prstGeom prst="rect">
            <a:avLst/>
          </a:prstGeom>
        </p:spPr>
      </p:pic>
    </p:spTree>
    <p:extLst>
      <p:ext uri="{BB962C8B-B14F-4D97-AF65-F5344CB8AC3E}">
        <p14:creationId xmlns:p14="http://schemas.microsoft.com/office/powerpoint/2010/main" val="1971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74" y="1061087"/>
            <a:ext cx="7758034" cy="5450182"/>
          </a:xfrm>
          <a:prstGeom prst="rect">
            <a:avLst/>
          </a:prstGeom>
        </p:spPr>
      </p:pic>
    </p:spTree>
    <p:extLst>
      <p:ext uri="{BB962C8B-B14F-4D97-AF65-F5344CB8AC3E}">
        <p14:creationId xmlns:p14="http://schemas.microsoft.com/office/powerpoint/2010/main" val="3425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77" y="1978855"/>
            <a:ext cx="5068007" cy="3600953"/>
          </a:xfrm>
          <a:prstGeom prst="rect">
            <a:avLst/>
          </a:prstGeom>
        </p:spPr>
      </p:pic>
      <p:sp>
        <p:nvSpPr>
          <p:cNvPr id="7" name="Téglalap 6"/>
          <p:cNvSpPr/>
          <p:nvPr/>
        </p:nvSpPr>
        <p:spPr>
          <a:xfrm>
            <a:off x="787066" y="1221725"/>
            <a:ext cx="10039350" cy="241912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Nyisd </a:t>
            </a:r>
            <a:r>
              <a:rPr lang="hu-HU" sz="2400" dirty="0"/>
              <a:t>meg az </a:t>
            </a:r>
            <a:r>
              <a:rPr lang="hu-HU" sz="2400" dirty="0" err="1"/>
              <a:t>Rstudio‑t</a:t>
            </a:r>
            <a:r>
              <a:rPr lang="hu-HU" sz="2400" dirty="0" smtClean="0"/>
              <a:t>! -&gt; új </a:t>
            </a:r>
            <a:r>
              <a:rPr lang="hu-HU" sz="2400" dirty="0"/>
              <a:t>projekt létező forrásból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050" y="1997908"/>
            <a:ext cx="5068007" cy="3581900"/>
          </a:xfrm>
          <a:prstGeom prst="rect">
            <a:avLst/>
          </a:prstGeom>
        </p:spPr>
      </p:pic>
    </p:spTree>
    <p:extLst>
      <p:ext uri="{BB962C8B-B14F-4D97-AF65-F5344CB8AC3E}">
        <p14:creationId xmlns:p14="http://schemas.microsoft.com/office/powerpoint/2010/main" val="5721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R file‑t ( </a:t>
            </a:r>
            <a:r>
              <a:rPr lang="hu-HU" sz="2400" dirty="0" err="1"/>
              <a:t>helloworld.R</a:t>
            </a:r>
            <a:r>
              <a:rPr lang="hu-HU" sz="2400" dirty="0"/>
              <a:t> ) az alábbi tartalommal:</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 </a:t>
            </a:r>
            <a:r>
              <a:rPr lang="hu-HU" sz="2400" dirty="0" err="1" smtClean="0"/>
              <a:t>My</a:t>
            </a:r>
            <a:r>
              <a:rPr lang="hu-HU" sz="2400" dirty="0" smtClean="0"/>
              <a:t> </a:t>
            </a:r>
            <a:r>
              <a:rPr lang="hu-HU" sz="2400" dirty="0" err="1" smtClean="0"/>
              <a:t>first</a:t>
            </a:r>
            <a:r>
              <a:rPr lang="hu-HU" sz="2400" dirty="0" smtClean="0"/>
              <a:t> program </a:t>
            </a:r>
            <a:r>
              <a:rPr lang="hu-HU" sz="2400" dirty="0" err="1" smtClean="0"/>
              <a:t>in</a:t>
            </a:r>
            <a:r>
              <a:rPr lang="hu-HU" sz="2400" b="1" dirty="0" smtClean="0"/>
              <a:t> </a:t>
            </a:r>
            <a:r>
              <a:rPr lang="hu-HU" sz="2400" dirty="0" smtClean="0"/>
              <a:t>R </a:t>
            </a:r>
            <a:r>
              <a:rPr lang="hu-HU" sz="2400" dirty="0" err="1" smtClean="0"/>
              <a:t>Programming</a:t>
            </a:r>
            <a:r>
              <a:rPr lang="hu-HU" sz="2400" dirty="0" smtClean="0"/>
              <a:t/>
            </a:r>
            <a:br>
              <a:rPr lang="hu-HU" sz="2400" dirty="0" smtClean="0"/>
            </a:br>
            <a:r>
              <a:rPr lang="hu-HU" sz="2400" dirty="0" err="1" smtClean="0"/>
              <a:t>myString</a:t>
            </a:r>
            <a:r>
              <a:rPr lang="hu-HU" sz="2400" dirty="0" smtClean="0"/>
              <a:t> &lt;- "Hello, World!"</a:t>
            </a:r>
            <a:br>
              <a:rPr lang="hu-HU" sz="2400" dirty="0" smtClean="0"/>
            </a:br>
            <a:r>
              <a:rPr lang="hu-HU" sz="2400" dirty="0" smtClean="0"/>
              <a:t>print ( </a:t>
            </a:r>
            <a:r>
              <a:rPr lang="hu-HU" sz="2400" dirty="0" err="1" smtClean="0"/>
              <a:t>myString</a:t>
            </a:r>
            <a:r>
              <a:rPr lang="hu-HU" sz="2400" dirty="0" smtClean="0"/>
              <a:t>) </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a:t>Menj vissza a </a:t>
            </a:r>
            <a:r>
              <a:rPr lang="hu-HU"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571500" lvl="1">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b="33268"/>
          <a:stretch/>
        </p:blipFill>
        <p:spPr>
          <a:xfrm>
            <a:off x="4916334" y="2599345"/>
            <a:ext cx="7022079" cy="2961195"/>
          </a:xfrm>
          <a:prstGeom prst="rect">
            <a:avLst/>
          </a:prstGeom>
        </p:spPr>
      </p:pic>
    </p:spTree>
    <p:extLst>
      <p:ext uri="{BB962C8B-B14F-4D97-AF65-F5344CB8AC3E}">
        <p14:creationId xmlns:p14="http://schemas.microsoft.com/office/powerpoint/2010/main" val="2382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3083921"/>
          </a:xfrm>
          <a:prstGeom prst="rect">
            <a:avLst/>
          </a:prstGeom>
        </p:spPr>
        <p:txBody>
          <a:bodyPr wrap="square">
            <a:spAutoFit/>
          </a:bodyPr>
          <a:lstStyle/>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add </a:t>
            </a:r>
            <a:r>
              <a:rPr lang="hu-HU" sz="2400" dirty="0" err="1" smtClean="0"/>
              <a:t>helloworld.R</a:t>
            </a:r>
            <a:r>
              <a:rPr lang="hu-HU" sz="2400" dirty="0" smtClean="0"/>
              <a:t>  </a:t>
            </a:r>
            <a:r>
              <a:rPr lang="hu-HU" sz="2400" dirty="0"/>
              <a:t>(vagy </a:t>
            </a:r>
            <a:r>
              <a:rPr lang="hu-HU" sz="2400" dirty="0" err="1" smtClean="0"/>
              <a:t>git</a:t>
            </a:r>
            <a:r>
              <a:rPr lang="hu-HU" sz="2400" dirty="0" smtClean="0"/>
              <a:t> add </a:t>
            </a:r>
            <a:r>
              <a:rPr lang="hu-HU" sz="2400" dirty="0"/>
              <a:t>. </a:t>
            </a:r>
            <a:r>
              <a:rPr lang="hu-HU" sz="2400" dirty="0" smtClean="0"/>
              <a:t> -&gt; erre mindent hozzáad )</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commit</a:t>
            </a:r>
            <a:r>
              <a:rPr lang="hu-HU" sz="2400" dirty="0"/>
              <a:t> –m”Hello </a:t>
            </a:r>
            <a:r>
              <a:rPr lang="hu-HU" sz="2400" dirty="0" err="1" smtClean="0"/>
              <a:t>world</a:t>
            </a:r>
            <a:r>
              <a:rPr lang="hu-HU" sz="2400" dirty="0" smtClean="0"/>
              <a:t>”</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push</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78" y="3433386"/>
            <a:ext cx="5658640" cy="2368517"/>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272" y="2446638"/>
            <a:ext cx="5668166" cy="3355265"/>
          </a:xfrm>
          <a:prstGeom prst="rect">
            <a:avLst/>
          </a:prstGeom>
        </p:spPr>
      </p:pic>
    </p:spTree>
    <p:extLst>
      <p:ext uri="{BB962C8B-B14F-4D97-AF65-F5344CB8AC3E}">
        <p14:creationId xmlns:p14="http://schemas.microsoft.com/office/powerpoint/2010/main" val="22249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50" y="1204013"/>
            <a:ext cx="9709900" cy="4449974"/>
          </a:xfrm>
          <a:prstGeom prst="rect">
            <a:avLst/>
          </a:prstGeom>
        </p:spPr>
      </p:pic>
    </p:spTree>
    <p:extLst>
      <p:ext uri="{BB962C8B-B14F-4D97-AF65-F5344CB8AC3E}">
        <p14:creationId xmlns:p14="http://schemas.microsoft.com/office/powerpoint/2010/main" val="26377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441351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en-US" sz="2400" dirty="0" err="1"/>
              <a:t>Editáld</a:t>
            </a:r>
            <a:r>
              <a:rPr lang="en-US" sz="2400" dirty="0"/>
              <a:t> </a:t>
            </a:r>
            <a:r>
              <a:rPr lang="en-US" sz="2400" dirty="0" err="1"/>
              <a:t>itt</a:t>
            </a:r>
            <a:r>
              <a:rPr lang="en-US" sz="2400" dirty="0"/>
              <a:t> </a:t>
            </a:r>
            <a:r>
              <a:rPr lang="en-US" sz="2400" dirty="0" smtClean="0"/>
              <a:t>a </a:t>
            </a:r>
            <a:r>
              <a:rPr lang="en-US" sz="2400" dirty="0"/>
              <a:t>README‑t a </a:t>
            </a:r>
            <a:r>
              <a:rPr lang="en-US" sz="2400" dirty="0" err="1"/>
              <a:t>webes</a:t>
            </a:r>
            <a:r>
              <a:rPr lang="en-US" sz="2400" dirty="0"/>
              <a:t> </a:t>
            </a:r>
            <a:r>
              <a:rPr lang="en-US" sz="2400" dirty="0" err="1" smtClean="0"/>
              <a:t>felületen</a:t>
            </a:r>
            <a:endParaRPr lang="hu-HU" sz="2400" dirty="0" smtClean="0"/>
          </a:p>
          <a:p>
            <a:pPr marL="342900" indent="-228600">
              <a:lnSpc>
                <a:spcPct val="90000"/>
              </a:lnSpc>
              <a:buClr>
                <a:schemeClr val="accent1"/>
              </a:buClr>
              <a:buFont typeface="Arial" panose="020B0604020202020204" pitchFamily="34" charset="0"/>
              <a:buChar char="•"/>
            </a:pPr>
            <a:r>
              <a:rPr lang="sv-SE" sz="2400" dirty="0"/>
              <a:t>Menj vissza a </a:t>
            </a:r>
            <a:r>
              <a:rPr lang="sv-SE"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status</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pull</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a:t>status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stretch>
            <a:fillRect/>
          </a:stretch>
        </p:blipFill>
        <p:spPr>
          <a:xfrm>
            <a:off x="3817563" y="2770275"/>
            <a:ext cx="6285033" cy="2864966"/>
          </a:xfrm>
          <a:prstGeom prst="rect">
            <a:avLst/>
          </a:prstGeom>
        </p:spPr>
      </p:pic>
    </p:spTree>
    <p:extLst>
      <p:ext uri="{BB962C8B-B14F-4D97-AF65-F5344CB8AC3E}">
        <p14:creationId xmlns:p14="http://schemas.microsoft.com/office/powerpoint/2010/main" val="64390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8307" y="1051901"/>
            <a:ext cx="11213645" cy="5120299"/>
          </a:xfrm>
          <a:prstGeom prst="rect">
            <a:avLst/>
          </a:prstGeom>
        </p:spPr>
      </p:pic>
      <p:sp>
        <p:nvSpPr>
          <p:cNvPr id="7" name="Title 5"/>
          <p:cNvSpPr>
            <a:spLocks noGrp="1"/>
          </p:cNvSpPr>
          <p:nvPr>
            <p:ph type="title"/>
          </p:nvPr>
        </p:nvSpPr>
        <p:spPr>
          <a:xfrm>
            <a:off x="428307" y="0"/>
            <a:ext cx="7706043" cy="921265"/>
          </a:xfrm>
        </p:spPr>
        <p:txBody>
          <a:bodyPr/>
          <a:lstStyle/>
          <a:p>
            <a:r>
              <a:rPr lang="hu-HU" dirty="0" smtClean="0"/>
              <a:t>A </a:t>
            </a:r>
            <a:r>
              <a:rPr lang="hu-HU" dirty="0" err="1" smtClean="0"/>
              <a:t>ppt</a:t>
            </a:r>
            <a:r>
              <a:rPr lang="hu-HU" dirty="0" smtClean="0"/>
              <a:t> elérhető a </a:t>
            </a:r>
            <a:r>
              <a:rPr lang="hu-HU" dirty="0" err="1" smtClean="0"/>
              <a:t>GitHubon</a:t>
            </a:r>
            <a:endParaRPr lang="nl-NL" dirty="0"/>
          </a:p>
        </p:txBody>
      </p:sp>
    </p:spTree>
    <p:extLst>
      <p:ext uri="{BB962C8B-B14F-4D97-AF65-F5344CB8AC3E}">
        <p14:creationId xmlns:p14="http://schemas.microsoft.com/office/powerpoint/2010/main" val="51719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Készíts egy új R file‑t ( </a:t>
            </a:r>
            <a:r>
              <a:rPr lang="hu-HU" sz="2400" dirty="0" err="1"/>
              <a:t>simple</a:t>
            </a:r>
            <a:r>
              <a:rPr lang="hu-HU" sz="2400" dirty="0"/>
              <a:t>_</a:t>
            </a:r>
            <a:r>
              <a:rPr lang="hu-HU" sz="2400" dirty="0" err="1"/>
              <a:t>plot.R</a:t>
            </a:r>
            <a:r>
              <a:rPr lang="hu-HU" sz="2400" dirty="0"/>
              <a:t> ):</a:t>
            </a:r>
            <a:br>
              <a:rPr lang="hu-HU" sz="2400" dirty="0"/>
            </a:br>
            <a:r>
              <a:rPr lang="hu-HU" sz="2400" dirty="0" smtClean="0"/>
              <a:t>	# </a:t>
            </a:r>
            <a:r>
              <a:rPr lang="hu-HU" sz="2400" dirty="0" err="1" smtClean="0"/>
              <a:t>Define</a:t>
            </a:r>
            <a:r>
              <a:rPr lang="hu-HU" sz="2400" dirty="0" smtClean="0"/>
              <a:t> 2 </a:t>
            </a:r>
            <a:r>
              <a:rPr lang="hu-HU" sz="2400" dirty="0" err="1" smtClean="0"/>
              <a:t>vectors</a:t>
            </a:r>
            <a:r>
              <a:rPr lang="hu-HU" sz="2400" dirty="0" smtClean="0"/>
              <a:t/>
            </a:r>
            <a:br>
              <a:rPr lang="hu-HU" sz="2400" dirty="0" smtClean="0"/>
            </a:br>
            <a:r>
              <a:rPr lang="hu-HU" sz="2400" dirty="0" smtClean="0"/>
              <a:t>	</a:t>
            </a:r>
            <a:r>
              <a:rPr lang="hu-HU" sz="2400" dirty="0" err="1" smtClean="0"/>
              <a:t>cars</a:t>
            </a:r>
            <a:r>
              <a:rPr lang="hu-HU" sz="2400" dirty="0" smtClean="0"/>
              <a:t> &lt;- c(1, 3, 6, 4, 9)</a:t>
            </a:r>
            <a:br>
              <a:rPr lang="hu-HU" sz="2400" dirty="0" smtClean="0"/>
            </a:br>
            <a:r>
              <a:rPr lang="hu-HU" sz="2400" dirty="0" smtClean="0"/>
              <a:t>	</a:t>
            </a:r>
            <a:r>
              <a:rPr lang="hu-HU" sz="2400" dirty="0" err="1" smtClean="0"/>
              <a:t>trucks</a:t>
            </a:r>
            <a:r>
              <a:rPr lang="hu-HU" sz="2400" dirty="0" smtClean="0"/>
              <a:t> &lt;- c(2, 5, 4, 5, 12)</a:t>
            </a:r>
            <a:br>
              <a:rPr lang="hu-HU" sz="2400" dirty="0" smtClean="0"/>
            </a:br>
            <a:r>
              <a:rPr lang="hu-HU" sz="2400" dirty="0" smtClean="0"/>
              <a:t>	# </a:t>
            </a:r>
            <a:r>
              <a:rPr lang="hu-HU" sz="2400" dirty="0" err="1" smtClean="0"/>
              <a:t>Graph</a:t>
            </a:r>
            <a:r>
              <a:rPr lang="hu-HU" sz="2400" dirty="0" smtClean="0"/>
              <a:t> </a:t>
            </a:r>
            <a:r>
              <a:rPr lang="hu-HU" sz="2400" dirty="0" err="1" smtClean="0"/>
              <a:t>cars</a:t>
            </a:r>
            <a:r>
              <a:rPr lang="hu-HU" sz="2400" dirty="0" smtClean="0"/>
              <a:t> </a:t>
            </a:r>
            <a:r>
              <a:rPr lang="hu-HU" sz="2400" dirty="0" err="1" smtClean="0"/>
              <a:t>using</a:t>
            </a:r>
            <a:r>
              <a:rPr lang="hu-HU" sz="2400" dirty="0" smtClean="0"/>
              <a:t> a y </a:t>
            </a:r>
            <a:r>
              <a:rPr lang="hu-HU" sz="2400" dirty="0" err="1" smtClean="0"/>
              <a:t>axis</a:t>
            </a:r>
            <a:r>
              <a:rPr lang="hu-HU" sz="2400" dirty="0" smtClean="0"/>
              <a:t> </a:t>
            </a:r>
            <a:r>
              <a:rPr lang="hu-HU" sz="2400" dirty="0" err="1" smtClean="0"/>
              <a:t>that</a:t>
            </a:r>
            <a:r>
              <a:rPr lang="hu-HU" sz="2400" dirty="0" smtClean="0"/>
              <a:t> </a:t>
            </a:r>
            <a:r>
              <a:rPr lang="hu-HU" sz="2400" dirty="0" err="1" smtClean="0"/>
              <a:t>ranges</a:t>
            </a:r>
            <a:r>
              <a:rPr lang="hu-HU" sz="2400" dirty="0" smtClean="0"/>
              <a:t> </a:t>
            </a:r>
            <a:r>
              <a:rPr lang="hu-HU" sz="2400" dirty="0" err="1" smtClean="0"/>
              <a:t>from</a:t>
            </a:r>
            <a:r>
              <a:rPr lang="hu-HU" sz="2400" dirty="0" smtClean="0"/>
              <a:t> 0 </a:t>
            </a:r>
            <a:r>
              <a:rPr lang="hu-HU" sz="2400" dirty="0" err="1" smtClean="0"/>
              <a:t>to</a:t>
            </a:r>
            <a:r>
              <a:rPr lang="hu-HU" sz="2400" dirty="0" smtClean="0"/>
              <a:t> 12</a:t>
            </a:r>
            <a:br>
              <a:rPr lang="hu-HU" sz="2400" dirty="0" smtClean="0"/>
            </a:br>
            <a:r>
              <a:rPr lang="hu-HU" sz="2400" dirty="0" smtClean="0"/>
              <a:t>	</a:t>
            </a:r>
            <a:r>
              <a:rPr lang="hu-HU" sz="2400" dirty="0" err="1" smtClean="0"/>
              <a:t>plot</a:t>
            </a:r>
            <a:r>
              <a:rPr lang="hu-HU" sz="2400" dirty="0" smtClean="0"/>
              <a:t>(</a:t>
            </a:r>
            <a:r>
              <a:rPr lang="hu-HU" sz="2400" dirty="0" err="1" smtClean="0"/>
              <a:t>cars</a:t>
            </a:r>
            <a:r>
              <a:rPr lang="hu-HU" sz="2400" dirty="0" smtClean="0"/>
              <a:t>, </a:t>
            </a:r>
            <a:r>
              <a:rPr lang="hu-HU" sz="2400" dirty="0" err="1" smtClean="0"/>
              <a:t>type</a:t>
            </a:r>
            <a:r>
              <a:rPr lang="hu-HU" sz="2400" dirty="0" smtClean="0"/>
              <a:t>="o", col="</a:t>
            </a:r>
            <a:r>
              <a:rPr lang="hu-HU" sz="2400" dirty="0" err="1" smtClean="0"/>
              <a:t>blue</a:t>
            </a:r>
            <a:r>
              <a:rPr lang="hu-HU" sz="2400" dirty="0" smtClean="0"/>
              <a:t>", </a:t>
            </a:r>
            <a:r>
              <a:rPr lang="hu-HU" sz="2400" dirty="0" err="1" smtClean="0"/>
              <a:t>ylim</a:t>
            </a:r>
            <a:r>
              <a:rPr lang="hu-HU" sz="2400" dirty="0" smtClean="0"/>
              <a:t>=c(0,12))</a:t>
            </a:r>
            <a:br>
              <a:rPr lang="hu-HU" sz="2400" dirty="0" smtClean="0"/>
            </a:br>
            <a:r>
              <a:rPr lang="hu-HU" sz="2400" dirty="0" smtClean="0"/>
              <a:t>	# </a:t>
            </a:r>
            <a:r>
              <a:rPr lang="hu-HU" sz="2400" dirty="0" err="1" smtClean="0"/>
              <a:t>Graph</a:t>
            </a:r>
            <a:r>
              <a:rPr lang="hu-HU" sz="2400" dirty="0" smtClean="0"/>
              <a:t> </a:t>
            </a:r>
            <a:r>
              <a:rPr lang="hu-HU" sz="2400" dirty="0" err="1" smtClean="0"/>
              <a:t>trucks</a:t>
            </a:r>
            <a:r>
              <a:rPr lang="hu-HU" sz="2400" dirty="0" smtClean="0"/>
              <a:t> </a:t>
            </a:r>
            <a:r>
              <a:rPr lang="hu-HU" sz="2400" dirty="0" err="1" smtClean="0"/>
              <a:t>with</a:t>
            </a:r>
            <a:r>
              <a:rPr lang="hu-HU" sz="2400" dirty="0" smtClean="0"/>
              <a:t> </a:t>
            </a:r>
            <a:r>
              <a:rPr lang="hu-HU" sz="2400" dirty="0" err="1" smtClean="0"/>
              <a:t>red</a:t>
            </a:r>
            <a:r>
              <a:rPr lang="hu-HU" sz="2400" dirty="0" smtClean="0"/>
              <a:t> </a:t>
            </a:r>
            <a:r>
              <a:rPr lang="hu-HU" sz="2400" dirty="0" err="1" smtClean="0"/>
              <a:t>dashed</a:t>
            </a:r>
            <a:r>
              <a:rPr lang="hu-HU" sz="2400" dirty="0" smtClean="0"/>
              <a:t> line and </a:t>
            </a:r>
            <a:r>
              <a:rPr lang="hu-HU" sz="2400" dirty="0" err="1" smtClean="0"/>
              <a:t>square</a:t>
            </a:r>
            <a:r>
              <a:rPr lang="hu-HU" sz="2400" dirty="0" smtClean="0"/>
              <a:t> </a:t>
            </a:r>
            <a:r>
              <a:rPr lang="hu-HU" sz="2400" dirty="0" err="1" smtClean="0"/>
              <a:t>points</a:t>
            </a:r>
            <a:r>
              <a:rPr lang="hu-HU" sz="2400" dirty="0" smtClean="0"/>
              <a:t/>
            </a:r>
            <a:br>
              <a:rPr lang="hu-HU" sz="2400" dirty="0" smtClean="0"/>
            </a:br>
            <a:r>
              <a:rPr lang="hu-HU" sz="2400" dirty="0" smtClean="0"/>
              <a:t>	</a:t>
            </a:r>
            <a:r>
              <a:rPr lang="hu-HU" sz="2400" dirty="0" err="1" smtClean="0"/>
              <a:t>lines</a:t>
            </a:r>
            <a:r>
              <a:rPr lang="hu-HU" sz="2400" dirty="0" smtClean="0"/>
              <a:t>(</a:t>
            </a:r>
            <a:r>
              <a:rPr lang="hu-HU" sz="2400" dirty="0" err="1" smtClean="0"/>
              <a:t>trucks</a:t>
            </a:r>
            <a:r>
              <a:rPr lang="hu-HU" sz="2400" dirty="0" smtClean="0"/>
              <a:t>, </a:t>
            </a:r>
            <a:r>
              <a:rPr lang="hu-HU" sz="2400" dirty="0" err="1" smtClean="0"/>
              <a:t>type</a:t>
            </a:r>
            <a:r>
              <a:rPr lang="hu-HU" sz="2400" dirty="0" smtClean="0"/>
              <a:t>="o", </a:t>
            </a:r>
            <a:r>
              <a:rPr lang="hu-HU" sz="2400" dirty="0" err="1" smtClean="0"/>
              <a:t>pch</a:t>
            </a:r>
            <a:r>
              <a:rPr lang="hu-HU" sz="2400" dirty="0" smtClean="0"/>
              <a:t>=22, </a:t>
            </a:r>
            <a:r>
              <a:rPr lang="hu-HU" sz="2400" dirty="0" err="1" smtClean="0"/>
              <a:t>lty</a:t>
            </a:r>
            <a:r>
              <a:rPr lang="hu-HU" sz="2400" dirty="0" smtClean="0"/>
              <a:t>=2, col="</a:t>
            </a:r>
            <a:r>
              <a:rPr lang="hu-HU" sz="2400" dirty="0" err="1" smtClean="0"/>
              <a:t>red</a:t>
            </a:r>
            <a:r>
              <a:rPr lang="hu-HU" sz="2400" dirty="0" smtClean="0"/>
              <a:t>")</a:t>
            </a:r>
            <a:br>
              <a:rPr lang="hu-HU" sz="2400" dirty="0" smtClean="0"/>
            </a:br>
            <a:r>
              <a:rPr lang="hu-HU" sz="2400" dirty="0" smtClean="0"/>
              <a:t>	# </a:t>
            </a:r>
            <a:r>
              <a:rPr lang="hu-HU" sz="2400" dirty="0" err="1" smtClean="0"/>
              <a:t>Create</a:t>
            </a:r>
            <a:r>
              <a:rPr lang="hu-HU" sz="2400" dirty="0" smtClean="0"/>
              <a:t> a </a:t>
            </a:r>
            <a:r>
              <a:rPr lang="hu-HU" sz="2400" dirty="0" err="1" smtClean="0"/>
              <a:t>title</a:t>
            </a:r>
            <a:r>
              <a:rPr lang="hu-HU" sz="2400" dirty="0" smtClean="0"/>
              <a:t> </a:t>
            </a:r>
            <a:r>
              <a:rPr lang="hu-HU" sz="2400" dirty="0" err="1" smtClean="0"/>
              <a:t>with</a:t>
            </a:r>
            <a:r>
              <a:rPr lang="hu-HU" sz="2400" dirty="0" smtClean="0"/>
              <a:t> </a:t>
            </a:r>
            <a:r>
              <a:rPr lang="hu-HU" sz="2400" dirty="0" err="1" smtClean="0"/>
              <a:t>a</a:t>
            </a:r>
            <a:r>
              <a:rPr lang="hu-HU" sz="2400" dirty="0" smtClean="0"/>
              <a:t> </a:t>
            </a:r>
            <a:r>
              <a:rPr lang="hu-HU" sz="2400" dirty="0" err="1" smtClean="0"/>
              <a:t>red</a:t>
            </a:r>
            <a:r>
              <a:rPr lang="hu-HU" sz="2400" dirty="0" smtClean="0"/>
              <a:t>, </a:t>
            </a:r>
            <a:r>
              <a:rPr lang="hu-HU" sz="2400" dirty="0" err="1" smtClean="0"/>
              <a:t>bold</a:t>
            </a:r>
            <a:r>
              <a:rPr lang="hu-HU" sz="2400" dirty="0" smtClean="0"/>
              <a:t>/</a:t>
            </a:r>
            <a:r>
              <a:rPr lang="hu-HU" sz="2400" dirty="0" err="1" smtClean="0"/>
              <a:t>italic</a:t>
            </a:r>
            <a:r>
              <a:rPr lang="hu-HU" sz="2400" dirty="0" smtClean="0"/>
              <a:t> font</a:t>
            </a:r>
            <a:br>
              <a:rPr lang="hu-HU" sz="2400" dirty="0" smtClean="0"/>
            </a:br>
            <a:r>
              <a:rPr lang="hu-HU" sz="2400" dirty="0" smtClean="0"/>
              <a:t>	</a:t>
            </a:r>
            <a:r>
              <a:rPr lang="hu-HU" sz="2400" dirty="0" err="1" smtClean="0"/>
              <a:t>title</a:t>
            </a:r>
            <a:r>
              <a:rPr lang="hu-HU" sz="2400" dirty="0" smtClean="0"/>
              <a:t>(main="</a:t>
            </a:r>
            <a:r>
              <a:rPr lang="hu-HU" sz="2400" dirty="0" err="1" smtClean="0"/>
              <a:t>Autos</a:t>
            </a:r>
            <a:r>
              <a:rPr lang="hu-HU" sz="2400" dirty="0" smtClean="0"/>
              <a:t>", </a:t>
            </a:r>
            <a:r>
              <a:rPr lang="hu-HU" sz="2400" dirty="0" err="1" smtClean="0"/>
              <a:t>col.main</a:t>
            </a:r>
            <a:r>
              <a:rPr lang="hu-HU" sz="2400" dirty="0" smtClean="0"/>
              <a:t>="</a:t>
            </a:r>
            <a:r>
              <a:rPr lang="hu-HU" sz="2400" dirty="0" err="1" smtClean="0"/>
              <a:t>red</a:t>
            </a:r>
            <a:r>
              <a:rPr lang="hu-HU" sz="2400" dirty="0" smtClean="0"/>
              <a:t>", </a:t>
            </a:r>
            <a:r>
              <a:rPr lang="hu-HU" sz="2400" dirty="0" err="1" smtClean="0"/>
              <a:t>font.main</a:t>
            </a:r>
            <a:r>
              <a:rPr lang="hu-HU" sz="2400" dirty="0" smtClean="0"/>
              <a:t>=4)</a:t>
            </a:r>
            <a:br>
              <a:rPr lang="hu-HU" sz="2400" dirty="0" smtClean="0"/>
            </a:br>
            <a:r>
              <a:rPr lang="hu-HU" sz="2400" dirty="0" smtClean="0"/>
              <a:t>	# </a:t>
            </a:r>
            <a:r>
              <a:rPr lang="hu-HU" sz="2400" dirty="0" err="1" smtClean="0"/>
              <a:t>Save</a:t>
            </a:r>
            <a:r>
              <a:rPr lang="hu-HU" sz="2400" dirty="0" smtClean="0"/>
              <a:t> image</a:t>
            </a:r>
            <a:br>
              <a:rPr lang="hu-HU" sz="2400" dirty="0" smtClean="0"/>
            </a:br>
            <a:r>
              <a:rPr lang="hu-HU" sz="2400" dirty="0" smtClean="0"/>
              <a:t>	</a:t>
            </a:r>
            <a:r>
              <a:rPr lang="hu-HU" sz="2400" dirty="0" err="1" smtClean="0"/>
              <a:t>dev.copy</a:t>
            </a:r>
            <a:r>
              <a:rPr lang="hu-HU" sz="2400" dirty="0" smtClean="0"/>
              <a:t>(</a:t>
            </a:r>
            <a:r>
              <a:rPr lang="hu-HU" sz="2400" dirty="0" err="1" smtClean="0"/>
              <a:t>png</a:t>
            </a:r>
            <a:r>
              <a:rPr lang="hu-HU" sz="2400" dirty="0" smtClean="0"/>
              <a:t>,'</a:t>
            </a:r>
            <a:r>
              <a:rPr lang="hu-HU" sz="2400" dirty="0" err="1" smtClean="0"/>
              <a:t>beautiful</a:t>
            </a:r>
            <a:r>
              <a:rPr lang="hu-HU" sz="2400" dirty="0" smtClean="0"/>
              <a:t>_</a:t>
            </a:r>
            <a:r>
              <a:rPr lang="hu-HU" sz="2400" dirty="0" err="1" smtClean="0"/>
              <a:t>plot.jpg</a:t>
            </a:r>
            <a:r>
              <a:rPr lang="hu-HU" sz="2400" dirty="0" smtClean="0"/>
              <a:t>')</a:t>
            </a:r>
            <a:br>
              <a:rPr lang="hu-HU" sz="2400" dirty="0" smtClean="0"/>
            </a:br>
            <a:r>
              <a:rPr lang="hu-HU" sz="2400" dirty="0" smtClean="0"/>
              <a:t>	</a:t>
            </a:r>
            <a:r>
              <a:rPr lang="hu-HU" sz="2400" dirty="0" err="1" smtClean="0"/>
              <a:t>dev.off</a:t>
            </a:r>
            <a:r>
              <a:rPr lang="hu-HU" sz="2400" dirty="0" smtClean="0"/>
              <a:t>()</a:t>
            </a:r>
            <a:endParaRPr lang="hu-HU" sz="2400" dirty="0"/>
          </a:p>
          <a:p>
            <a:pPr marL="342900" indent="-228600">
              <a:lnSpc>
                <a:spcPct val="90000"/>
              </a:lnSpc>
              <a:buClr>
                <a:schemeClr val="accent1"/>
              </a:buClr>
              <a:buFont typeface="Arial" panose="020B0604020202020204" pitchFamily="34" charset="0"/>
              <a:buChar char="•"/>
            </a:pPr>
            <a:r>
              <a:rPr lang="hu-HU" sz="2400" dirty="0" smtClean="0"/>
              <a:t>Keresd </a:t>
            </a:r>
            <a:r>
              <a:rPr lang="hu-HU" sz="2400" dirty="0"/>
              <a:t>meg a </a:t>
            </a:r>
            <a:r>
              <a:rPr lang="hu-HU" sz="2400" dirty="0" err="1"/>
              <a:t>Tools</a:t>
            </a:r>
            <a:r>
              <a:rPr lang="hu-HU" sz="2400" dirty="0"/>
              <a:t> &gt; Version </a:t>
            </a:r>
            <a:r>
              <a:rPr lang="hu-HU" sz="2400" dirty="0" err="1"/>
              <a:t>Control</a:t>
            </a:r>
            <a:r>
              <a:rPr lang="hu-HU" sz="2400" dirty="0"/>
              <a:t> menüpontot, majd</a:t>
            </a:r>
            <a:br>
              <a:rPr lang="hu-HU" sz="2400" dirty="0"/>
            </a:br>
            <a:r>
              <a:rPr lang="hu-HU" sz="2400" dirty="0" err="1"/>
              <a:t>commitolj</a:t>
            </a:r>
            <a:r>
              <a:rPr lang="hu-HU" sz="2400" dirty="0"/>
              <a:t>, </a:t>
            </a:r>
            <a:r>
              <a:rPr lang="hu-HU" sz="2400" dirty="0" err="1"/>
              <a:t>pusholj</a:t>
            </a:r>
            <a:r>
              <a:rPr lang="hu-HU" sz="2400" dirty="0"/>
              <a:t> innen! </a:t>
            </a:r>
          </a:p>
          <a:p>
            <a:pPr marL="342900" indent="-228600">
              <a:lnSpc>
                <a:spcPct val="90000"/>
              </a:lnSpc>
              <a:buClr>
                <a:schemeClr val="accent1"/>
              </a:buClr>
              <a:buFont typeface="Arial" panose="020B0604020202020204" pitchFamily="34" charset="0"/>
              <a:buChar char="•"/>
            </a:pPr>
            <a:endParaRPr lang="hu-HU" sz="2400" dirty="0"/>
          </a:p>
        </p:txBody>
      </p:sp>
    </p:spTree>
    <p:extLst>
      <p:ext uri="{BB962C8B-B14F-4D97-AF65-F5344CB8AC3E}">
        <p14:creationId xmlns:p14="http://schemas.microsoft.com/office/powerpoint/2010/main" val="403517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&lt;3 </a:t>
            </a:r>
            <a:r>
              <a:rPr lang="hu-HU" sz="2400" dirty="0" err="1" smtClean="0"/>
              <a:t>RStudio</a:t>
            </a:r>
            <a:r>
              <a:rPr lang="sv-SE" sz="2400" dirty="0"/>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4652" y="1738979"/>
            <a:ext cx="8086549" cy="4762630"/>
          </a:xfrm>
          <a:prstGeom prst="rect">
            <a:avLst/>
          </a:prstGeom>
        </p:spPr>
      </p:pic>
    </p:spTree>
    <p:extLst>
      <p:ext uri="{BB962C8B-B14F-4D97-AF65-F5344CB8AC3E}">
        <p14:creationId xmlns:p14="http://schemas.microsoft.com/office/powerpoint/2010/main" val="189540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1084091"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[Terminál] </a:t>
            </a:r>
            <a:r>
              <a:rPr lang="hu-HU" sz="2400" dirty="0" err="1"/>
              <a:t>git</a:t>
            </a:r>
            <a:r>
              <a:rPr lang="hu-HU" sz="2400" dirty="0"/>
              <a:t> </a:t>
            </a:r>
            <a:r>
              <a:rPr lang="hu-HU" sz="2400" dirty="0" err="1"/>
              <a:t>checkout</a:t>
            </a:r>
            <a:r>
              <a:rPr lang="hu-HU" sz="2400" dirty="0"/>
              <a:t> </a:t>
            </a:r>
            <a:r>
              <a:rPr lang="hu-HU" sz="2400" dirty="0" err="1"/>
              <a:t>-b</a:t>
            </a:r>
            <a:r>
              <a:rPr lang="hu-HU" sz="2400" dirty="0"/>
              <a:t> </a:t>
            </a:r>
            <a:r>
              <a:rPr lang="hu-HU" sz="2400" dirty="0" err="1" smtClean="0"/>
              <a:t>very-important-change</a:t>
            </a:r>
            <a:r>
              <a:rPr lang="hu-HU" sz="2400" dirty="0" smtClean="0"/>
              <a:t>  </a:t>
            </a:r>
            <a:r>
              <a:rPr lang="hu-HU" sz="2400" i="1" dirty="0" err="1" smtClean="0"/>
              <a:t>-new</a:t>
            </a:r>
            <a:r>
              <a:rPr lang="hu-HU" sz="2400" i="1" dirty="0" smtClean="0"/>
              <a:t> </a:t>
            </a:r>
            <a:r>
              <a:rPr lang="hu-HU" sz="2400" i="1" dirty="0" err="1" smtClean="0"/>
              <a:t>branch</a:t>
            </a: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a:t>
            </a:r>
            <a:r>
              <a:rPr lang="hu-HU" sz="2400" dirty="0" err="1"/>
              <a:t>RStudio</a:t>
            </a:r>
            <a:r>
              <a:rPr lang="hu-HU" sz="2400" dirty="0"/>
              <a:t>] Változtass valamit a </a:t>
            </a:r>
            <a:r>
              <a:rPr lang="hu-HU" sz="2400" dirty="0" err="1"/>
              <a:t>simple</a:t>
            </a:r>
            <a:r>
              <a:rPr lang="hu-HU" sz="2400" dirty="0"/>
              <a:t>_</a:t>
            </a:r>
            <a:r>
              <a:rPr lang="hu-HU" sz="2400" dirty="0" err="1"/>
              <a:t>plot.R</a:t>
            </a:r>
            <a:r>
              <a:rPr lang="hu-HU" sz="2400" dirty="0"/>
              <a:t> , pl. a </a:t>
            </a:r>
            <a:r>
              <a:rPr lang="hu-HU" sz="2400" dirty="0" err="1"/>
              <a:t>red</a:t>
            </a:r>
            <a:r>
              <a:rPr lang="hu-HU" sz="2400" dirty="0"/>
              <a:t> színt</a:t>
            </a:r>
            <a:br>
              <a:rPr lang="hu-HU" sz="2400" dirty="0"/>
            </a:br>
            <a:r>
              <a:rPr lang="hu-HU" sz="2400" dirty="0" err="1"/>
              <a:t>orange</a:t>
            </a:r>
            <a:r>
              <a:rPr lang="hu-HU" sz="2400" dirty="0"/>
              <a:t> </a:t>
            </a:r>
            <a:r>
              <a:rPr lang="hu-HU" sz="2400" dirty="0" err="1"/>
              <a:t>‑ra</a:t>
            </a:r>
            <a:r>
              <a:rPr lang="hu-HU" sz="2400" dirty="0"/>
              <a:t>. Futtasd le a scriptet</a:t>
            </a:r>
            <a:r>
              <a:rPr lang="hu-HU" sz="2400" dirty="0" smtClean="0"/>
              <a:t>!</a:t>
            </a: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RStudio</a:t>
            </a:r>
            <a:r>
              <a:rPr lang="hu-HU" sz="2400" dirty="0"/>
              <a:t>] A </a:t>
            </a:r>
            <a:r>
              <a:rPr lang="hu-HU" sz="2400" dirty="0" err="1"/>
              <a:t>Tools</a:t>
            </a:r>
            <a:r>
              <a:rPr lang="hu-HU" sz="2400" dirty="0"/>
              <a:t> &gt; Version </a:t>
            </a:r>
            <a:r>
              <a:rPr lang="hu-HU" sz="2400" dirty="0" err="1"/>
              <a:t>Control</a:t>
            </a:r>
            <a:r>
              <a:rPr lang="hu-HU" sz="2400" dirty="0"/>
              <a:t> menüpontban</a:t>
            </a:r>
            <a:br>
              <a:rPr lang="hu-HU" sz="2400" dirty="0"/>
            </a:br>
            <a:r>
              <a:rPr lang="hu-HU" sz="2400" dirty="0" err="1"/>
              <a:t>commitolj</a:t>
            </a:r>
            <a:r>
              <a:rPr lang="hu-HU" sz="2400" dirty="0"/>
              <a:t>! (Tudsz </a:t>
            </a:r>
            <a:r>
              <a:rPr lang="hu-HU" sz="2400" dirty="0" err="1"/>
              <a:t>pusholni</a:t>
            </a:r>
            <a:r>
              <a:rPr lang="hu-HU" sz="2400" dirty="0" smtClean="0"/>
              <a:t>?)</a:t>
            </a:r>
            <a:endParaRPr lang="hu-HU" sz="2400" dirty="0"/>
          </a:p>
          <a:p>
            <a:pPr marL="342900" indent="-228600">
              <a:lnSpc>
                <a:spcPct val="90000"/>
              </a:lnSpc>
              <a:buClr>
                <a:schemeClr val="accent1"/>
              </a:buClr>
              <a:buFont typeface="Arial" panose="020B0604020202020204" pitchFamily="34" charset="0"/>
              <a:buChar char="•"/>
            </a:pPr>
            <a:r>
              <a:rPr lang="hu-HU" sz="2400" dirty="0" smtClean="0"/>
              <a:t>[Terminál</a:t>
            </a:r>
            <a:r>
              <a:rPr lang="hu-HU" sz="2400" dirty="0"/>
              <a:t>] </a:t>
            </a:r>
            <a:r>
              <a:rPr lang="hu-HU" sz="2400" dirty="0" err="1"/>
              <a:t>git</a:t>
            </a:r>
            <a:r>
              <a:rPr lang="hu-HU" sz="2400" dirty="0"/>
              <a:t> </a:t>
            </a:r>
            <a:r>
              <a:rPr lang="hu-HU" sz="2400" dirty="0" err="1"/>
              <a:t>push</a:t>
            </a:r>
            <a:r>
              <a:rPr lang="hu-HU" sz="2400" dirty="0"/>
              <a:t> . Figyeld meg, mit ír ki, és kövesd </a:t>
            </a:r>
            <a:r>
              <a:rPr lang="hu-HU" sz="2400" dirty="0" smtClean="0"/>
              <a:t>az utasítást!</a:t>
            </a: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Github</a:t>
            </a:r>
            <a:r>
              <a:rPr lang="hu-HU" sz="2400" dirty="0"/>
              <a:t>] Menj fel a </a:t>
            </a:r>
            <a:r>
              <a:rPr lang="hu-HU" sz="2400" dirty="0" err="1"/>
              <a:t>repod</a:t>
            </a:r>
            <a:r>
              <a:rPr lang="hu-HU" sz="2400" dirty="0"/>
              <a:t> oldalára, nézd meg a </a:t>
            </a:r>
            <a:r>
              <a:rPr lang="hu-HU" sz="2400" dirty="0" err="1"/>
              <a:t>branchet</a:t>
            </a:r>
            <a:r>
              <a:rPr lang="hu-HU" sz="2400" dirty="0"/>
              <a:t>, nyiss</a:t>
            </a:r>
            <a:br>
              <a:rPr lang="hu-HU" sz="2400" dirty="0"/>
            </a:br>
            <a:r>
              <a:rPr lang="hu-HU" sz="2400" dirty="0" err="1"/>
              <a:t>Merge</a:t>
            </a:r>
            <a:r>
              <a:rPr lang="hu-HU" sz="2400" dirty="0"/>
              <a:t> </a:t>
            </a:r>
            <a:r>
              <a:rPr lang="hu-HU" sz="2400" dirty="0" err="1"/>
              <a:t>Requestet</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1328" y="3760881"/>
            <a:ext cx="7042483" cy="2420172"/>
          </a:xfrm>
          <a:prstGeom prst="rect">
            <a:avLst/>
          </a:prstGeom>
        </p:spPr>
      </p:pic>
    </p:spTree>
    <p:extLst>
      <p:ext uri="{BB962C8B-B14F-4D97-AF65-F5344CB8AC3E}">
        <p14:creationId xmlns:p14="http://schemas.microsoft.com/office/powerpoint/2010/main" val="428409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07" y="781643"/>
            <a:ext cx="9488224" cy="5839640"/>
          </a:xfrm>
          <a:prstGeom prst="rect">
            <a:avLst/>
          </a:prstGeom>
        </p:spPr>
      </p:pic>
    </p:spTree>
    <p:extLst>
      <p:ext uri="{BB962C8B-B14F-4D97-AF65-F5344CB8AC3E}">
        <p14:creationId xmlns:p14="http://schemas.microsoft.com/office/powerpoint/2010/main" val="95282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484" y="917455"/>
            <a:ext cx="7440063" cy="1495634"/>
          </a:xfrm>
          <a:prstGeom prst="rect">
            <a:avLst/>
          </a:prstGeom>
        </p:spPr>
      </p:pic>
      <p:pic>
        <p:nvPicPr>
          <p:cNvPr id="5" name="Kép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51982" y="2388507"/>
            <a:ext cx="8101915" cy="4226393"/>
          </a:xfrm>
          <a:prstGeom prst="rect">
            <a:avLst/>
          </a:prstGeom>
        </p:spPr>
      </p:pic>
    </p:spTree>
    <p:extLst>
      <p:ext uri="{BB962C8B-B14F-4D97-AF65-F5344CB8AC3E}">
        <p14:creationId xmlns:p14="http://schemas.microsoft.com/office/powerpoint/2010/main" val="3754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a:t>
            </a:r>
            <a:r>
              <a:rPr lang="hu-HU" dirty="0" err="1" smtClean="0"/>
              <a:t>jótanács</a:t>
            </a:r>
            <a:endParaRPr lang="nl-NL" dirty="0"/>
          </a:p>
        </p:txBody>
      </p:sp>
      <p:sp>
        <p:nvSpPr>
          <p:cNvPr id="8" name="Téglalap 7"/>
          <p:cNvSpPr/>
          <p:nvPr/>
        </p:nvSpPr>
        <p:spPr>
          <a:xfrm>
            <a:off x="787066" y="1221725"/>
            <a:ext cx="10474492" cy="563231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a:t>A </a:t>
            </a:r>
            <a:r>
              <a:rPr lang="hu-HU" sz="2400" dirty="0" err="1"/>
              <a:t>git</a:t>
            </a:r>
            <a:r>
              <a:rPr lang="hu-HU" sz="2400" dirty="0"/>
              <a:t> </a:t>
            </a:r>
            <a:r>
              <a:rPr lang="hu-HU" sz="2400" dirty="0" err="1"/>
              <a:t>a</a:t>
            </a:r>
            <a:r>
              <a:rPr lang="hu-HU" sz="2400" dirty="0"/>
              <a:t> kódot, </a:t>
            </a:r>
            <a:r>
              <a:rPr lang="hu-HU" sz="2400" dirty="0" smtClean="0"/>
              <a:t>szöveges file‑okat </a:t>
            </a:r>
            <a:r>
              <a:rPr lang="hu-HU" sz="2400" dirty="0"/>
              <a:t>kezeli </a:t>
            </a:r>
            <a:r>
              <a:rPr lang="hu-HU" sz="2400" dirty="0" smtClean="0"/>
              <a:t>hatékonyan, képeket kevésbé</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Adatot </a:t>
            </a:r>
            <a:r>
              <a:rPr lang="hu-HU" sz="2400" dirty="0"/>
              <a:t>legfeljebb akkor </a:t>
            </a:r>
            <a:r>
              <a:rPr lang="hu-HU" sz="2400" dirty="0" err="1"/>
              <a:t>commitolj</a:t>
            </a:r>
            <a:r>
              <a:rPr lang="hu-HU" sz="2400" dirty="0"/>
              <a:t>, ha kicsi és ha </a:t>
            </a:r>
            <a:r>
              <a:rPr lang="hu-HU" sz="2400" dirty="0" smtClean="0"/>
              <a:t>nyilvános adat.</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r>
              <a:rPr lang="hu-HU" sz="2400" dirty="0" smtClean="0"/>
              <a:t>Figyelj</a:t>
            </a:r>
            <a:r>
              <a:rPr lang="hu-HU" sz="2400" dirty="0"/>
              <a:t>, hogy </a:t>
            </a:r>
            <a:r>
              <a:rPr lang="hu-HU" sz="2400" dirty="0" err="1"/>
              <a:t>public</a:t>
            </a:r>
            <a:r>
              <a:rPr lang="hu-HU" sz="2400" dirty="0"/>
              <a:t> vagy </a:t>
            </a:r>
            <a:r>
              <a:rPr lang="hu-HU" sz="2400" dirty="0" err="1"/>
              <a:t>private</a:t>
            </a:r>
            <a:r>
              <a:rPr lang="hu-HU" sz="2400" dirty="0"/>
              <a:t> a </a:t>
            </a:r>
            <a:r>
              <a:rPr lang="hu-HU" sz="2400" dirty="0" err="1"/>
              <a:t>repod</a:t>
            </a:r>
            <a:r>
              <a:rPr lang="hu-HU" sz="2400" dirty="0"/>
              <a:t>! </a:t>
            </a:r>
            <a:r>
              <a:rPr lang="hu-HU" sz="2400" dirty="0" err="1"/>
              <a:t>Githubon</a:t>
            </a:r>
            <a:r>
              <a:rPr lang="hu-HU" sz="2400" dirty="0"/>
              <a:t> ingyenesen</a:t>
            </a:r>
            <a:br>
              <a:rPr lang="hu-HU" sz="2400" dirty="0"/>
            </a:br>
            <a:r>
              <a:rPr lang="hu-HU" sz="2400" dirty="0"/>
              <a:t>csak </a:t>
            </a:r>
            <a:r>
              <a:rPr lang="hu-HU" sz="2400" dirty="0" err="1"/>
              <a:t>public</a:t>
            </a:r>
            <a:r>
              <a:rPr lang="hu-HU" sz="2400" dirty="0"/>
              <a:t> </a:t>
            </a:r>
            <a:r>
              <a:rPr lang="hu-HU" sz="2400" dirty="0" err="1"/>
              <a:t>repod</a:t>
            </a:r>
            <a:r>
              <a:rPr lang="hu-HU" sz="2400" dirty="0"/>
              <a:t> lehet. Ha </a:t>
            </a:r>
            <a:r>
              <a:rPr lang="hu-HU" sz="2400" dirty="0" err="1"/>
              <a:t>private</a:t>
            </a:r>
            <a:r>
              <a:rPr lang="hu-HU" sz="2400" dirty="0"/>
              <a:t> </a:t>
            </a:r>
            <a:r>
              <a:rPr lang="hu-HU" sz="2400" dirty="0" err="1"/>
              <a:t>repora</a:t>
            </a:r>
            <a:r>
              <a:rPr lang="hu-HU" sz="2400" dirty="0"/>
              <a:t> lenne szükséged,</a:t>
            </a:r>
            <a:br>
              <a:rPr lang="hu-HU" sz="2400" dirty="0"/>
            </a:br>
            <a:r>
              <a:rPr lang="hu-HU" sz="2400" dirty="0"/>
              <a:t>érdemes a </a:t>
            </a:r>
            <a:r>
              <a:rPr lang="hu-HU" sz="2400" dirty="0" err="1"/>
              <a:t>Bitbucket‑et</a:t>
            </a:r>
            <a:r>
              <a:rPr lang="hu-HU" sz="2400" dirty="0"/>
              <a:t> kipróbálni </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Céges hálózatról külön beállítás kell a </a:t>
            </a:r>
            <a:r>
              <a:rPr lang="hu-HU" sz="2400" dirty="0" err="1" smtClean="0"/>
              <a:t>GitHub</a:t>
            </a:r>
            <a:r>
              <a:rPr lang="hu-HU" sz="2400" dirty="0" smtClean="0"/>
              <a:t> eléréséhez</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0" y="4486498"/>
            <a:ext cx="8836462" cy="1920386"/>
          </a:xfrm>
          <a:prstGeom prst="rect">
            <a:avLst/>
          </a:prstGeom>
        </p:spPr>
      </p:pic>
    </p:spTree>
    <p:extLst>
      <p:ext uri="{BB962C8B-B14F-4D97-AF65-F5344CB8AC3E}">
        <p14:creationId xmlns:p14="http://schemas.microsoft.com/office/powerpoint/2010/main" val="89383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a:t>
            </a:r>
            <a:r>
              <a:rPr lang="hu-HU" dirty="0" err="1" smtClean="0"/>
              <a:t>jótanács</a:t>
            </a:r>
            <a:endParaRPr lang="nl-NL" dirty="0"/>
          </a:p>
        </p:txBody>
      </p:sp>
      <p:sp>
        <p:nvSpPr>
          <p:cNvPr id="8" name="Téglalap 7"/>
          <p:cNvSpPr/>
          <p:nvPr/>
        </p:nvSpPr>
        <p:spPr>
          <a:xfrm>
            <a:off x="852394" y="1558609"/>
            <a:ext cx="10474492" cy="5189113"/>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smtClean="0"/>
              <a:t>A </a:t>
            </a:r>
            <a:r>
              <a:rPr lang="hu-HU" sz="2400" dirty="0" err="1" smtClean="0"/>
              <a:t>datacamp.com-on</a:t>
            </a:r>
            <a:r>
              <a:rPr lang="hu-HU" sz="2400" dirty="0" smtClean="0"/>
              <a:t> elérhető egy ingyenes </a:t>
            </a:r>
            <a:r>
              <a:rPr lang="hu-HU" sz="2400" dirty="0" err="1" smtClean="0"/>
              <a:t>Git</a:t>
            </a:r>
            <a:r>
              <a:rPr lang="hu-HU" sz="2400" dirty="0" smtClean="0"/>
              <a:t> kurzus</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114300">
              <a:lnSpc>
                <a:spcPct val="90000"/>
              </a:lnSpc>
              <a:buClr>
                <a:schemeClr val="accent1"/>
              </a:buClr>
            </a:pP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r>
              <a:rPr lang="hu-HU" sz="1600" dirty="0"/>
              <a:t>Forrás:</a:t>
            </a:r>
            <a:r>
              <a:rPr lang="hu-HU" sz="1600" dirty="0" err="1">
                <a:hlinkClick r:id="rId3"/>
              </a:rPr>
              <a:t>https</a:t>
            </a:r>
            <a:r>
              <a:rPr lang="hu-HU" sz="1600" dirty="0">
                <a:hlinkClick r:id="rId3"/>
              </a:rPr>
              <a:t>://</a:t>
            </a:r>
            <a:r>
              <a:rPr lang="hu-HU" sz="1600" dirty="0" err="1" smtClean="0">
                <a:hlinkClick r:id="rId3"/>
              </a:rPr>
              <a:t>github.com</a:t>
            </a:r>
            <a:r>
              <a:rPr lang="hu-HU" sz="1600" dirty="0" smtClean="0">
                <a:hlinkClick r:id="rId3"/>
              </a:rPr>
              <a:t>/</a:t>
            </a:r>
            <a:r>
              <a:rPr lang="hu-HU" sz="1600" dirty="0" err="1" smtClean="0">
                <a:hlinkClick r:id="rId3"/>
              </a:rPr>
              <a:t>gszjulcsi</a:t>
            </a:r>
            <a:r>
              <a:rPr lang="hu-HU" sz="1600" dirty="0" smtClean="0">
                <a:hlinkClick r:id="rId3"/>
              </a:rPr>
              <a:t>/</a:t>
            </a:r>
            <a:r>
              <a:rPr lang="hu-HU" sz="1600" dirty="0" err="1" smtClean="0">
                <a:hlinkClick r:id="rId3"/>
              </a:rPr>
              <a:t>git-for-rladies</a:t>
            </a:r>
            <a:r>
              <a:rPr lang="hu-HU" sz="1600" dirty="0" smtClean="0">
                <a:hlinkClick r:id="rId3"/>
              </a:rPr>
              <a:t>/</a:t>
            </a:r>
            <a:r>
              <a:rPr lang="hu-HU" sz="1600" dirty="0" err="1" smtClean="0">
                <a:hlinkClick r:id="rId3"/>
              </a:rPr>
              <a:t>blob</a:t>
            </a:r>
            <a:r>
              <a:rPr lang="hu-HU" sz="1600" dirty="0" smtClean="0">
                <a:hlinkClick r:id="rId3"/>
              </a:rPr>
              <a:t>/</a:t>
            </a:r>
            <a:r>
              <a:rPr lang="hu-HU" sz="1600" dirty="0" err="1" smtClean="0">
                <a:hlinkClick r:id="rId3"/>
              </a:rPr>
              <a:t>master</a:t>
            </a:r>
            <a:r>
              <a:rPr lang="hu-HU" sz="1600" dirty="0" smtClean="0">
                <a:hlinkClick r:id="rId3"/>
              </a:rPr>
              <a:t>/</a:t>
            </a:r>
            <a:r>
              <a:rPr lang="hu-HU" sz="1600" dirty="0" err="1" smtClean="0">
                <a:hlinkClick r:id="rId3"/>
              </a:rPr>
              <a:t>presentation.pdf</a:t>
            </a:r>
            <a:endParaRPr lang="hu-HU" sz="1600" dirty="0"/>
          </a:p>
        </p:txBody>
      </p:sp>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986" y="2696048"/>
            <a:ext cx="10058400" cy="1596670"/>
          </a:xfrm>
          <a:prstGeom prst="rect">
            <a:avLst/>
          </a:prstGeom>
        </p:spPr>
      </p:pic>
      <p:pic>
        <p:nvPicPr>
          <p:cNvPr id="3" name="Kép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4350" y="2614062"/>
            <a:ext cx="3192536" cy="1678656"/>
          </a:xfrm>
          <a:prstGeom prst="rect">
            <a:avLst/>
          </a:prstGeom>
        </p:spPr>
      </p:pic>
    </p:spTree>
    <p:extLst>
      <p:ext uri="{BB962C8B-B14F-4D97-AF65-F5344CB8AC3E}">
        <p14:creationId xmlns:p14="http://schemas.microsoft.com/office/powerpoint/2010/main" val="3383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helye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a:xfrm>
            <a:off x="0" y="-477"/>
            <a:ext cx="12192000" cy="6858477"/>
          </a:xfrm>
        </p:spPr>
      </p:pic>
      <p:sp>
        <p:nvSpPr>
          <p:cNvPr id="3" name="Title 2"/>
          <p:cNvSpPr txBox="1">
            <a:spLocks/>
          </p:cNvSpPr>
          <p:nvPr/>
        </p:nvSpPr>
        <p:spPr>
          <a:xfrm>
            <a:off x="2632075" y="1638663"/>
            <a:ext cx="8788892" cy="2756874"/>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Köszönöm a figyelmet!</a:t>
            </a:r>
          </a:p>
          <a:p>
            <a:endParaRPr lang="hu-HU" dirty="0">
              <a:solidFill>
                <a:schemeClr val="accent1"/>
              </a:solidFill>
            </a:endParaRPr>
          </a:p>
          <a:p>
            <a:endParaRPr lang="hu-HU" dirty="0" smtClean="0">
              <a:solidFill>
                <a:schemeClr val="accent1"/>
              </a:solidFill>
            </a:endParaRPr>
          </a:p>
        </p:txBody>
      </p:sp>
    </p:spTree>
    <p:extLst>
      <p:ext uri="{BB962C8B-B14F-4D97-AF65-F5344CB8AC3E}">
        <p14:creationId xmlns:p14="http://schemas.microsoft.com/office/powerpoint/2010/main" val="170854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0"/>
            <a:ext cx="7706043" cy="921265"/>
          </a:xfrm>
        </p:spPr>
        <p:txBody>
          <a:bodyPr/>
          <a:lstStyle/>
          <a:p>
            <a:r>
              <a:rPr lang="hu-HU" dirty="0" smtClean="0"/>
              <a:t>Mi is a </a:t>
            </a:r>
            <a:r>
              <a:rPr lang="hu-HU" dirty="0" err="1"/>
              <a:t>g</a:t>
            </a:r>
            <a:r>
              <a:rPr lang="hu-HU" dirty="0" err="1" smtClean="0"/>
              <a:t>it</a:t>
            </a:r>
            <a:r>
              <a:rPr lang="hu-HU" dirty="0" smtClean="0"/>
              <a:t>?</a:t>
            </a:r>
            <a:endParaRPr lang="nl-NL"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r="1268"/>
          <a:stretch/>
        </p:blipFill>
        <p:spPr>
          <a:xfrm>
            <a:off x="1649344" y="1945456"/>
            <a:ext cx="7592192" cy="4310505"/>
          </a:xfrm>
          <a:prstGeom prst="rect">
            <a:avLst/>
          </a:prstGeom>
        </p:spPr>
      </p:pic>
      <p:sp>
        <p:nvSpPr>
          <p:cNvPr id="4" name="Téglalap 3"/>
          <p:cNvSpPr/>
          <p:nvPr/>
        </p:nvSpPr>
        <p:spPr>
          <a:xfrm>
            <a:off x="847224" y="943555"/>
            <a:ext cx="10039350" cy="1421928"/>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Józsi hollandiai beszámolójában már mesélt nekünk róla</a:t>
            </a:r>
            <a:r>
              <a:rPr lang="hu-HU" sz="2400" dirty="0"/>
              <a:t/>
            </a:r>
            <a:br>
              <a:rPr lang="hu-HU" sz="2400" dirty="0"/>
            </a:br>
            <a:r>
              <a:rPr lang="hu-HU" sz="2400" dirty="0"/>
              <a:t/>
            </a:r>
            <a:br>
              <a:rPr lang="hu-HU" sz="2400" dirty="0"/>
            </a:br>
            <a:endParaRPr lang="hu-HU" sz="2400" dirty="0"/>
          </a:p>
        </p:txBody>
      </p:sp>
    </p:spTree>
    <p:extLst>
      <p:ext uri="{BB962C8B-B14F-4D97-AF65-F5344CB8AC3E}">
        <p14:creationId xmlns:p14="http://schemas.microsoft.com/office/powerpoint/2010/main" val="63155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sp>
        <p:nvSpPr>
          <p:cNvPr id="8" name="Téglalap 7"/>
          <p:cNvSpPr/>
          <p:nvPr/>
        </p:nvSpPr>
        <p:spPr>
          <a:xfrm>
            <a:off x="711950" y="1209044"/>
            <a:ext cx="10039350" cy="5078313"/>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Linus </a:t>
            </a:r>
            <a:r>
              <a:rPr lang="hu-HU" sz="2400" dirty="0" err="1" smtClean="0"/>
              <a:t>Torvalds</a:t>
            </a:r>
            <a:r>
              <a:rPr lang="hu-HU" sz="2400" dirty="0" smtClean="0"/>
              <a:t> – Linux</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Verziókezelő szoftver</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Nyílt forráskódú</a:t>
            </a:r>
          </a:p>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több ember egyszerre tud dolgozni </a:t>
            </a:r>
            <a:r>
              <a:rPr lang="hu-HU" sz="2400" dirty="0" smtClean="0"/>
              <a:t>ugyanazon a </a:t>
            </a:r>
            <a:r>
              <a:rPr lang="hu-HU" sz="2400" dirty="0"/>
              <a:t>kódbázison, majd könnyedén tudják szinkronizálni </a:t>
            </a:r>
            <a:r>
              <a:rPr lang="hu-HU" sz="2400" dirty="0" smtClean="0"/>
              <a:t>a munkájukat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a saját munkádról készíthetsz </a:t>
            </a:r>
            <a:r>
              <a:rPr lang="hu-HU" sz="2400" dirty="0" smtClean="0"/>
              <a:t>biztonsági mentést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Bármelyik </a:t>
            </a:r>
            <a:r>
              <a:rPr lang="hu-HU" sz="2400" dirty="0"/>
              <a:t>régi kódverzióra visszaállhatsz és dolgozhatsz </a:t>
            </a:r>
            <a:r>
              <a:rPr lang="hu-HU" sz="2400" dirty="0" smtClean="0"/>
              <a:t>a projekten</a:t>
            </a:r>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76121" y="530755"/>
            <a:ext cx="6556171" cy="3305505"/>
          </a:xfrm>
          <a:prstGeom prst="rect">
            <a:avLst/>
          </a:prstGeom>
        </p:spPr>
      </p:pic>
    </p:spTree>
    <p:extLst>
      <p:ext uri="{BB962C8B-B14F-4D97-AF65-F5344CB8AC3E}">
        <p14:creationId xmlns:p14="http://schemas.microsoft.com/office/powerpoint/2010/main" val="10365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4" y="1053283"/>
            <a:ext cx="10039350" cy="5410712"/>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a:t>Repository</a:t>
            </a:r>
            <a:r>
              <a:rPr lang="hu-HU" sz="2400" dirty="0"/>
              <a:t> (</a:t>
            </a:r>
            <a:r>
              <a:rPr lang="hu-HU" sz="2400" dirty="0" err="1"/>
              <a:t>repo</a:t>
            </a:r>
            <a:r>
              <a:rPr lang="hu-HU" sz="2400" dirty="0"/>
              <a:t>)</a:t>
            </a:r>
            <a:br>
              <a:rPr lang="hu-HU" sz="2400" dirty="0"/>
            </a:br>
            <a:r>
              <a:rPr lang="hu-HU" sz="2400" dirty="0"/>
              <a:t>File‑ok, könyvtárak gyűjteménye, amit gittel verziózol. A </a:t>
            </a:r>
            <a:r>
              <a:rPr lang="hu-HU" sz="2400" dirty="0" err="1"/>
              <a:t>repository</a:t>
            </a:r>
            <a:r>
              <a:rPr lang="hu-HU" sz="2400" dirty="0"/>
              <a:t/>
            </a:r>
            <a:br>
              <a:rPr lang="hu-HU" sz="2400" dirty="0"/>
            </a:br>
            <a:r>
              <a:rPr lang="hu-HU" sz="2400" dirty="0"/>
              <a:t>tartalmazza a projekt minden valaha történt változtatását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Commit</a:t>
            </a:r>
            <a:r>
              <a:rPr lang="hu-HU" sz="2400" dirty="0"/>
              <a:t/>
            </a:r>
            <a:br>
              <a:rPr lang="hu-HU" sz="2400" dirty="0"/>
            </a:br>
            <a:r>
              <a:rPr lang="hu-HU" sz="2400" dirty="0"/>
              <a:t>Mentési lépés. Ez a mentés csak lokálisan, a te gépeden fog létezni</a:t>
            </a:r>
            <a:br>
              <a:rPr lang="hu-HU" sz="2400" dirty="0"/>
            </a:br>
            <a:r>
              <a:rPr lang="hu-HU" sz="2400" dirty="0"/>
              <a:t>mindaddig, </a:t>
            </a:r>
            <a:r>
              <a:rPr lang="hu-HU" sz="2400" dirty="0" err="1"/>
              <a:t>amig</a:t>
            </a:r>
            <a:r>
              <a:rPr lang="hu-HU" sz="2400" dirty="0"/>
              <a:t> nem ”</a:t>
            </a:r>
            <a:r>
              <a:rPr lang="hu-HU" sz="2400" dirty="0" err="1"/>
              <a:t>pusholod</a:t>
            </a:r>
            <a:r>
              <a:rPr lang="hu-HU" sz="2400" dirty="0"/>
              <a:t>” a változtatást.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Push</a:t>
            </a:r>
            <a:r>
              <a:rPr lang="hu-HU" sz="2400" dirty="0"/>
              <a:t/>
            </a:r>
            <a:br>
              <a:rPr lang="hu-HU" sz="2400" dirty="0"/>
            </a:br>
            <a:r>
              <a:rPr lang="hu-HU" sz="2400" dirty="0"/>
              <a:t>Szinkronizálja a </a:t>
            </a:r>
            <a:r>
              <a:rPr lang="hu-HU" sz="2400" dirty="0" err="1"/>
              <a:t>commit‑jaidat</a:t>
            </a:r>
            <a:r>
              <a:rPr lang="hu-HU" sz="2400" dirty="0"/>
              <a:t> </a:t>
            </a:r>
            <a:r>
              <a:rPr lang="hu-HU" sz="2400" dirty="0" err="1"/>
              <a:t>a</a:t>
            </a:r>
            <a:r>
              <a:rPr lang="hu-HU" sz="2400" dirty="0"/>
              <a:t> távoli, közös </a:t>
            </a:r>
            <a:r>
              <a:rPr lang="hu-HU" sz="2400" dirty="0" err="1" smtClean="0"/>
              <a:t>repository‑val</a:t>
            </a:r>
            <a:r>
              <a:rPr lang="hu-HU" sz="2400" dirty="0" smtClean="0"/>
              <a:t>. Egyszerre </a:t>
            </a:r>
            <a:r>
              <a:rPr lang="hu-HU" sz="2400" dirty="0"/>
              <a:t>több </a:t>
            </a:r>
            <a:r>
              <a:rPr lang="hu-HU" sz="2400" dirty="0" err="1"/>
              <a:t>commit</a:t>
            </a:r>
            <a:r>
              <a:rPr lang="hu-HU" sz="2400" dirty="0"/>
              <a:t> is </a:t>
            </a:r>
            <a:r>
              <a:rPr lang="hu-HU" sz="2400" dirty="0" err="1"/>
              <a:t>pusholható</a:t>
            </a:r>
            <a:r>
              <a:rPr lang="hu-HU" sz="2400" dirty="0"/>
              <a: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Pull</a:t>
            </a:r>
            <a:r>
              <a:rPr lang="hu-HU" sz="2400" dirty="0"/>
              <a:t/>
            </a:r>
            <a:br>
              <a:rPr lang="hu-HU" sz="2400" dirty="0"/>
            </a:br>
            <a:r>
              <a:rPr lang="hu-HU" sz="2400" dirty="0"/>
              <a:t>Távoli </a:t>
            </a:r>
            <a:r>
              <a:rPr lang="hu-HU" sz="2400" dirty="0" err="1"/>
              <a:t>repository‑ból</a:t>
            </a:r>
            <a:r>
              <a:rPr lang="hu-HU" sz="2400" dirty="0"/>
              <a:t> az új változtatások másolása a lokális </a:t>
            </a:r>
            <a:r>
              <a:rPr lang="hu-HU" sz="2400" dirty="0" err="1"/>
              <a:t>repoba</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277536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787066" y="1221725"/>
            <a:ext cx="10039350" cy="4745915"/>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a:t>Clone</a:t>
            </a:r>
            <a:r>
              <a:rPr lang="hu-HU" sz="2400" dirty="0"/>
              <a:t>:</a:t>
            </a:r>
            <a:br>
              <a:rPr lang="hu-HU" sz="2400" dirty="0"/>
            </a:br>
            <a:r>
              <a:rPr lang="hu-HU" sz="2400" dirty="0"/>
              <a:t>A távoli, közös </a:t>
            </a:r>
            <a:r>
              <a:rPr lang="hu-HU" sz="2400" dirty="0" err="1"/>
              <a:t>repository‑t</a:t>
            </a:r>
            <a:r>
              <a:rPr lang="hu-HU" sz="2400" dirty="0"/>
              <a:t> lemásolása a lokális gépedre (ha még</a:t>
            </a:r>
            <a:br>
              <a:rPr lang="hu-HU" sz="2400" dirty="0"/>
            </a:br>
            <a:r>
              <a:rPr lang="hu-HU" sz="2400" dirty="0"/>
              <a:t>nem volt ott előtte</a:t>
            </a:r>
            <a:r>
              <a:rPr lang="hu-HU" sz="2400" dirty="0" smtClean="0"/>
              <a:t>).</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Branch</a:t>
            </a:r>
            <a:r>
              <a:rPr lang="hu-HU" sz="2400" dirty="0"/>
              <a:t>:</a:t>
            </a:r>
            <a:br>
              <a:rPr lang="hu-HU" sz="2400" dirty="0"/>
            </a:br>
            <a:r>
              <a:rPr lang="hu-HU" sz="2400" dirty="0"/>
              <a:t>A </a:t>
            </a:r>
            <a:r>
              <a:rPr lang="hu-HU" sz="2400" dirty="0" err="1"/>
              <a:t>git</a:t>
            </a:r>
            <a:r>
              <a:rPr lang="hu-HU" sz="2400" dirty="0"/>
              <a:t> </a:t>
            </a:r>
            <a:r>
              <a:rPr lang="hu-HU" sz="2400" dirty="0" err="1"/>
              <a:t>repo</a:t>
            </a:r>
            <a:r>
              <a:rPr lang="hu-HU" sz="2400" dirty="0"/>
              <a:t> olyan, mint egy fa. A fő ága a </a:t>
            </a:r>
            <a:r>
              <a:rPr lang="hu-HU" sz="2400" dirty="0" err="1"/>
              <a:t>master</a:t>
            </a:r>
            <a:r>
              <a:rPr lang="hu-HU" sz="2400" dirty="0"/>
              <a:t> </a:t>
            </a:r>
            <a:r>
              <a:rPr lang="hu-HU" sz="2400" dirty="0" err="1"/>
              <a:t>branch</a:t>
            </a:r>
            <a:r>
              <a:rPr lang="hu-HU" sz="2400" dirty="0"/>
              <a:t>, de erről</a:t>
            </a:r>
            <a:br>
              <a:rPr lang="hu-HU" sz="2400" dirty="0"/>
            </a:br>
            <a:r>
              <a:rPr lang="hu-HU" sz="2400" dirty="0"/>
              <a:t>leágazhatnak egyéb </a:t>
            </a:r>
            <a:r>
              <a:rPr lang="hu-HU" sz="2400" dirty="0" err="1"/>
              <a:t>branch‑ek</a:t>
            </a:r>
            <a:r>
              <a:rPr lang="hu-HU" sz="2400" dirty="0"/>
              <a:t>. Ekkor a </a:t>
            </a:r>
            <a:r>
              <a:rPr lang="hu-HU" sz="2400" dirty="0" err="1"/>
              <a:t>history‑juk</a:t>
            </a:r>
            <a:r>
              <a:rPr lang="hu-HU" sz="2400" dirty="0"/>
              <a:t> közös, de az</a:t>
            </a:r>
            <a:br>
              <a:rPr lang="hu-HU" sz="2400" dirty="0"/>
            </a:br>
            <a:r>
              <a:rPr lang="hu-HU" sz="2400" dirty="0" err="1"/>
              <a:t>branch‑eken</a:t>
            </a:r>
            <a:r>
              <a:rPr lang="hu-HU" sz="2400" dirty="0"/>
              <a:t> különböző, </a:t>
            </a:r>
            <a:r>
              <a:rPr lang="hu-HU" sz="2400" dirty="0" err="1"/>
              <a:t>egymástől</a:t>
            </a:r>
            <a:r>
              <a:rPr lang="hu-HU" sz="2400" dirty="0"/>
              <a:t> független változtatások</a:t>
            </a:r>
            <a:br>
              <a:rPr lang="hu-HU" sz="2400" dirty="0"/>
            </a:br>
            <a:r>
              <a:rPr lang="hu-HU" sz="2400" dirty="0" smtClean="0"/>
              <a:t>megjelenhetnek. Használata</a:t>
            </a:r>
            <a:r>
              <a:rPr lang="hu-HU" sz="2400" dirty="0"/>
              <a:t>: új </a:t>
            </a:r>
            <a:r>
              <a:rPr lang="hu-HU" sz="2400" dirty="0" err="1"/>
              <a:t>feature</a:t>
            </a:r>
            <a:r>
              <a:rPr lang="hu-HU" sz="2400" dirty="0"/>
              <a:t> fejlesztése</a:t>
            </a:r>
            <a:br>
              <a:rPr lang="hu-HU" sz="2400" dirty="0"/>
            </a:b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Merge</a:t>
            </a:r>
            <a:r>
              <a:rPr lang="hu-HU" sz="2400" dirty="0"/>
              <a:t>:</a:t>
            </a:r>
            <a:br>
              <a:rPr lang="hu-HU" sz="2400" dirty="0"/>
            </a:br>
            <a:r>
              <a:rPr lang="hu-HU" sz="2400" dirty="0"/>
              <a:t>Két </a:t>
            </a:r>
            <a:r>
              <a:rPr lang="hu-HU" sz="2400" dirty="0" err="1"/>
              <a:t>branch</a:t>
            </a:r>
            <a:r>
              <a:rPr lang="hu-HU" sz="2400" dirty="0"/>
              <a:t> egyesítése, a </a:t>
            </a:r>
            <a:r>
              <a:rPr lang="hu-HU" sz="2400" dirty="0" err="1"/>
              <a:t>commitok</a:t>
            </a:r>
            <a:r>
              <a:rPr lang="hu-HU" sz="2400" dirty="0"/>
              <a:t> összefésülése. </a:t>
            </a:r>
            <a:r>
              <a:rPr lang="hu-HU" sz="2400" dirty="0" smtClean="0"/>
              <a:t>Például </a:t>
            </a:r>
            <a:r>
              <a:rPr lang="hu-HU" sz="2400" dirty="0"/>
              <a:t>a te</a:t>
            </a:r>
            <a:br>
              <a:rPr lang="hu-HU" sz="2400" dirty="0"/>
            </a:br>
            <a:r>
              <a:rPr lang="hu-HU" sz="2400" dirty="0" err="1"/>
              <a:t>branch‑ed</a:t>
            </a:r>
            <a:r>
              <a:rPr lang="hu-HU" sz="2400" dirty="0"/>
              <a:t> </a:t>
            </a:r>
            <a:r>
              <a:rPr lang="hu-HU" sz="2400" dirty="0" err="1" smtClean="0"/>
              <a:t>merge‑lése</a:t>
            </a:r>
            <a:r>
              <a:rPr lang="hu-HU" sz="2400" dirty="0" smtClean="0"/>
              <a:t> </a:t>
            </a:r>
            <a:r>
              <a:rPr lang="hu-HU" sz="2400" dirty="0"/>
              <a:t>a </a:t>
            </a:r>
            <a:r>
              <a:rPr lang="hu-HU" sz="2400" dirty="0" err="1"/>
              <a:t>master</a:t>
            </a:r>
            <a:r>
              <a:rPr lang="hu-HU" sz="2400" dirty="0"/>
              <a:t> </a:t>
            </a:r>
            <a:r>
              <a:rPr lang="hu-HU" sz="2400" dirty="0" err="1"/>
              <a:t>branch‑be</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158512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pic>
        <p:nvPicPr>
          <p:cNvPr id="2" name="Kép 1"/>
          <p:cNvPicPr>
            <a:picLocks noChangeAspect="1"/>
          </p:cNvPicPr>
          <p:nvPr/>
        </p:nvPicPr>
        <p:blipFill rotWithShape="1">
          <a:blip r:embed="rId3">
            <a:extLst>
              <a:ext uri="{28A0092B-C50C-407E-A947-70E740481C1C}">
                <a14:useLocalDpi xmlns:a14="http://schemas.microsoft.com/office/drawing/2010/main" val="0"/>
              </a:ext>
            </a:extLst>
          </a:blip>
          <a:srcRect r="1764"/>
          <a:stretch/>
        </p:blipFill>
        <p:spPr>
          <a:xfrm>
            <a:off x="1212466" y="1298129"/>
            <a:ext cx="3424848" cy="4564369"/>
          </a:xfrm>
          <a:prstGeom prst="rect">
            <a:avLst/>
          </a:prstGeom>
        </p:spPr>
      </p:pic>
      <p:sp>
        <p:nvSpPr>
          <p:cNvPr id="5" name="Téglalap 4"/>
          <p:cNvSpPr/>
          <p:nvPr/>
        </p:nvSpPr>
        <p:spPr>
          <a:xfrm>
            <a:off x="5003074" y="1298129"/>
            <a:ext cx="5823342" cy="308392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push</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pull</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clone</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add</a:t>
            </a:r>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commit</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mkir</a:t>
            </a:r>
            <a:r>
              <a:rPr lang="hu-HU" sz="2400" dirty="0"/>
              <a:t> – </a:t>
            </a:r>
            <a:r>
              <a:rPr lang="hu-HU" sz="2400" dirty="0" err="1"/>
              <a:t>make</a:t>
            </a:r>
            <a:r>
              <a:rPr lang="hu-HU" sz="2400" dirty="0"/>
              <a:t> </a:t>
            </a:r>
            <a:r>
              <a:rPr lang="hu-HU" sz="2400" dirty="0" err="1"/>
              <a:t>directory</a:t>
            </a:r>
            <a:endParaRPr lang="hu-HU" sz="2400" dirty="0"/>
          </a:p>
          <a:p>
            <a:pPr marL="457200" indent="-342900">
              <a:lnSpc>
                <a:spcPct val="90000"/>
              </a:lnSpc>
              <a:buClr>
                <a:schemeClr val="accent1"/>
              </a:buClr>
              <a:buFont typeface="Arial" panose="020B0604020202020204" pitchFamily="34" charset="0"/>
              <a:buChar char="•"/>
            </a:pPr>
            <a:r>
              <a:rPr lang="hu-HU" sz="2400" dirty="0"/>
              <a:t>cd – </a:t>
            </a:r>
            <a:r>
              <a:rPr lang="hu-HU" sz="2400" dirty="0" err="1"/>
              <a:t>change</a:t>
            </a:r>
            <a:r>
              <a:rPr lang="hu-HU" sz="2400" dirty="0"/>
              <a:t> </a:t>
            </a:r>
            <a:r>
              <a:rPr lang="hu-HU" sz="2400" dirty="0" err="1"/>
              <a:t>direktory</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status</a:t>
            </a:r>
            <a:r>
              <a:rPr lang="hu-HU" sz="2400" dirty="0"/>
              <a:t/>
            </a:r>
            <a:br>
              <a:rPr lang="hu-HU" sz="2400" dirty="0"/>
            </a:br>
            <a:endParaRPr lang="hu-HU" sz="2400" dirty="0"/>
          </a:p>
        </p:txBody>
      </p:sp>
    </p:spTree>
    <p:extLst>
      <p:ext uri="{BB962C8B-B14F-4D97-AF65-F5344CB8AC3E}">
        <p14:creationId xmlns:p14="http://schemas.microsoft.com/office/powerpoint/2010/main" val="30936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A </a:t>
            </a:r>
            <a:r>
              <a:rPr lang="hu-HU" sz="2400" dirty="0"/>
              <a:t>legnépszerűbb </a:t>
            </a:r>
            <a:r>
              <a:rPr lang="hu-HU" sz="2400" dirty="0" err="1"/>
              <a:t>git</a:t>
            </a:r>
            <a:r>
              <a:rPr lang="hu-HU" sz="2400" dirty="0"/>
              <a:t> </a:t>
            </a:r>
            <a:r>
              <a:rPr lang="hu-HU" sz="2400" dirty="0" err="1"/>
              <a:t>repo</a:t>
            </a:r>
            <a:r>
              <a:rPr lang="hu-HU" sz="2400" dirty="0"/>
              <a:t> </a:t>
            </a:r>
            <a:r>
              <a:rPr lang="hu-HU" sz="2400" dirty="0" err="1"/>
              <a:t>hosztoló</a:t>
            </a:r>
            <a:r>
              <a:rPr lang="hu-HU" sz="2400" dirty="0"/>
              <a:t> </a:t>
            </a:r>
            <a:r>
              <a:rPr lang="hu-HU" sz="2400" dirty="0" smtClean="0"/>
              <a:t>szolgáltatás. Kezelhetsz </a:t>
            </a:r>
            <a:r>
              <a:rPr lang="hu-HU" sz="2400" dirty="0"/>
              <a:t>jogosultságokat, értesítéseket, sőt </a:t>
            </a:r>
            <a:r>
              <a:rPr lang="hu-HU" sz="2400" dirty="0" smtClean="0"/>
              <a:t>akár </a:t>
            </a:r>
            <a:r>
              <a:rPr lang="hu-HU" sz="2400" dirty="0" err="1" smtClean="0"/>
              <a:t>webfelületen</a:t>
            </a:r>
            <a:r>
              <a:rPr lang="hu-HU" sz="2400" dirty="0" smtClean="0"/>
              <a:t> </a:t>
            </a:r>
            <a:r>
              <a:rPr lang="hu-HU" sz="2400" dirty="0"/>
              <a:t>is editálhatsz kódot</a:t>
            </a:r>
            <a:r>
              <a:rPr lang="hu-HU" sz="2400" dirty="0" smtClean="0"/>
              <a:t>.</a:t>
            </a:r>
          </a:p>
          <a:p>
            <a:pPr marL="342900" indent="-228600">
              <a:lnSpc>
                <a:spcPct val="90000"/>
              </a:lnSpc>
              <a:buClr>
                <a:schemeClr val="accent1"/>
              </a:buClr>
              <a:buFont typeface="Arial" panose="020B0604020202020204" pitchFamily="34" charset="0"/>
              <a:buChar char="•"/>
            </a:pPr>
            <a:r>
              <a:rPr lang="hu-HU" sz="2400" dirty="0" err="1" smtClean="0"/>
              <a:t>GitHubon</a:t>
            </a:r>
            <a:r>
              <a:rPr lang="hu-HU" sz="2400" dirty="0" smtClean="0"/>
              <a:t> </a:t>
            </a:r>
            <a:r>
              <a:rPr lang="hu-HU" sz="2400" dirty="0"/>
              <a:t>minden nyílt forráskódú projekt megtalálható, ami a világban képződött. </a:t>
            </a: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Olyan </a:t>
            </a:r>
            <a:r>
              <a:rPr lang="hu-HU" sz="2400" dirty="0"/>
              <a:t>nagy projektekbe is bele lehet </a:t>
            </a:r>
            <a:r>
              <a:rPr lang="hu-HU" sz="2400" dirty="0" smtClean="0"/>
              <a:t>nézni</a:t>
            </a:r>
            <a:r>
              <a:rPr lang="hu-HU" sz="2400" dirty="0"/>
              <a:t>, mint az </a:t>
            </a:r>
            <a:r>
              <a:rPr lang="hu-HU" sz="2400" dirty="0" err="1"/>
              <a:t>Android</a:t>
            </a:r>
            <a:r>
              <a:rPr lang="hu-HU" sz="2400" dirty="0"/>
              <a:t> kódja. </a:t>
            </a:r>
            <a:endParaRPr lang="hu-HU" sz="2400" dirty="0" smtClean="0"/>
          </a:p>
          <a:p>
            <a:pPr marL="342900" indent="-228600">
              <a:lnSpc>
                <a:spcPct val="90000"/>
              </a:lnSpc>
              <a:buClr>
                <a:schemeClr val="accent1"/>
              </a:buClr>
              <a:buFont typeface="Arial" panose="020B0604020202020204" pitchFamily="34" charset="0"/>
              <a:buChar char="•"/>
            </a:pPr>
            <a:r>
              <a:rPr lang="hu-HU" sz="2400" dirty="0"/>
              <a:t>Az új </a:t>
            </a:r>
            <a:r>
              <a:rPr lang="hu-HU" sz="2400" dirty="0" err="1"/>
              <a:t>LinkedIn</a:t>
            </a:r>
            <a:r>
              <a:rPr lang="hu-HU" sz="2400" dirty="0"/>
              <a:t> </a:t>
            </a:r>
            <a:r>
              <a:rPr lang="hu-HU" sz="2400" dirty="0" smtClean="0"/>
              <a:t>/ </a:t>
            </a:r>
            <a:r>
              <a:rPr lang="hu-HU" sz="2400" dirty="0"/>
              <a:t>a </a:t>
            </a:r>
            <a:r>
              <a:rPr lang="hu-HU" sz="2400" dirty="0" err="1"/>
              <a:t>kóderek</a:t>
            </a:r>
            <a:r>
              <a:rPr lang="hu-HU" sz="2400" dirty="0"/>
              <a:t> </a:t>
            </a:r>
            <a:r>
              <a:rPr lang="hu-HU" sz="2400" dirty="0" err="1"/>
              <a:t>Facebookja</a:t>
            </a:r>
            <a:endParaRPr lang="hu-HU" sz="2400" dirty="0"/>
          </a:p>
          <a:p>
            <a:pPr marL="114300">
              <a:lnSpc>
                <a:spcPct val="90000"/>
              </a:lnSpc>
              <a:buClr>
                <a:schemeClr val="accent1"/>
              </a:buClr>
            </a:pP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91" y="4119421"/>
            <a:ext cx="5866665" cy="2619637"/>
          </a:xfrm>
          <a:prstGeom prst="rect">
            <a:avLst/>
          </a:prstGeom>
        </p:spPr>
      </p:pic>
      <p:pic>
        <p:nvPicPr>
          <p:cNvPr id="3" name="Kép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25486" y="576957"/>
            <a:ext cx="1585475" cy="1585475"/>
          </a:xfrm>
          <a:prstGeom prst="rect">
            <a:avLst/>
          </a:prstGeom>
        </p:spPr>
      </p:pic>
    </p:spTree>
    <p:extLst>
      <p:ext uri="{BB962C8B-B14F-4D97-AF65-F5344CB8AC3E}">
        <p14:creationId xmlns:p14="http://schemas.microsoft.com/office/powerpoint/2010/main" val="29859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l="21780" t="9428" r="24148" b="7407"/>
          <a:stretch/>
        </p:blipFill>
        <p:spPr>
          <a:xfrm>
            <a:off x="2362200" y="830435"/>
            <a:ext cx="6867525" cy="5859339"/>
          </a:xfrm>
          <a:prstGeom prst="rect">
            <a:avLst/>
          </a:prstGeom>
        </p:spPr>
      </p:pic>
    </p:spTree>
    <p:extLst>
      <p:ext uri="{BB962C8B-B14F-4D97-AF65-F5344CB8AC3E}">
        <p14:creationId xmlns:p14="http://schemas.microsoft.com/office/powerpoint/2010/main" val="7310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gon Group Template 2016">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F2F5FA0-A5AA-4061-BEF2-A68E4ED9007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B46E5A1-2807-432E-BFCC-255B7B885375}"/>
    </a:ext>
  </a:extLst>
</a:theme>
</file>

<file path=ppt/theme/theme3.xml><?xml version="1.0" encoding="utf-8"?>
<a:theme xmlns:a="http://schemas.openxmlformats.org/drawingml/2006/main" name="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C990B685-2A8C-4A15-B8B6-E39D4ED9C7DA}"/>
    </a:ext>
  </a:extLst>
</a:theme>
</file>

<file path=ppt/theme/theme4.xml><?xml version="1.0" encoding="utf-8"?>
<a:theme xmlns:a="http://schemas.openxmlformats.org/drawingml/2006/main" name="Text dual branded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5A9AAC3-843D-4A2A-850A-C6E3783807F0}"/>
    </a:ext>
  </a:extLst>
</a:theme>
</file>

<file path=ppt/theme/theme5.xml><?xml version="1.0" encoding="utf-8"?>
<a:theme xmlns:a="http://schemas.openxmlformats.org/drawingml/2006/main" name="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6.xml><?xml version="1.0" encoding="utf-8"?>
<a:theme xmlns:a="http://schemas.openxmlformats.org/drawingml/2006/main" name="1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ppt/theme/theme7.xml><?xml version="1.0" encoding="utf-8"?>
<a:theme xmlns:a="http://schemas.openxmlformats.org/drawingml/2006/main" name="3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uGBN_Aeg_PPT_Temp04" id="{03FB3863-A6BC-374A-B39F-848E81F810D9}" vid="{F6FC97BF-39BF-5340-81D1-3669441EEC1D}"/>
    </a:ext>
  </a:extLst>
</a:theme>
</file>

<file path=ppt/theme/theme8.xml><?xml version="1.0" encoding="utf-8"?>
<a:theme xmlns:a="http://schemas.openxmlformats.org/drawingml/2006/main" name="1_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9.xml><?xml version="1.0" encoding="utf-8"?>
<a:theme xmlns:a="http://schemas.openxmlformats.org/drawingml/2006/main" name="2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docProps/app.xml><?xml version="1.0" encoding="utf-8"?>
<Properties xmlns="http://schemas.openxmlformats.org/officeDocument/2006/extended-properties" xmlns:vt="http://schemas.openxmlformats.org/officeDocument/2006/docPropsVTypes">
  <Template>Aegon Group Template 2016</Template>
  <TotalTime>11389</TotalTime>
  <Words>4861</Words>
  <Application>Microsoft Office PowerPoint</Application>
  <PresentationFormat>Szélesvásznú</PresentationFormat>
  <Paragraphs>322</Paragraphs>
  <Slides>27</Slides>
  <Notes>26</Notes>
  <HiddenSlides>0</HiddenSlides>
  <MMClips>0</MMClips>
  <ScaleCrop>false</ScaleCrop>
  <HeadingPairs>
    <vt:vector size="8" baseType="variant">
      <vt:variant>
        <vt:lpstr>Használt betűtípusok</vt:lpstr>
      </vt:variant>
      <vt:variant>
        <vt:i4>5</vt:i4>
      </vt:variant>
      <vt:variant>
        <vt:lpstr>Téma</vt:lpstr>
      </vt:variant>
      <vt:variant>
        <vt:i4>9</vt:i4>
      </vt:variant>
      <vt:variant>
        <vt:lpstr>Beágyazott OLE kiszolgálók</vt:lpstr>
      </vt:variant>
      <vt:variant>
        <vt:i4>1</vt:i4>
      </vt:variant>
      <vt:variant>
        <vt:lpstr>Diacímek</vt:lpstr>
      </vt:variant>
      <vt:variant>
        <vt:i4>27</vt:i4>
      </vt:variant>
    </vt:vector>
  </HeadingPairs>
  <TitlesOfParts>
    <vt:vector size="42" baseType="lpstr">
      <vt:lpstr>Arial</vt:lpstr>
      <vt:lpstr>Arial Hebrew</vt:lpstr>
      <vt:lpstr>Calibri</vt:lpstr>
      <vt:lpstr>LucidaGrande</vt:lpstr>
      <vt:lpstr>Wingdings</vt:lpstr>
      <vt:lpstr>Aegon Group Template 2016</vt:lpstr>
      <vt:lpstr>Agenda</vt:lpstr>
      <vt:lpstr>Text</vt:lpstr>
      <vt:lpstr>Text dual branded slides</vt:lpstr>
      <vt:lpstr>Varia slides</vt:lpstr>
      <vt:lpstr>1_Text</vt:lpstr>
      <vt:lpstr>3_Text</vt:lpstr>
      <vt:lpstr>1_Varia slides</vt:lpstr>
      <vt:lpstr>2_Text</vt:lpstr>
      <vt:lpstr>think-cell Slide</vt:lpstr>
      <vt:lpstr>PowerPoint bemutató</vt:lpstr>
      <vt:lpstr>A ppt elérhető a GitHubon</vt:lpstr>
      <vt:lpstr>Mi is a git?</vt:lpstr>
      <vt:lpstr>Mi is a git?</vt:lpstr>
      <vt:lpstr>Fontos kifejezések</vt:lpstr>
      <vt:lpstr>Fontos kifejezések</vt:lpstr>
      <vt:lpstr>Fontos kifejezések</vt:lpstr>
      <vt:lpstr>GitHub</vt:lpstr>
      <vt:lpstr>GitHub</vt:lpstr>
      <vt:lpstr>GitHub</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Néhány jótanács</vt:lpstr>
      <vt:lpstr>Néhány jótanács</vt:lpstr>
      <vt:lpstr>PowerPoint bemutató</vt:lpstr>
    </vt:vector>
  </TitlesOfParts>
  <Company>Member Company of the AEGON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Aegon Group Template 2016</dc:title>
  <dc:creator>Dekker, Marjolein</dc:creator>
  <cp:lastModifiedBy>Erika</cp:lastModifiedBy>
  <cp:revision>489</cp:revision>
  <cp:lastPrinted>2016-07-18T11:38:36Z</cp:lastPrinted>
  <dcterms:created xsi:type="dcterms:W3CDTF">2016-05-27T13:08:49Z</dcterms:created>
  <dcterms:modified xsi:type="dcterms:W3CDTF">2018-02-18T20:10:26Z</dcterms:modified>
</cp:coreProperties>
</file>