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2"/>
    <p:sldId id="290" r:id="rId3"/>
    <p:sldId id="291" r:id="rId4"/>
    <p:sldId id="293" r:id="rId5"/>
    <p:sldId id="282" r:id="rId6"/>
    <p:sldId id="288" r:id="rId7"/>
    <p:sldId id="284" r:id="rId8"/>
    <p:sldId id="285" r:id="rId9"/>
    <p:sldId id="289" r:id="rId10"/>
    <p:sldId id="286" r:id="rId11"/>
    <p:sldId id="283" r:id="rId12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41"/>
    <a:srgbClr val="0080CB"/>
    <a:srgbClr val="4C9BC6"/>
    <a:srgbClr val="0A4E8F"/>
    <a:srgbClr val="8C9498"/>
    <a:srgbClr val="A9ADAE"/>
    <a:srgbClr val="42677F"/>
    <a:srgbClr val="48625F"/>
    <a:srgbClr val="6C8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8" autoAdjust="0"/>
    <p:restoredTop sz="86743" autoAdjust="0"/>
  </p:normalViewPr>
  <p:slideViewPr>
    <p:cSldViewPr snapToGrid="0" snapToObjects="1">
      <p:cViewPr>
        <p:scale>
          <a:sx n="86" d="100"/>
          <a:sy n="86" d="100"/>
        </p:scale>
        <p:origin x="-1374" y="19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137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544139B-0129-46D7-A50F-B8074F0405F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16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7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FF1A82-0DBF-4F18-B3DC-4C0845B6F5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38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2750" y="4081463"/>
            <a:ext cx="8318500" cy="252412"/>
          </a:xfrm>
        </p:spPr>
        <p:txBody>
          <a:bodyPr wrap="none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58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164DF52-82EF-45B7-B02C-40FF868C5AF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sz="1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0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279400"/>
            <a:ext cx="5295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Click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edit</a:t>
            </a:r>
            <a:r>
              <a:rPr lang="de-DE" altLang="de-DE" dirty="0"/>
              <a:t>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1412875"/>
            <a:ext cx="81470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Click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edit</a:t>
            </a:r>
            <a:r>
              <a:rPr lang="de-DE" altLang="de-DE" dirty="0"/>
              <a:t> Master </a:t>
            </a:r>
            <a:r>
              <a:rPr lang="de-DE" altLang="de-DE" dirty="0" err="1"/>
              <a:t>text</a:t>
            </a:r>
            <a:r>
              <a:rPr lang="de-DE" altLang="de-DE" dirty="0"/>
              <a:t> </a:t>
            </a:r>
            <a:r>
              <a:rPr lang="de-DE" altLang="de-DE" dirty="0" err="1"/>
              <a:t>styles</a:t>
            </a:r>
            <a:endParaRPr lang="de-DE" altLang="de-DE" dirty="0"/>
          </a:p>
          <a:p>
            <a:pPr lvl="1"/>
            <a:r>
              <a:rPr lang="de-DE" altLang="de-DE" dirty="0"/>
              <a:t>Second </a:t>
            </a:r>
            <a:r>
              <a:rPr lang="de-DE" altLang="de-DE" dirty="0" err="1"/>
              <a:t>level</a:t>
            </a:r>
            <a:endParaRPr lang="de-DE" altLang="de-DE" dirty="0"/>
          </a:p>
          <a:p>
            <a:pPr lvl="2"/>
            <a:r>
              <a:rPr lang="de-DE" altLang="de-DE" dirty="0"/>
              <a:t>Third </a:t>
            </a:r>
            <a:r>
              <a:rPr lang="de-DE" altLang="de-DE" dirty="0" err="1"/>
              <a:t>level</a:t>
            </a:r>
            <a:endParaRPr lang="de-DE" altLang="de-DE" dirty="0"/>
          </a:p>
          <a:p>
            <a:pPr lvl="3"/>
            <a:r>
              <a:rPr lang="de-DE" altLang="de-DE" dirty="0" err="1"/>
              <a:t>Fourth</a:t>
            </a:r>
            <a:r>
              <a:rPr lang="de-DE" altLang="de-DE" dirty="0"/>
              <a:t> </a:t>
            </a:r>
            <a:r>
              <a:rPr lang="de-DE" altLang="de-DE" dirty="0" err="1"/>
              <a:t>level</a:t>
            </a:r>
            <a:endParaRPr lang="de-DE" altLang="de-DE" dirty="0"/>
          </a:p>
          <a:p>
            <a:pPr lvl="4"/>
            <a:r>
              <a:rPr lang="de-DE" altLang="de-DE" dirty="0" err="1"/>
              <a:t>Fifth</a:t>
            </a:r>
            <a:r>
              <a:rPr lang="de-DE" altLang="de-DE" dirty="0"/>
              <a:t> </a:t>
            </a:r>
            <a:r>
              <a:rPr lang="de-DE" altLang="de-DE" dirty="0" err="1"/>
              <a:t>level</a:t>
            </a:r>
            <a:endParaRPr lang="de-DE" alt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545263"/>
            <a:ext cx="71977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  <p:sp>
        <p:nvSpPr>
          <p:cNvPr id="1135" name="Rectangle 1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69200" y="6545263"/>
            <a:ext cx="1185863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4AB54EAE-3594-4E8A-BF0D-F721AE49A5A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10" name="Picture 2" descr="C:\Users\huesgent\Documents\010_Hochschule\070_Templates\Logos\logo_light_quer_blau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819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6"/>
          <p:cNvCxnSpPr>
            <a:cxnSpLocks noChangeShapeType="1"/>
          </p:cNvCxnSpPr>
          <p:nvPr userDrawn="1"/>
        </p:nvCxnSpPr>
        <p:spPr bwMode="auto">
          <a:xfrm>
            <a:off x="371475" y="906463"/>
            <a:ext cx="7734300" cy="0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7"/>
          <p:cNvCxnSpPr>
            <a:cxnSpLocks noChangeShapeType="1"/>
          </p:cNvCxnSpPr>
          <p:nvPr userDrawn="1"/>
        </p:nvCxnSpPr>
        <p:spPr bwMode="auto">
          <a:xfrm>
            <a:off x="371475" y="6535738"/>
            <a:ext cx="8383588" cy="0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58775" indent="-1778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38163" indent="-1778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17550" indent="-1778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174750" indent="-1778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31950" indent="-1778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089150" indent="-1778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46350" indent="-1778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="" xmlns:a16="http://schemas.microsoft.com/office/drawing/2014/main" id="{5F1A6FB1-CE26-4753-A6E1-739FCBA8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750" y="5006677"/>
            <a:ext cx="8318500" cy="252412"/>
          </a:xfrm>
        </p:spPr>
        <p:txBody>
          <a:bodyPr/>
          <a:lstStyle/>
          <a:p>
            <a:r>
              <a:rPr lang="de-DE" dirty="0"/>
              <a:t>Sensorik </a:t>
            </a:r>
          </a:p>
          <a:p>
            <a:endParaRPr lang="de-DE" dirty="0"/>
          </a:p>
          <a:p>
            <a:r>
              <a:rPr lang="de-DE" sz="1800" b="1" dirty="0"/>
              <a:t>Ultraschallsystem – Test</a:t>
            </a:r>
          </a:p>
          <a:p>
            <a:endParaRPr lang="de-DE" sz="1800" b="1" dirty="0"/>
          </a:p>
          <a:p>
            <a:r>
              <a:rPr lang="de-DE" dirty="0"/>
              <a:t>Björn </a:t>
            </a:r>
            <a:r>
              <a:rPr lang="de-DE" dirty="0" err="1"/>
              <a:t>Geide</a:t>
            </a:r>
            <a:r>
              <a:rPr lang="de-DE" dirty="0"/>
              <a:t>, Daniel </a:t>
            </a:r>
            <a:r>
              <a:rPr lang="de-DE" dirty="0" err="1"/>
              <a:t>Greisel</a:t>
            </a:r>
            <a:r>
              <a:rPr lang="de-DE" dirty="0"/>
              <a:t>, Fabian </a:t>
            </a:r>
            <a:r>
              <a:rPr lang="de-DE" dirty="0" err="1"/>
              <a:t>Diet</a:t>
            </a:r>
            <a:r>
              <a:rPr lang="de-DE" dirty="0"/>
              <a:t>, Miklós Förster, Markus Königsberger</a:t>
            </a:r>
          </a:p>
        </p:txBody>
      </p:sp>
    </p:spTree>
    <p:extLst>
      <p:ext uri="{BB962C8B-B14F-4D97-AF65-F5344CB8AC3E}">
        <p14:creationId xmlns:p14="http://schemas.microsoft.com/office/powerpoint/2010/main" val="21415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86669D-26E3-4D00-92AD-CF62FF39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 Öffnungswinkel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EBCB533-2435-4C28-9BCF-9B01E31C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Anforderung:</a:t>
            </a:r>
          </a:p>
          <a:p>
            <a:r>
              <a:rPr lang="de-DE" dirty="0"/>
              <a:t>Das System besitzt einen kegelförmigen Öffnungswinkel von 120°.</a:t>
            </a:r>
          </a:p>
          <a:p>
            <a:endParaRPr lang="de-DE" b="1" dirty="0"/>
          </a:p>
          <a:p>
            <a:r>
              <a:rPr lang="de-DE" b="1" dirty="0"/>
              <a:t>Testablauf:</a:t>
            </a:r>
          </a:p>
          <a:p>
            <a:r>
              <a:rPr lang="de-DE" dirty="0"/>
              <a:t>Bei gleichbleibendem Abstand und Temperatur wird das Objekt von </a:t>
            </a:r>
          </a:p>
          <a:p>
            <a:r>
              <a:rPr lang="de-DE" dirty="0"/>
              <a:t>verschiedenen Winkeln zwischen 0° und 180° aus gemessen.</a:t>
            </a:r>
          </a:p>
          <a:p>
            <a:endParaRPr lang="de-DE" dirty="0"/>
          </a:p>
          <a:p>
            <a:r>
              <a:rPr lang="de-DE" b="1" dirty="0"/>
              <a:t>Testauswertung: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08DBF77-1DB2-4FAC-A6EB-F5799D13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6D931C5-07F6-44AB-9245-69601C1C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Anforderungen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="" xmlns:a16="http://schemas.microsoft.com/office/drawing/2014/main" id="{B226135F-59C9-47A7-9A7D-5A95E8EF8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894026"/>
              </p:ext>
            </p:extLst>
          </p:nvPr>
        </p:nvGraphicFramePr>
        <p:xfrm>
          <a:off x="412750" y="957390"/>
          <a:ext cx="8521931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50">
                  <a:extLst>
                    <a:ext uri="{9D8B030D-6E8A-4147-A177-3AD203B41FA5}">
                      <a16:colId xmlns="" xmlns:a16="http://schemas.microsoft.com/office/drawing/2014/main" val="2804930094"/>
                    </a:ext>
                  </a:extLst>
                </a:gridCol>
                <a:gridCol w="2623846">
                  <a:extLst>
                    <a:ext uri="{9D8B030D-6E8A-4147-A177-3AD203B41FA5}">
                      <a16:colId xmlns="" xmlns:a16="http://schemas.microsoft.com/office/drawing/2014/main" val="1531462572"/>
                    </a:ext>
                  </a:extLst>
                </a:gridCol>
                <a:gridCol w="3109352">
                  <a:extLst>
                    <a:ext uri="{9D8B030D-6E8A-4147-A177-3AD203B41FA5}">
                      <a16:colId xmlns="" xmlns:a16="http://schemas.microsoft.com/office/drawing/2014/main" val="2073192197"/>
                    </a:ext>
                  </a:extLst>
                </a:gridCol>
                <a:gridCol w="2130483">
                  <a:extLst>
                    <a:ext uri="{9D8B030D-6E8A-4147-A177-3AD203B41FA5}">
                      <a16:colId xmlns="" xmlns:a16="http://schemas.microsoft.com/office/drawing/2014/main" val="1096390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Erfüllt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241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Ausgabe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Rein visuelle Ausgabe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474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Messrauschen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Aktive Rauschunterdrückung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766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Frequenzbereich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40 – 60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379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Aktivieren/</a:t>
                      </a:r>
                    </a:p>
                    <a:p>
                      <a:r>
                        <a:rPr lang="de-DE" sz="1700" dirty="0"/>
                        <a:t>Deaktivieren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System kann von Benutzer gestartet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320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/>
                        <a:t>Pulsparametriesierung</a:t>
                      </a:r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System kann parametrisiert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341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Messobjekte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Erkennung einer Oberflächenart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310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Maßeinheit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/>
                        <a:t>Si-Einheit</a:t>
                      </a:r>
                      <a:r>
                        <a:rPr lang="de-DE" sz="1700" dirty="0"/>
                        <a:t>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62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Programmiersprache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0920749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F5DAE89-2623-443A-BED7-FCBF2E7B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071DBEED-A0FA-4007-8304-7EB18D2000AF}"/>
              </a:ext>
            </a:extLst>
          </p:cNvPr>
          <p:cNvSpPr/>
          <p:nvPr/>
        </p:nvSpPr>
        <p:spPr bwMode="auto">
          <a:xfrm>
            <a:off x="7434748" y="1367627"/>
            <a:ext cx="271849" cy="252412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92C19013-10B6-4B41-9CEA-1C02A4A7E058}"/>
              </a:ext>
            </a:extLst>
          </p:cNvPr>
          <p:cNvSpPr/>
          <p:nvPr/>
        </p:nvSpPr>
        <p:spPr bwMode="auto">
          <a:xfrm>
            <a:off x="7436579" y="1872955"/>
            <a:ext cx="271849" cy="25241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8715B4C2-3A1D-43C6-99FA-D913744628CC}"/>
              </a:ext>
            </a:extLst>
          </p:cNvPr>
          <p:cNvSpPr/>
          <p:nvPr/>
        </p:nvSpPr>
        <p:spPr bwMode="auto">
          <a:xfrm>
            <a:off x="7434748" y="2397290"/>
            <a:ext cx="271849" cy="252412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898148E1-9B3E-4FCC-8D63-46A3F13E79C3}"/>
              </a:ext>
            </a:extLst>
          </p:cNvPr>
          <p:cNvSpPr/>
          <p:nvPr/>
        </p:nvSpPr>
        <p:spPr bwMode="auto">
          <a:xfrm>
            <a:off x="7436579" y="2966008"/>
            <a:ext cx="271849" cy="252412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C56B731E-124E-4DA8-94E2-9247B700FAF2}"/>
              </a:ext>
            </a:extLst>
          </p:cNvPr>
          <p:cNvSpPr/>
          <p:nvPr/>
        </p:nvSpPr>
        <p:spPr bwMode="auto">
          <a:xfrm>
            <a:off x="7433886" y="3471916"/>
            <a:ext cx="271849" cy="252412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82BC25F0-D4FB-4F5E-AE1A-51461B276511}"/>
              </a:ext>
            </a:extLst>
          </p:cNvPr>
          <p:cNvSpPr/>
          <p:nvPr/>
        </p:nvSpPr>
        <p:spPr bwMode="auto">
          <a:xfrm>
            <a:off x="7435967" y="4537080"/>
            <a:ext cx="271849" cy="252412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E30A3B27-3C30-4914-8088-5E3875B50186}"/>
              </a:ext>
            </a:extLst>
          </p:cNvPr>
          <p:cNvSpPr/>
          <p:nvPr/>
        </p:nvSpPr>
        <p:spPr bwMode="auto">
          <a:xfrm>
            <a:off x="7433886" y="4107677"/>
            <a:ext cx="271849" cy="252412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2AD089D7-AD7E-41BE-8AD4-4071C48D6E76}"/>
              </a:ext>
            </a:extLst>
          </p:cNvPr>
          <p:cNvSpPr/>
          <p:nvPr/>
        </p:nvSpPr>
        <p:spPr bwMode="auto">
          <a:xfrm>
            <a:off x="7435967" y="4938700"/>
            <a:ext cx="271849" cy="252412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Inhalt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97792" y="1666263"/>
            <a:ext cx="8147050" cy="4537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 err="1" smtClean="0"/>
              <a:t>Aufbau</a:t>
            </a:r>
            <a:r>
              <a:rPr lang="hu-HU" sz="2400" dirty="0" smtClean="0"/>
              <a:t> – </a:t>
            </a:r>
            <a:r>
              <a:rPr lang="hu-HU" sz="2400" dirty="0" err="1" smtClean="0"/>
              <a:t>Blockschaltbild</a:t>
            </a:r>
            <a:endParaRPr lang="hu-H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err="1" smtClean="0"/>
              <a:t>Komponenten</a:t>
            </a:r>
            <a:endParaRPr lang="hu-H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err="1" smtClean="0"/>
              <a:t>Testergebnisse</a:t>
            </a:r>
            <a:endParaRPr lang="hu-HU" sz="24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Hochschule Kempten / Sensorik WS 2021/22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Aufbau</a:t>
            </a:r>
            <a:r>
              <a:rPr lang="hu-HU" dirty="0" smtClean="0"/>
              <a:t> - </a:t>
            </a:r>
            <a:r>
              <a:rPr lang="hu-HU" dirty="0" err="1" smtClean="0"/>
              <a:t>Blockschaltbild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Hochschule Kempten / Sensorik WS 2021/22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811644"/>
            <a:ext cx="82581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3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C7EC29BA-2DF1-46DC-A72B-CCC97A98F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2185619"/>
            <a:ext cx="7641324" cy="40586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96B3BD-282B-431D-8336-130F4463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BB8A1CC-AF8E-4E00-9918-635A51DE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1381919"/>
            <a:ext cx="8147050" cy="4537075"/>
          </a:xfrm>
        </p:spPr>
        <p:txBody>
          <a:bodyPr/>
          <a:lstStyle/>
          <a:p>
            <a:r>
              <a:rPr lang="de-DE" b="1" dirty="0"/>
              <a:t>Anforderung:</a:t>
            </a:r>
          </a:p>
          <a:p>
            <a:r>
              <a:rPr lang="de-DE" dirty="0"/>
              <a:t>Die Simulation der einzelnen Komponenten erfolgt durch Funktionen, die dabei</a:t>
            </a:r>
          </a:p>
          <a:p>
            <a:r>
              <a:rPr lang="de-DE" dirty="0"/>
              <a:t>verarbeiteten Signale werden durch Parameter den einzelnen Funktionen</a:t>
            </a:r>
          </a:p>
          <a:p>
            <a:r>
              <a:rPr lang="de-DE" dirty="0"/>
              <a:t>übergeben.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E2D92B2-47A9-484B-B56D-5726E7A1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AA806D-07BE-4A58-ABAE-F0B74E9C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Temperaturabhängigkeit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636118D-B3C1-4F7E-B0DE-493F9A4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Anforderung:</a:t>
            </a:r>
          </a:p>
          <a:p>
            <a:r>
              <a:rPr lang="de-DE" dirty="0"/>
              <a:t>Die Auswertealgorithmik des Systems soll abhängig von der Lufttemperatur </a:t>
            </a:r>
          </a:p>
          <a:p>
            <a:r>
              <a:rPr lang="de-DE" dirty="0"/>
              <a:t>sein. Dabei wird der Temperaturbereich der ISO 16489 als Gültigkeitsbereich</a:t>
            </a:r>
          </a:p>
          <a:p>
            <a:r>
              <a:rPr lang="de-DE" dirty="0"/>
              <a:t>festgelegt. Der Bereich beläuft sich dabei von -40°C bis 80°C.   </a:t>
            </a:r>
          </a:p>
          <a:p>
            <a:endParaRPr lang="de-DE" dirty="0"/>
          </a:p>
          <a:p>
            <a:r>
              <a:rPr lang="de-DE" b="1" dirty="0"/>
              <a:t>Testablauf:</a:t>
            </a:r>
          </a:p>
          <a:p>
            <a:r>
              <a:rPr lang="de-DE" dirty="0"/>
              <a:t>Es werden bei gleichbleibendem Abstand verschiedene Temperaturen getestet.</a:t>
            </a:r>
          </a:p>
          <a:p>
            <a:r>
              <a:rPr lang="de-DE" dirty="0"/>
              <a:t>Dazu wird die Temperatur in 10°C Schritten erhöht und pro Temperatur zehn</a:t>
            </a:r>
          </a:p>
          <a:p>
            <a:r>
              <a:rPr lang="de-DE" dirty="0"/>
              <a:t>Messung genommen. Daraus wird eine durchschnittliche Abweichung </a:t>
            </a:r>
          </a:p>
          <a:p>
            <a:r>
              <a:rPr lang="de-DE" dirty="0"/>
              <a:t>berechnet.</a:t>
            </a:r>
          </a:p>
          <a:p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1E3A6E5-35CC-45F7-AD6F-C8CEBB89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55BAEE-694B-41D5-B9E3-113FAC19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Temperaturabhängigkeit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B64A505-0921-4E27-8AE3-CDA55CBD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Testauswertung:</a:t>
            </a:r>
          </a:p>
          <a:p>
            <a:endParaRPr lang="de-DE" b="1" dirty="0"/>
          </a:p>
          <a:p>
            <a:endParaRPr lang="hu-HU" dirty="0" smtClean="0"/>
          </a:p>
          <a:p>
            <a:r>
              <a:rPr lang="de-DE" sz="1300" dirty="0" smtClean="0"/>
              <a:t>Die </a:t>
            </a:r>
            <a:r>
              <a:rPr lang="de-DE" sz="1300" dirty="0"/>
              <a:t>prozentuale Abweichung der Entfernungsmessung bleibt über den </a:t>
            </a:r>
          </a:p>
          <a:p>
            <a:r>
              <a:rPr lang="de-DE" sz="1300" dirty="0"/>
              <a:t>kompletten Temperaturbereich </a:t>
            </a:r>
            <a:r>
              <a:rPr lang="de-DE" sz="1300" dirty="0" smtClean="0"/>
              <a:t>gleich</a:t>
            </a:r>
            <a:endParaRPr lang="hu-HU" sz="1300" dirty="0" smtClean="0"/>
          </a:p>
          <a:p>
            <a:r>
              <a:rPr lang="de-DE" sz="1300" dirty="0"/>
              <a:t>	</a:t>
            </a:r>
            <a:r>
              <a:rPr lang="de-DE" sz="1300" b="1" dirty="0">
                <a:solidFill>
                  <a:srgbClr val="00B050"/>
                </a:solidFill>
                <a:sym typeface="Wingdings" panose="05000000000000000000" pitchFamily="2" charset="2"/>
              </a:rPr>
              <a:t> Temperaturabhängigkeit ist erfüllt</a:t>
            </a:r>
            <a:endParaRPr lang="de-DE" sz="1300" b="1" dirty="0">
              <a:solidFill>
                <a:srgbClr val="00B05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D7755CF6-29BF-4D06-8EC1-D4BFB6A4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="" xmlns:a16="http://schemas.microsoft.com/office/drawing/2014/main" id="{C6701F11-164C-42EA-844F-4D30E754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94171"/>
              </p:ext>
            </p:extLst>
          </p:nvPr>
        </p:nvGraphicFramePr>
        <p:xfrm>
          <a:off x="132203" y="1767840"/>
          <a:ext cx="88355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109">
                  <a:extLst>
                    <a:ext uri="{9D8B030D-6E8A-4147-A177-3AD203B41FA5}">
                      <a16:colId xmlns="" xmlns:a16="http://schemas.microsoft.com/office/drawing/2014/main" val="1015572463"/>
                    </a:ext>
                  </a:extLst>
                </a:gridCol>
                <a:gridCol w="689910">
                  <a:extLst>
                    <a:ext uri="{9D8B030D-6E8A-4147-A177-3AD203B41FA5}">
                      <a16:colId xmlns="" xmlns:a16="http://schemas.microsoft.com/office/drawing/2014/main" val="1937397208"/>
                    </a:ext>
                  </a:extLst>
                </a:gridCol>
                <a:gridCol w="648021">
                  <a:extLst>
                    <a:ext uri="{9D8B030D-6E8A-4147-A177-3AD203B41FA5}">
                      <a16:colId xmlns="" xmlns:a16="http://schemas.microsoft.com/office/drawing/2014/main" val="503183495"/>
                    </a:ext>
                  </a:extLst>
                </a:gridCol>
                <a:gridCol w="712823">
                  <a:extLst>
                    <a:ext uri="{9D8B030D-6E8A-4147-A177-3AD203B41FA5}">
                      <a16:colId xmlns="" xmlns:a16="http://schemas.microsoft.com/office/drawing/2014/main" val="3785574098"/>
                    </a:ext>
                  </a:extLst>
                </a:gridCol>
                <a:gridCol w="622100">
                  <a:extLst>
                    <a:ext uri="{9D8B030D-6E8A-4147-A177-3AD203B41FA5}">
                      <a16:colId xmlns="" xmlns:a16="http://schemas.microsoft.com/office/drawing/2014/main" val="4206810675"/>
                    </a:ext>
                  </a:extLst>
                </a:gridCol>
                <a:gridCol w="609140">
                  <a:extLst>
                    <a:ext uri="{9D8B030D-6E8A-4147-A177-3AD203B41FA5}">
                      <a16:colId xmlns="" xmlns:a16="http://schemas.microsoft.com/office/drawing/2014/main" val="478627651"/>
                    </a:ext>
                  </a:extLst>
                </a:gridCol>
                <a:gridCol w="583218">
                  <a:extLst>
                    <a:ext uri="{9D8B030D-6E8A-4147-A177-3AD203B41FA5}">
                      <a16:colId xmlns="" xmlns:a16="http://schemas.microsoft.com/office/drawing/2014/main" val="3054343344"/>
                    </a:ext>
                  </a:extLst>
                </a:gridCol>
                <a:gridCol w="552554">
                  <a:extLst>
                    <a:ext uri="{9D8B030D-6E8A-4147-A177-3AD203B41FA5}">
                      <a16:colId xmlns="" xmlns:a16="http://schemas.microsoft.com/office/drawing/2014/main" val="2008959034"/>
                    </a:ext>
                  </a:extLst>
                </a:gridCol>
                <a:gridCol w="631109">
                  <a:extLst>
                    <a:ext uri="{9D8B030D-6E8A-4147-A177-3AD203B41FA5}">
                      <a16:colId xmlns="" xmlns:a16="http://schemas.microsoft.com/office/drawing/2014/main" val="1281671741"/>
                    </a:ext>
                  </a:extLst>
                </a:gridCol>
                <a:gridCol w="631109">
                  <a:extLst>
                    <a:ext uri="{9D8B030D-6E8A-4147-A177-3AD203B41FA5}">
                      <a16:colId xmlns="" xmlns:a16="http://schemas.microsoft.com/office/drawing/2014/main" val="4285916461"/>
                    </a:ext>
                  </a:extLst>
                </a:gridCol>
                <a:gridCol w="631109">
                  <a:extLst>
                    <a:ext uri="{9D8B030D-6E8A-4147-A177-3AD203B41FA5}">
                      <a16:colId xmlns="" xmlns:a16="http://schemas.microsoft.com/office/drawing/2014/main" val="1460095960"/>
                    </a:ext>
                  </a:extLst>
                </a:gridCol>
                <a:gridCol w="631109">
                  <a:extLst>
                    <a:ext uri="{9D8B030D-6E8A-4147-A177-3AD203B41FA5}">
                      <a16:colId xmlns="" xmlns:a16="http://schemas.microsoft.com/office/drawing/2014/main" val="867350186"/>
                    </a:ext>
                  </a:extLst>
                </a:gridCol>
                <a:gridCol w="631109">
                  <a:extLst>
                    <a:ext uri="{9D8B030D-6E8A-4147-A177-3AD203B41FA5}">
                      <a16:colId xmlns="" xmlns:a16="http://schemas.microsoft.com/office/drawing/2014/main" val="1979100272"/>
                    </a:ext>
                  </a:extLst>
                </a:gridCol>
                <a:gridCol w="631109">
                  <a:extLst>
                    <a:ext uri="{9D8B030D-6E8A-4147-A177-3AD203B41FA5}">
                      <a16:colId xmlns="" xmlns:a16="http://schemas.microsoft.com/office/drawing/2014/main" val="181988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820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0,03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239193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48" y="3414942"/>
            <a:ext cx="4092078" cy="303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AA806D-07BE-4A58-ABAE-F0B74E9C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Genauigkeit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636118D-B3C1-4F7E-B0DE-493F9A4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Anforderung:</a:t>
            </a:r>
          </a:p>
          <a:p>
            <a:r>
              <a:rPr lang="de-DE" b="0" i="0" dirty="0">
                <a:effectLst/>
                <a:latin typeface="+mj-lt"/>
              </a:rPr>
              <a:t>Die Auswertung des Systems und somit der ausgegebene Abstand soll mit</a:t>
            </a:r>
          </a:p>
          <a:p>
            <a:r>
              <a:rPr lang="de-DE" b="0" i="0" dirty="0">
                <a:effectLst/>
                <a:latin typeface="+mj-lt"/>
              </a:rPr>
              <a:t>einer Genauigkeit von +/- 20 mm ausgegeben werden.</a:t>
            </a:r>
            <a:endParaRPr lang="de-DE" dirty="0">
              <a:latin typeface="+mj-lt"/>
            </a:endParaRPr>
          </a:p>
          <a:p>
            <a:endParaRPr lang="de-DE" dirty="0"/>
          </a:p>
          <a:p>
            <a:r>
              <a:rPr lang="de-DE" b="1" dirty="0"/>
              <a:t>Testablauf:</a:t>
            </a:r>
          </a:p>
          <a:p>
            <a:r>
              <a:rPr lang="de-DE" dirty="0"/>
              <a:t>Es wird bei maximalem Abstand und gleichbleibender Temperaturen</a:t>
            </a:r>
          </a:p>
          <a:p>
            <a:r>
              <a:rPr lang="de-DE" dirty="0"/>
              <a:t>getestet.</a:t>
            </a:r>
          </a:p>
          <a:p>
            <a:r>
              <a:rPr lang="de-DE" dirty="0"/>
              <a:t>Aus den zehn Messungen wird die maximale Abweichung ermittelt.</a:t>
            </a:r>
          </a:p>
          <a:p>
            <a:endParaRPr lang="de-DE" dirty="0"/>
          </a:p>
          <a:p>
            <a:r>
              <a:rPr lang="de-DE" b="1" dirty="0"/>
              <a:t>Testauswertung:</a:t>
            </a:r>
          </a:p>
          <a:p>
            <a:r>
              <a:rPr lang="de-DE" dirty="0"/>
              <a:t>Die maximale Abweichung bei dem maximalen Abstand beträgt </a:t>
            </a:r>
            <a:r>
              <a:rPr lang="de-DE" b="1" u="sng" dirty="0"/>
              <a:t>36 mm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 Die Genauigkeit ist somit nicht erfüllt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1E3A6E5-35CC-45F7-AD6F-C8CEBB89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AA806D-07BE-4A58-ABAE-F0B74E9C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Arbeitsbereich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636118D-B3C1-4F7E-B0DE-493F9A4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Anforderung:</a:t>
            </a:r>
          </a:p>
          <a:p>
            <a:r>
              <a:rPr lang="de-DE" b="0" i="0" dirty="0">
                <a:effectLst/>
                <a:latin typeface="+mj-lt"/>
              </a:rPr>
              <a:t>Das System soll Objekte der Größe 30 cm x 30 cm in einem Bereich von 20 cm</a:t>
            </a:r>
          </a:p>
          <a:p>
            <a:r>
              <a:rPr lang="de-DE" b="0" i="0" dirty="0">
                <a:effectLst/>
                <a:latin typeface="+mj-lt"/>
              </a:rPr>
              <a:t>bis 5 m erkennen.</a:t>
            </a:r>
            <a:endParaRPr lang="de-DE" dirty="0">
              <a:latin typeface="+mj-lt"/>
            </a:endParaRPr>
          </a:p>
          <a:p>
            <a:endParaRPr lang="de-DE" dirty="0"/>
          </a:p>
          <a:p>
            <a:r>
              <a:rPr lang="de-DE" b="1" dirty="0"/>
              <a:t>Testablauf:</a:t>
            </a:r>
          </a:p>
          <a:p>
            <a:r>
              <a:rPr lang="de-DE" dirty="0"/>
              <a:t>Bei gleichbleibender Temperatur verändernde Abstandswerte von minimal </a:t>
            </a:r>
          </a:p>
          <a:p>
            <a:r>
              <a:rPr lang="de-DE" dirty="0"/>
              <a:t>nach maximal. </a:t>
            </a:r>
          </a:p>
          <a:p>
            <a:r>
              <a:rPr lang="de-DE" dirty="0"/>
              <a:t>Pro Abstand werden 10 Messungen zur Auswertung genommen.</a:t>
            </a:r>
          </a:p>
          <a:p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1E3A6E5-35CC-45F7-AD6F-C8CEBB89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7C36B3-60E0-41E2-9BDF-E37CC4A1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Arbeitsbereich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3BAAEF2-6D55-4C91-9AE1-073C96D0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Testauswertung: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Objekte in dem geforderten Bereich von 0,2 m bis 5,0 m können sicher </a:t>
            </a:r>
          </a:p>
          <a:p>
            <a:r>
              <a:rPr lang="de-DE" dirty="0"/>
              <a:t>erkannt werden</a:t>
            </a:r>
          </a:p>
          <a:p>
            <a:r>
              <a:rPr lang="de-DE" dirty="0"/>
              <a:t>	</a:t>
            </a:r>
            <a:r>
              <a:rPr lang="de-DE" b="1" dirty="0">
                <a:solidFill>
                  <a:srgbClr val="00B050"/>
                </a:solidFill>
                <a:sym typeface="Wingdings" panose="05000000000000000000" pitchFamily="2" charset="2"/>
              </a:rPr>
              <a:t>  Arbeitsbereich ist erfüllt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B0E73C2-101B-4E00-9E80-2ACFE889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="" xmlns:a16="http://schemas.microsoft.com/office/drawing/2014/main" id="{291BB7B3-612F-4BD1-97D6-AE6042E3B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42927"/>
              </p:ext>
            </p:extLst>
          </p:nvPr>
        </p:nvGraphicFramePr>
        <p:xfrm>
          <a:off x="433388" y="1891270"/>
          <a:ext cx="60010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71">
                  <a:extLst>
                    <a:ext uri="{9D8B030D-6E8A-4147-A177-3AD203B41FA5}">
                      <a16:colId xmlns="" xmlns:a16="http://schemas.microsoft.com/office/drawing/2014/main" val="437054445"/>
                    </a:ext>
                  </a:extLst>
                </a:gridCol>
                <a:gridCol w="685771">
                  <a:extLst>
                    <a:ext uri="{9D8B030D-6E8A-4147-A177-3AD203B41FA5}">
                      <a16:colId xmlns="" xmlns:a16="http://schemas.microsoft.com/office/drawing/2014/main" val="682028071"/>
                    </a:ext>
                  </a:extLst>
                </a:gridCol>
                <a:gridCol w="685771">
                  <a:extLst>
                    <a:ext uri="{9D8B030D-6E8A-4147-A177-3AD203B41FA5}">
                      <a16:colId xmlns="" xmlns:a16="http://schemas.microsoft.com/office/drawing/2014/main" val="3940951093"/>
                    </a:ext>
                  </a:extLst>
                </a:gridCol>
                <a:gridCol w="685771">
                  <a:extLst>
                    <a:ext uri="{9D8B030D-6E8A-4147-A177-3AD203B41FA5}">
                      <a16:colId xmlns="" xmlns:a16="http://schemas.microsoft.com/office/drawing/2014/main" val="3261069036"/>
                    </a:ext>
                  </a:extLst>
                </a:gridCol>
                <a:gridCol w="685771">
                  <a:extLst>
                    <a:ext uri="{9D8B030D-6E8A-4147-A177-3AD203B41FA5}">
                      <a16:colId xmlns="" xmlns:a16="http://schemas.microsoft.com/office/drawing/2014/main" val="3917908912"/>
                    </a:ext>
                  </a:extLst>
                </a:gridCol>
                <a:gridCol w="685771">
                  <a:extLst>
                    <a:ext uri="{9D8B030D-6E8A-4147-A177-3AD203B41FA5}">
                      <a16:colId xmlns="" xmlns:a16="http://schemas.microsoft.com/office/drawing/2014/main" val="2239736877"/>
                    </a:ext>
                  </a:extLst>
                </a:gridCol>
                <a:gridCol w="685771">
                  <a:extLst>
                    <a:ext uri="{9D8B030D-6E8A-4147-A177-3AD203B41FA5}">
                      <a16:colId xmlns="" xmlns:a16="http://schemas.microsoft.com/office/drawing/2014/main" val="2631266087"/>
                    </a:ext>
                  </a:extLst>
                </a:gridCol>
                <a:gridCol w="600336"/>
                <a:gridCol w="600336">
                  <a:extLst>
                    <a:ext uri="{9D8B030D-6E8A-4147-A177-3AD203B41FA5}">
                      <a16:colId xmlns="" xmlns:a16="http://schemas.microsoft.com/office/drawing/2014/main" val="2731542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5,0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,0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77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415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muster_02">
  <a:themeElements>
    <a:clrScheme name="">
      <a:dk1>
        <a:srgbClr val="000000"/>
      </a:dk1>
      <a:lt1>
        <a:srgbClr val="FFFFFF"/>
      </a:lt1>
      <a:dk2>
        <a:srgbClr val="000000"/>
      </a:dk2>
      <a:lt2>
        <a:srgbClr val="626465"/>
      </a:lt2>
      <a:accent1>
        <a:srgbClr val="B4C8E6"/>
      </a:accent1>
      <a:accent2>
        <a:srgbClr val="87B8E5"/>
      </a:accent2>
      <a:accent3>
        <a:srgbClr val="FFFFFF"/>
      </a:accent3>
      <a:accent4>
        <a:srgbClr val="000000"/>
      </a:accent4>
      <a:accent5>
        <a:srgbClr val="D6E0F0"/>
      </a:accent5>
      <a:accent6>
        <a:srgbClr val="7AA6CF"/>
      </a:accent6>
      <a:hlink>
        <a:srgbClr val="4C9BC6"/>
      </a:hlink>
      <a:folHlink>
        <a:srgbClr val="01334A"/>
      </a:folHlink>
    </a:clrScheme>
    <a:fontScheme name="ppt_muster_0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>
          <a:solidFill>
            <a:srgbClr val="0A4E8F"/>
          </a:solidFill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pt_muster_02 1">
        <a:dk1>
          <a:srgbClr val="000000"/>
        </a:dk1>
        <a:lt1>
          <a:srgbClr val="FFFFFF"/>
        </a:lt1>
        <a:dk2>
          <a:srgbClr val="000000"/>
        </a:dk2>
        <a:lt2>
          <a:srgbClr val="626465"/>
        </a:lt2>
        <a:accent1>
          <a:srgbClr val="AFC2C8"/>
        </a:accent1>
        <a:accent2>
          <a:srgbClr val="87B8E5"/>
        </a:accent2>
        <a:accent3>
          <a:srgbClr val="FFFFFF"/>
        </a:accent3>
        <a:accent4>
          <a:srgbClr val="000000"/>
        </a:accent4>
        <a:accent5>
          <a:srgbClr val="D4DDE0"/>
        </a:accent5>
        <a:accent6>
          <a:srgbClr val="7AA6CF"/>
        </a:accent6>
        <a:hlink>
          <a:srgbClr val="4C9BC6"/>
        </a:hlink>
        <a:folHlink>
          <a:srgbClr val="0133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uster_02 2">
        <a:dk1>
          <a:srgbClr val="000000"/>
        </a:dk1>
        <a:lt1>
          <a:srgbClr val="FFFFFF"/>
        </a:lt1>
        <a:dk2>
          <a:srgbClr val="000000"/>
        </a:dk2>
        <a:lt2>
          <a:srgbClr val="626465"/>
        </a:lt2>
        <a:accent1>
          <a:srgbClr val="AFC2C8"/>
        </a:accent1>
        <a:accent2>
          <a:srgbClr val="87B8E5"/>
        </a:accent2>
        <a:accent3>
          <a:srgbClr val="FFFFFF"/>
        </a:accent3>
        <a:accent4>
          <a:srgbClr val="000000"/>
        </a:accent4>
        <a:accent5>
          <a:srgbClr val="D4DDE0"/>
        </a:accent5>
        <a:accent6>
          <a:srgbClr val="7AA6CF"/>
        </a:accent6>
        <a:hlink>
          <a:srgbClr val="D46028"/>
        </a:hlink>
        <a:folHlink>
          <a:srgbClr val="9E1D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ppt_muster_02</Template>
  <TotalTime>424</TotalTime>
  <Words>460</Words>
  <Application>Microsoft Office PowerPoint</Application>
  <PresentationFormat>Diavetítés a képernyőre (4:3 oldalarány)</PresentationFormat>
  <Paragraphs>151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ppt_muster_02</vt:lpstr>
      <vt:lpstr>PowerPoint bemutató</vt:lpstr>
      <vt:lpstr>Inhalt</vt:lpstr>
      <vt:lpstr>Aufbau - Blockschaltbild</vt:lpstr>
      <vt:lpstr>Komponenten</vt:lpstr>
      <vt:lpstr>1 Temperaturabhängigkeit</vt:lpstr>
      <vt:lpstr>1 Temperaturabhängigkeit</vt:lpstr>
      <vt:lpstr>2 Genauigkeit</vt:lpstr>
      <vt:lpstr>3 Arbeitsbereich</vt:lpstr>
      <vt:lpstr>3 Arbeitsbereich</vt:lpstr>
      <vt:lpstr>7 Öffnungswinkel</vt:lpstr>
      <vt:lpstr>Weitere Anforderungen</vt:lpstr>
    </vt:vector>
  </TitlesOfParts>
  <Company>Fachhochschule Kempten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stirnweis</dc:creator>
  <cp:lastModifiedBy>Tibor</cp:lastModifiedBy>
  <cp:revision>310</cp:revision>
  <cp:lastPrinted>2015-03-24T08:00:01Z</cp:lastPrinted>
  <dcterms:created xsi:type="dcterms:W3CDTF">2007-09-05T07:30:18Z</dcterms:created>
  <dcterms:modified xsi:type="dcterms:W3CDTF">2021-12-21T13:14:31Z</dcterms:modified>
</cp:coreProperties>
</file>