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1" r:id="rId13"/>
    <p:sldId id="260" r:id="rId14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8" d="100"/>
          <a:sy n="108" d="100"/>
        </p:scale>
        <p:origin x="39" y="-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Recap</a:t>
          </a:r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progress</a:t>
          </a:r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next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steps</a:t>
          </a:r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32" custLinFactNeighborY="-8060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Gruppenbrainstorming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X="12891" custLinFactNeighborY="396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Kopf mit Zahnrädern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List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Recap</a:t>
          </a:r>
          <a:endParaRPr lang="de-DE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5602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progress</a:t>
          </a:r>
          <a:endParaRPr lang="de-DE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next</a:t>
          </a:r>
          <a:r>
            <a:rPr lang="de-DE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steps</a:t>
          </a:r>
          <a:endParaRPr lang="de-DE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Vertikale ausgefüllte Symbolliste"/>
  <dgm:desc val="Hiermit zeigen Sie eine Reihe visueller Elemente von oben nach unten an, wobei Text der Ebene 1 oder der Ebene 1 und 2 in einer Form gruppiert wird. Eignet sich am besten für Symbole oder kleine Bilder mit längeren Beschreib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1569-D5E1-4579-B9D8-0D57802B8F49}" type="datetime1">
              <a:rPr lang="de-DE" smtClean="0"/>
              <a:t>06.09.2023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AACB-E237-4A6E-8F5D-2DE30F4638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9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0FFC-60A0-463A-841B-D75D7C16503F}" type="datetime1">
              <a:rPr lang="de-DE" noProof="0" smtClean="0"/>
              <a:pPr/>
              <a:t>06.09.2023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996E-6620-4F41-8BA5-140CCA2D70A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7089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99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Datenquelle gefunden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Erste Datensätze für Forschungsfragen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Erste Visualisierungen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8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Daten zu Forschungsfragen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63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Daten zu Forschungsfragen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42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Daten zu Forschungsfragen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27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Daten zu Forschungsfragen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73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Daten zu Forschungsfragen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26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D6262-6189-4BF1-BFFB-1F49C2EB54EC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8589E-AF07-4923-B5D0-1DB59DCCFBFC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920E1-BAE2-420F-9E0D-A3D1E8A0FA5D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F46ED-407C-4866-A7FA-3330FE60ADF1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72F0E-6FDB-43C3-BF9C-5568D7FDD01F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0D3E6-0764-4C22-88CD-D8AF56BACC78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B5970-2BCC-46C9-A909-457844365412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9F346-0AEE-4B57-B984-D8340F7D4C01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08502-4834-4D0E-818D-9088CAF190A2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047EA-CAEE-4152-B692-CC75726D98DB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2D89AEC-0DBB-4A05-A26F-7D2D320F4E81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34408DC-0C7A-4A94-99EF-BAE5734E0216}" type="datetime1">
              <a:rPr lang="de-DE" noProof="0" smtClean="0"/>
              <a:t>06.09.2023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sv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de-DE" sz="3000" dirty="0">
                <a:solidFill>
                  <a:schemeClr val="tx1"/>
                </a:solidFill>
              </a:rPr>
              <a:t>Trend Researcher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r>
              <a:rPr lang="de-DE" sz="1800" dirty="0"/>
              <a:t>Lars </a:t>
            </a:r>
            <a:r>
              <a:rPr lang="de-DE" sz="1800" dirty="0" err="1"/>
              <a:t>Langfeldt</a:t>
            </a:r>
            <a:r>
              <a:rPr lang="de-DE" sz="1800" dirty="0"/>
              <a:t>,  Arne Seufert,  Arne Wiese, Carolina Horlbeck </a:t>
            </a:r>
          </a:p>
        </p:txBody>
      </p:sp>
      <p:pic>
        <p:nvPicPr>
          <p:cNvPr id="5" name="Bild 4" descr="Handelszahlen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de-DE" dirty="0" err="1">
                <a:solidFill>
                  <a:schemeClr val="bg1"/>
                </a:solidFill>
              </a:rPr>
              <a:t>Thanks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Hand mit Stift, der auf Finanzdaten zeigt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dirty="0">
                <a:solidFill>
                  <a:schemeClr val="bg1"/>
                </a:solidFill>
              </a:rPr>
              <a:t>Any </a:t>
            </a:r>
            <a:r>
              <a:rPr lang="de-DE" dirty="0" err="1">
                <a:solidFill>
                  <a:schemeClr val="bg1"/>
                </a:solidFill>
              </a:rPr>
              <a:t>questions</a:t>
            </a:r>
            <a:r>
              <a:rPr lang="de-DE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27" y="2681103"/>
            <a:ext cx="3512897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Progress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Week 3</a:t>
            </a:r>
          </a:p>
        </p:txBody>
      </p:sp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7700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fik 5" descr="Gruppenbrainstorming">
            <a:extLst>
              <a:ext uri="{FF2B5EF4-FFF2-40B4-BE49-F238E27FC236}">
                <a16:creationId xmlns:a16="http://schemas.microsoft.com/office/drawing/2014/main" id="{079E0F45-264B-4013-A866-947C285457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5798" y="1405208"/>
            <a:ext cx="633513" cy="633513"/>
          </a:xfrm>
          <a:prstGeom prst="rect">
            <a:avLst/>
          </a:prstGeom>
        </p:spPr>
      </p:pic>
      <p:pic>
        <p:nvPicPr>
          <p:cNvPr id="11" name="Grafik 10" descr="Liste RNL">
            <a:extLst>
              <a:ext uri="{FF2B5EF4-FFF2-40B4-BE49-F238E27FC236}">
                <a16:creationId xmlns:a16="http://schemas.microsoft.com/office/drawing/2014/main" id="{9C71DFD0-1C0F-457E-904C-2206A2BE94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5796" y="4819277"/>
            <a:ext cx="633515" cy="633515"/>
          </a:xfrm>
          <a:prstGeom prst="rect">
            <a:avLst/>
          </a:prstGeom>
        </p:spPr>
      </p:pic>
      <p:pic>
        <p:nvPicPr>
          <p:cNvPr id="14" name="Grafik 13" descr="Kopf mit Zahnrädern">
            <a:extLst>
              <a:ext uri="{FF2B5EF4-FFF2-40B4-BE49-F238E27FC236}">
                <a16:creationId xmlns:a16="http://schemas.microsoft.com/office/drawing/2014/main" id="{2AD9643A-6925-493D-9D0F-9562458F0F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45798" y="3112242"/>
            <a:ext cx="633515" cy="6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 err="1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recap</a:t>
            </a:r>
            <a:endParaRPr lang="de-DE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683E890-9610-4667-B928-394C747C911D}"/>
              </a:ext>
            </a:extLst>
          </p:cNvPr>
          <p:cNvSpPr/>
          <p:nvPr/>
        </p:nvSpPr>
        <p:spPr>
          <a:xfrm>
            <a:off x="1965902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>
                <a:solidFill>
                  <a:schemeClr val="bg1">
                    <a:lumMod val="85000"/>
                  </a:schemeClr>
                </a:solidFill>
              </a:rPr>
              <a:t>https://tse1.mm.bing.net/th?id=OIP.X8af1kwXfDIHNigIwsuULgHaEK&amp;pid=Api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42BF61-C137-4296-8230-00ACF031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35" y="1266444"/>
            <a:ext cx="7093034" cy="338719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Are certain stocks or sectors correlated in their performance?</a:t>
            </a:r>
          </a:p>
          <a:p>
            <a:pPr fontAlgn="base"/>
            <a:r>
              <a:rPr lang="en-US" dirty="0"/>
              <a:t>How does stock market performance relate to broader economic indicators like GDP growth, unemployment rates, or interest rates?</a:t>
            </a:r>
          </a:p>
          <a:p>
            <a:pPr fontAlgn="base"/>
            <a:r>
              <a:rPr lang="en-US" dirty="0"/>
              <a:t>How do stock market movements in one country correlate with movements in another?</a:t>
            </a:r>
          </a:p>
          <a:p>
            <a:pPr fontAlgn="base"/>
            <a:r>
              <a:rPr lang="en-US" dirty="0"/>
              <a:t>Does public sentiment measured by news articles and tweets about a company have any predictive power for stock prices?</a:t>
            </a:r>
          </a:p>
          <a:p>
            <a:pPr fontAlgn="base"/>
            <a:r>
              <a:rPr lang="en-US" dirty="0"/>
              <a:t>How do different sectors (e.g., technology, healthcare, energy) perform relative to each other and the broader market?</a:t>
            </a:r>
          </a:p>
          <a:p>
            <a:pPr fontAlgn="base"/>
            <a:r>
              <a:rPr lang="en-US" dirty="0"/>
              <a:t>How do specific events (like elections, major geopolitical events, product launches, earnings reports) impact stock prices?</a:t>
            </a:r>
          </a:p>
          <a:p>
            <a:pPr fontAlgn="base"/>
            <a:r>
              <a:rPr lang="en-US" dirty="0"/>
              <a:t>Is there a sector that indicates the movement of other sectors?</a:t>
            </a:r>
          </a:p>
          <a:p>
            <a:pPr fontAlgn="base"/>
            <a:endParaRPr lang="en-US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CAFB51-5D45-4EF7-8753-AC8F3C923083}"/>
              </a:ext>
            </a:extLst>
          </p:cNvPr>
          <p:cNvSpPr txBox="1"/>
          <p:nvPr/>
        </p:nvSpPr>
        <p:spPr>
          <a:xfrm>
            <a:off x="544286" y="484414"/>
            <a:ext cx="539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cap="all" spc="200" dirty="0">
                <a:effectLst>
                  <a:glow rad="152400">
                    <a:srgbClr val="FFFFFF">
                      <a:alpha val="19000"/>
                    </a:srgbClr>
                  </a:glow>
                </a:effectLst>
                <a:ea typeface="+mj-ea"/>
                <a:cs typeface="+mj-cs"/>
              </a:rPr>
              <a:t>STOCK MARKET</a:t>
            </a:r>
            <a:endParaRPr lang="de-DE" dirty="0"/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42621EEA-4625-46DC-8B9E-6A767BF1C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27" t="32438" r="17141" b="28464"/>
          <a:stretch/>
        </p:blipFill>
        <p:spPr>
          <a:xfrm>
            <a:off x="222335" y="5168188"/>
            <a:ext cx="3053443" cy="990600"/>
          </a:xfrm>
          <a:prstGeom prst="rect">
            <a:avLst/>
          </a:prstGeom>
        </p:spPr>
      </p:pic>
      <p:pic>
        <p:nvPicPr>
          <p:cNvPr id="12" name="Picture 2" descr="Yahoo Finance Logo – Cereus Financial Advisors">
            <a:extLst>
              <a:ext uri="{FF2B5EF4-FFF2-40B4-BE49-F238E27FC236}">
                <a16:creationId xmlns:a16="http://schemas.microsoft.com/office/drawing/2014/main" id="{F54CF1EC-2A37-419E-90C5-185B91889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52" y="5168188"/>
            <a:ext cx="2327148" cy="8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Progress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D38629-061F-4EBA-B025-273372A90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776" y="103673"/>
            <a:ext cx="5149063" cy="2717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DA9EE1-4696-4F95-B9B5-CCDBCC6FE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807" y="2924399"/>
            <a:ext cx="4489317" cy="37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C0185-898B-4EE5-BF58-7EE705ED92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73" y="2670153"/>
            <a:ext cx="4347572" cy="2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C0ECED-B0C3-43A4-9663-9DCD5394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85" y="79845"/>
            <a:ext cx="4796813" cy="26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92166B-82EC-4204-8306-3DD3A271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92" y="5184738"/>
            <a:ext cx="2929978" cy="160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E44B6E-498D-4F18-8733-A9173371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0" y="5184738"/>
            <a:ext cx="2929978" cy="16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AF57105-16C4-4DA1-BDA2-90E4B73378F9}"/>
              </a:ext>
            </a:extLst>
          </p:cNvPr>
          <p:cNvCxnSpPr/>
          <p:nvPr/>
        </p:nvCxnSpPr>
        <p:spPr>
          <a:xfrm>
            <a:off x="3037458" y="187036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2BB6B4-BFAD-4515-A042-F831B622E319}"/>
              </a:ext>
            </a:extLst>
          </p:cNvPr>
          <p:cNvCxnSpPr>
            <a:cxnSpLocks/>
          </p:cNvCxnSpPr>
          <p:nvPr/>
        </p:nvCxnSpPr>
        <p:spPr>
          <a:xfrm>
            <a:off x="5121062" y="256309"/>
            <a:ext cx="0" cy="44265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9FBF251-1C9C-4F37-B230-8F6E30BF516B}"/>
              </a:ext>
            </a:extLst>
          </p:cNvPr>
          <p:cNvCxnSpPr>
            <a:cxnSpLocks/>
          </p:cNvCxnSpPr>
          <p:nvPr/>
        </p:nvCxnSpPr>
        <p:spPr>
          <a:xfrm>
            <a:off x="2762174" y="5323057"/>
            <a:ext cx="1" cy="127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D023417-958E-46A2-AAA4-C61667489437}"/>
              </a:ext>
            </a:extLst>
          </p:cNvPr>
          <p:cNvCxnSpPr/>
          <p:nvPr/>
        </p:nvCxnSpPr>
        <p:spPr>
          <a:xfrm>
            <a:off x="6248400" y="5264727"/>
            <a:ext cx="0" cy="1364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C6091C2-1E02-49F4-97A9-5F8087108420}"/>
              </a:ext>
            </a:extLst>
          </p:cNvPr>
          <p:cNvCxnSpPr/>
          <p:nvPr/>
        </p:nvCxnSpPr>
        <p:spPr>
          <a:xfrm>
            <a:off x="3188354" y="5292436"/>
            <a:ext cx="0" cy="1336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F009108-F8D6-46A8-8E17-BE111C4E8B0A}"/>
              </a:ext>
            </a:extLst>
          </p:cNvPr>
          <p:cNvCxnSpPr/>
          <p:nvPr/>
        </p:nvCxnSpPr>
        <p:spPr>
          <a:xfrm>
            <a:off x="6734016" y="5264726"/>
            <a:ext cx="0" cy="1364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Progress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A44236-5183-43A9-AD06-24A16567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2052" name="Picture 4" descr="https://cdn.discordapp.com/attachments/1143476658427408450/1149086438818844755/inflation_gdp_growth.png">
            <a:extLst>
              <a:ext uri="{FF2B5EF4-FFF2-40B4-BE49-F238E27FC236}">
                <a16:creationId xmlns:a16="http://schemas.microsoft.com/office/drawing/2014/main" id="{051847B2-5F98-493A-B9D8-6CC6D0CDA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24132"/>
            <a:ext cx="7534317" cy="500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Progress</a:t>
            </a:r>
          </a:p>
        </p:txBody>
      </p:sp>
      <p:pic>
        <p:nvPicPr>
          <p:cNvPr id="4102" name="Picture 6" descr="https://cdn.discordapp.com/attachments/1143476658427408450/1149101060347133972/image.png">
            <a:extLst>
              <a:ext uri="{FF2B5EF4-FFF2-40B4-BE49-F238E27FC236}">
                <a16:creationId xmlns:a16="http://schemas.microsoft.com/office/drawing/2014/main" id="{6EFAAC2D-26CA-4175-BD95-9B764E9D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02" y="3467398"/>
            <a:ext cx="5909501" cy="29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cdn.discordapp.com/attachments/1143476658427408450/1149101060603007088/image.png">
            <a:extLst>
              <a:ext uri="{FF2B5EF4-FFF2-40B4-BE49-F238E27FC236}">
                <a16:creationId xmlns:a16="http://schemas.microsoft.com/office/drawing/2014/main" id="{5C2386E2-C7B8-4048-BB40-139B71EC81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91" y="443345"/>
            <a:ext cx="6816716" cy="28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8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de-DE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Progress</a:t>
            </a:r>
          </a:p>
        </p:txBody>
      </p:sp>
      <p:pic>
        <p:nvPicPr>
          <p:cNvPr id="3074" name="Picture 2" descr="https://cdn.discordapp.com/attachments/1143476658427408450/1148880401885057044/bar_graph_covid.PNG">
            <a:extLst>
              <a:ext uri="{FF2B5EF4-FFF2-40B4-BE49-F238E27FC236}">
                <a16:creationId xmlns:a16="http://schemas.microsoft.com/office/drawing/2014/main" id="{956611E1-EEDE-4CFE-AEC2-72D5862D5D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54" y="0"/>
            <a:ext cx="4488874" cy="22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1143476658427408450/1148880418469314651/line_stock_price_covid.PNG">
            <a:extLst>
              <a:ext uri="{FF2B5EF4-FFF2-40B4-BE49-F238E27FC236}">
                <a16:creationId xmlns:a16="http://schemas.microsoft.com/office/drawing/2014/main" id="{8758C083-7F4C-4CEB-BE6B-61F23FF9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0" y="2230584"/>
            <a:ext cx="493735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discordapp.com/attachments/1143476658427408450/1148880430024630312/volatility_covid.PNG">
            <a:extLst>
              <a:ext uri="{FF2B5EF4-FFF2-40B4-BE49-F238E27FC236}">
                <a16:creationId xmlns:a16="http://schemas.microsoft.com/office/drawing/2014/main" id="{4313D573-A89F-4C40-BD3A-40A0462A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4" y="4587797"/>
            <a:ext cx="4654295" cy="227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80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Next </a:t>
            </a:r>
            <a:r>
              <a:rPr lang="de-DE" dirty="0" err="1">
                <a:solidFill>
                  <a:srgbClr val="FFFFFF"/>
                </a:solidFill>
              </a:rPr>
              <a:t>steps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1FE32-606C-43B9-A46F-C4A0A608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559" y="2681103"/>
            <a:ext cx="7729728" cy="3101983"/>
          </a:xfrm>
        </p:spPr>
        <p:txBody>
          <a:bodyPr/>
          <a:lstStyle/>
          <a:p>
            <a:r>
              <a:rPr lang="de-DE" dirty="0"/>
              <a:t>Work on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endParaRPr lang="de-DE" dirty="0"/>
          </a:p>
          <a:p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40707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Finanzen</Template>
  <TotalTime>0</TotalTime>
  <Words>230</Words>
  <Application>Microsoft Office PowerPoint</Application>
  <PresentationFormat>Breitbild</PresentationFormat>
  <Paragraphs>47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Paket</vt:lpstr>
      <vt:lpstr>Trend Researcher</vt:lpstr>
      <vt:lpstr>Progress Week 3</vt:lpstr>
      <vt:lpstr>recap</vt:lpstr>
      <vt:lpstr>Progress</vt:lpstr>
      <vt:lpstr>Progress</vt:lpstr>
      <vt:lpstr>Progress</vt:lpstr>
      <vt:lpstr>Progress</vt:lpstr>
      <vt:lpstr>Progress</vt:lpstr>
      <vt:lpstr>Next steps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2023-08-30T09:21:39Z</dcterms:created>
  <dcterms:modified xsi:type="dcterms:W3CDTF">2023-09-07T07:08:04Z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