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62" r:id="rId8"/>
    <p:sldId id="264" r:id="rId9"/>
    <p:sldId id="265" r:id="rId10"/>
    <p:sldId id="261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Recap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progress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next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steps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2" custLinFactNeighborY="-8060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Gruppenbrainstorming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12891" custLinFactNeighborY="396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Recap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5602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progress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next</a:t>
          </a: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steps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Vertikale ausgefüllte Symbolliste"/>
  <dgm:desc val="Hiermit zeigen Sie eine Reihe visueller Elemente von oben nach unten an, wobei Text der Ebene 1 oder der Ebene 1 und 2 in einer Form gruppiert wird. Eignet sich am besten für Symbole oder kleine Bilder mit längeren Beschreib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11.09.2023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11.09.2023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Datenquelle gefunden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Erste Datensätze für Forschungsfragen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Erste Visualisierungen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69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6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27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73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11.09.2023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de-DE" sz="3000" dirty="0">
                <a:solidFill>
                  <a:schemeClr val="tx1"/>
                </a:solidFill>
              </a:rPr>
              <a:t>Trend Researcher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r>
              <a:rPr lang="de-DE" sz="1800" dirty="0"/>
              <a:t>Lars </a:t>
            </a:r>
            <a:r>
              <a:rPr lang="de-DE" sz="1800" dirty="0" err="1"/>
              <a:t>Langfeldt</a:t>
            </a:r>
            <a:r>
              <a:rPr lang="de-DE" sz="1800" dirty="0"/>
              <a:t>,  Arne Seufert,  Arne Wiese, Carolina Horlbeck </a:t>
            </a:r>
          </a:p>
        </p:txBody>
      </p:sp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27" y="2681103"/>
            <a:ext cx="351289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Progress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Week 4</a:t>
            </a:r>
          </a:p>
        </p:txBody>
      </p:sp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7700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fik 5" descr="Gruppenbrainstorming">
            <a:extLst>
              <a:ext uri="{FF2B5EF4-FFF2-40B4-BE49-F238E27FC236}">
                <a16:creationId xmlns:a16="http://schemas.microsoft.com/office/drawing/2014/main" id="{079E0F45-264B-4013-A866-947C28545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5798" y="1405208"/>
            <a:ext cx="633513" cy="633513"/>
          </a:xfrm>
          <a:prstGeom prst="rect">
            <a:avLst/>
          </a:prstGeom>
        </p:spPr>
      </p:pic>
      <p:pic>
        <p:nvPicPr>
          <p:cNvPr id="11" name="Grafik 10" descr="Liste RNL">
            <a:extLst>
              <a:ext uri="{FF2B5EF4-FFF2-40B4-BE49-F238E27FC236}">
                <a16:creationId xmlns:a16="http://schemas.microsoft.com/office/drawing/2014/main" id="{9C71DFD0-1C0F-457E-904C-2206A2BE94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5796" y="4819277"/>
            <a:ext cx="633515" cy="633515"/>
          </a:xfrm>
          <a:prstGeom prst="rect">
            <a:avLst/>
          </a:prstGeom>
        </p:spPr>
      </p:pic>
      <p:pic>
        <p:nvPicPr>
          <p:cNvPr id="14" name="Grafik 13" descr="Kopf mit Zahnrädern">
            <a:extLst>
              <a:ext uri="{FF2B5EF4-FFF2-40B4-BE49-F238E27FC236}">
                <a16:creationId xmlns:a16="http://schemas.microsoft.com/office/drawing/2014/main" id="{2AD9643A-6925-493D-9D0F-9562458F0F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5798" y="3112242"/>
            <a:ext cx="633515" cy="6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recap</a:t>
            </a:r>
            <a:endParaRPr lang="de-DE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83E890-9610-4667-B928-394C747C911D}"/>
              </a:ext>
            </a:extLst>
          </p:cNvPr>
          <p:cNvSpPr/>
          <p:nvPr/>
        </p:nvSpPr>
        <p:spPr>
          <a:xfrm>
            <a:off x="1965902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>
                <a:solidFill>
                  <a:schemeClr val="bg1">
                    <a:lumMod val="85000"/>
                  </a:schemeClr>
                </a:solidFill>
              </a:rPr>
              <a:t>https://tse1.mm.bing.net/th?id=OIP.X8af1kwXfDIHNigIwsuULgHaEK&amp;pid=Api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2BF61-C137-4296-8230-00ACF031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35" y="1266444"/>
            <a:ext cx="7093034" cy="338719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Are certain stocks or sectors correlated in their performance?</a:t>
            </a:r>
          </a:p>
          <a:p>
            <a:pPr fontAlgn="base"/>
            <a:r>
              <a:rPr lang="en-US" dirty="0"/>
              <a:t>How does stock market performance relate to broader economic indicators like GDP growth, unemployment rates, or interest rates?</a:t>
            </a:r>
          </a:p>
          <a:p>
            <a:pPr fontAlgn="base"/>
            <a:r>
              <a:rPr lang="en-US" dirty="0"/>
              <a:t>How do stock market movements in one country correlate with movements in another?</a:t>
            </a:r>
          </a:p>
          <a:p>
            <a:pPr fontAlgn="base"/>
            <a:r>
              <a:rPr lang="en-US" dirty="0"/>
              <a:t>Does public sentiment measured by news articles and tweets about a company have any predictive power for stock prices?</a:t>
            </a:r>
          </a:p>
          <a:p>
            <a:pPr fontAlgn="base"/>
            <a:r>
              <a:rPr lang="en-US" dirty="0"/>
              <a:t>How do different sectors (e.g., technology, healthcare, energy) perform relative to each other and the broader market?</a:t>
            </a:r>
          </a:p>
          <a:p>
            <a:pPr fontAlgn="base"/>
            <a:r>
              <a:rPr lang="en-US" dirty="0"/>
              <a:t>How do specific events (like elections, major geopolitical events, product launches, earnings reports) impact stock prices?</a:t>
            </a:r>
          </a:p>
          <a:p>
            <a:pPr fontAlgn="base"/>
            <a:r>
              <a:rPr lang="en-US" dirty="0"/>
              <a:t>Is there a sector that indicates the movement of other sectors?</a:t>
            </a:r>
          </a:p>
          <a:p>
            <a:pPr fontAlgn="base"/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CAFB51-5D45-4EF7-8753-AC8F3C923083}"/>
              </a:ext>
            </a:extLst>
          </p:cNvPr>
          <p:cNvSpPr txBox="1"/>
          <p:nvPr/>
        </p:nvSpPr>
        <p:spPr>
          <a:xfrm>
            <a:off x="544286" y="484414"/>
            <a:ext cx="539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all" spc="200" dirty="0">
                <a:effectLst>
                  <a:glow rad="152400">
                    <a:srgbClr val="FFFFFF">
                      <a:alpha val="19000"/>
                    </a:srgbClr>
                  </a:glow>
                </a:effectLst>
                <a:ea typeface="+mj-ea"/>
                <a:cs typeface="+mj-cs"/>
              </a:rPr>
              <a:t>STOCK MARKET</a:t>
            </a:r>
            <a:endParaRPr lang="de-DE" dirty="0"/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42621EEA-4625-46DC-8B9E-6A767BF1C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7" t="32438" r="17141" b="28464"/>
          <a:stretch/>
        </p:blipFill>
        <p:spPr>
          <a:xfrm>
            <a:off x="222335" y="5168188"/>
            <a:ext cx="3053443" cy="990600"/>
          </a:xfrm>
          <a:prstGeom prst="rect">
            <a:avLst/>
          </a:prstGeom>
        </p:spPr>
      </p:pic>
      <p:pic>
        <p:nvPicPr>
          <p:cNvPr id="12" name="Picture 2" descr="Yahoo Finance Logo – Cereus Financial Advisors">
            <a:extLst>
              <a:ext uri="{FF2B5EF4-FFF2-40B4-BE49-F238E27FC236}">
                <a16:creationId xmlns:a16="http://schemas.microsoft.com/office/drawing/2014/main" id="{F54CF1EC-2A37-419E-90C5-185B9188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52" y="5168188"/>
            <a:ext cx="2327148" cy="8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Recap</a:t>
            </a:r>
            <a:endParaRPr lang="de-DE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D38629-061F-4EBA-B025-273372A9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120" y="343159"/>
            <a:ext cx="2743224" cy="1447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DA9EE1-4696-4F95-B9B5-CCDBCC6F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072" y="431663"/>
            <a:ext cx="2337124" cy="19742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2CA8F19-819E-4430-ADB2-0491B909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70" y="2485477"/>
            <a:ext cx="4654296" cy="1531283"/>
          </a:xfrm>
          <a:prstGeom prst="rect">
            <a:avLst/>
          </a:prstGeom>
        </p:spPr>
      </p:pic>
      <p:pic>
        <p:nvPicPr>
          <p:cNvPr id="8" name="Picture 6" descr="https://cdn.discordapp.com/attachments/1143476658427408450/1149101060347133972/image.png">
            <a:extLst>
              <a:ext uri="{FF2B5EF4-FFF2-40B4-BE49-F238E27FC236}">
                <a16:creationId xmlns:a16="http://schemas.microsoft.com/office/drawing/2014/main" id="{35DD4123-D8AC-48F8-94E0-2A5BE01F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61" y="4383646"/>
            <a:ext cx="3360727" cy="167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1143476658427408450/1148880401885057044/bar_graph_covid.PNG">
            <a:extLst>
              <a:ext uri="{FF2B5EF4-FFF2-40B4-BE49-F238E27FC236}">
                <a16:creationId xmlns:a16="http://schemas.microsoft.com/office/drawing/2014/main" id="{95DF70F8-6D00-48C7-8D5E-FBDCF528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2" y="4808835"/>
            <a:ext cx="3332178" cy="16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A44236-5183-43A9-AD06-24A16567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10" name="Picture 2" descr="https://cdn.discordapp.com/attachments/1143476658427408450/1149342053956845608/image.png">
            <a:extLst>
              <a:ext uri="{FF2B5EF4-FFF2-40B4-BE49-F238E27FC236}">
                <a16:creationId xmlns:a16="http://schemas.microsoft.com/office/drawing/2014/main" id="{C0086D68-CF03-4166-896C-1D4E4DA0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20" y="957942"/>
            <a:ext cx="2801900" cy="21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5DCF3BD-1F62-41D1-8FF9-0BF68A315C92}"/>
              </a:ext>
            </a:extLst>
          </p:cNvPr>
          <p:cNvSpPr txBox="1"/>
          <p:nvPr/>
        </p:nvSpPr>
        <p:spPr>
          <a:xfrm>
            <a:off x="802495" y="5397213"/>
            <a:ext cx="59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27A5B10-9EEA-4F09-B497-5661167502A0}"/>
              </a:ext>
            </a:extLst>
          </p:cNvPr>
          <p:cNvSpPr txBox="1">
            <a:spLocks/>
          </p:cNvSpPr>
          <p:nvPr/>
        </p:nvSpPr>
        <p:spPr>
          <a:xfrm>
            <a:off x="1712975" y="3611831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Data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285750" indent="-285750"/>
            <a:r>
              <a:rPr lang="de-DE" dirty="0"/>
              <a:t>Dash and </a:t>
            </a:r>
            <a:r>
              <a:rPr lang="de-DE" dirty="0" err="1"/>
              <a:t>render</a:t>
            </a:r>
            <a:r>
              <a:rPr lang="de-DE" dirty="0"/>
              <a:t> </a:t>
            </a:r>
          </a:p>
          <a:p>
            <a:pPr marL="285750" indent="-285750"/>
            <a:r>
              <a:rPr lang="de-DE" dirty="0"/>
              <a:t>Plots with </a:t>
            </a:r>
            <a:r>
              <a:rPr lang="de-DE" dirty="0" err="1"/>
              <a:t>plotly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5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B53702-10DD-4E8F-96D5-139699DC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415" y="1533526"/>
            <a:ext cx="6660875" cy="37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Next </a:t>
            </a:r>
            <a:r>
              <a:rPr lang="de-DE" dirty="0" err="1">
                <a:solidFill>
                  <a:srgbClr val="FFFFFF"/>
                </a:solidFill>
              </a:rPr>
              <a:t>steps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1FE32-606C-43B9-A46F-C4A0A608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559" y="2681103"/>
            <a:ext cx="7729728" cy="3101983"/>
          </a:xfrm>
        </p:spPr>
        <p:txBody>
          <a:bodyPr/>
          <a:lstStyle/>
          <a:p>
            <a:r>
              <a:rPr lang="de-DE" dirty="0"/>
              <a:t>Interactive </a:t>
            </a:r>
            <a:r>
              <a:rPr lang="de-DE" dirty="0" err="1"/>
              <a:t>visualizations</a:t>
            </a:r>
            <a:endParaRPr lang="de-DE" dirty="0"/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r>
              <a:rPr lang="de-DE" dirty="0"/>
              <a:t>Work on </a:t>
            </a:r>
            <a:r>
              <a:rPr lang="de-DE" dirty="0" err="1"/>
              <a:t>poster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40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 err="1">
                <a:solidFill>
                  <a:schemeClr val="bg1"/>
                </a:solidFill>
              </a:rPr>
              <a:t>Thanks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Hand mit Stift, der auf Finanzdaten zeigt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dirty="0">
                <a:solidFill>
                  <a:schemeClr val="bg1"/>
                </a:solidFill>
              </a:rPr>
              <a:t>Any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r>
              <a:rPr lang="de-DE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227</Words>
  <Application>Microsoft Office PowerPoint</Application>
  <PresentationFormat>Breitbild</PresentationFormat>
  <Paragraphs>43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Paket</vt:lpstr>
      <vt:lpstr>Trend Researcher</vt:lpstr>
      <vt:lpstr>Progress Week 4</vt:lpstr>
      <vt:lpstr>recap</vt:lpstr>
      <vt:lpstr>Recap</vt:lpstr>
      <vt:lpstr>Progress</vt:lpstr>
      <vt:lpstr>Progress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2023-08-30T09:21:39Z</dcterms:created>
  <dcterms:modified xsi:type="dcterms:W3CDTF">2023-09-11T16:48:40Z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