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9"/>
  </p:notesMasterIdLst>
  <p:handoutMasterIdLst>
    <p:handoutMasterId r:id="rId20"/>
  </p:handoutMasterIdLst>
  <p:sldIdLst>
    <p:sldId id="355" r:id="rId7"/>
    <p:sldId id="357" r:id="rId8"/>
    <p:sldId id="369" r:id="rId9"/>
    <p:sldId id="370" r:id="rId10"/>
    <p:sldId id="392" r:id="rId11"/>
    <p:sldId id="395" r:id="rId12"/>
    <p:sldId id="371" r:id="rId13"/>
    <p:sldId id="373" r:id="rId14"/>
    <p:sldId id="394" r:id="rId15"/>
    <p:sldId id="375" r:id="rId16"/>
    <p:sldId id="376" r:id="rId17"/>
    <p:sldId id="393" r:id="rId18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272" autoAdjust="0"/>
  </p:normalViewPr>
  <p:slideViewPr>
    <p:cSldViewPr snapToGrid="0">
      <p:cViewPr>
        <p:scale>
          <a:sx n="120" d="100"/>
          <a:sy n="120" d="100"/>
        </p:scale>
        <p:origin x="13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04/02/2023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04/02/2023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Technische Universität München</a:t>
            </a:r>
          </a:p>
          <a:p>
            <a:r>
              <a:rPr lang="de-DE" dirty="0"/>
              <a:t>TUM School </a:t>
            </a:r>
            <a:r>
              <a:rPr lang="de-DE" dirty="0" err="1"/>
              <a:t>of</a:t>
            </a:r>
            <a:r>
              <a:rPr lang="de-DE" dirty="0"/>
              <a:t> Science</a:t>
            </a:r>
          </a:p>
          <a:p>
            <a:r>
              <a:rPr lang="de-DE" dirty="0"/>
              <a:t>Lehrstuhl für Rechnerarchitektur und parallele Systeme</a:t>
            </a:r>
          </a:p>
          <a:p>
            <a:r>
              <a:rPr lang="de-DE" dirty="0"/>
              <a:t>Teammitglieder:</a:t>
            </a:r>
          </a:p>
          <a:p>
            <a:r>
              <a:rPr lang="de-DE" dirty="0"/>
              <a:t>Guo Linfeng</a:t>
            </a:r>
          </a:p>
          <a:p>
            <a:r>
              <a:rPr lang="de-DE" dirty="0" err="1"/>
              <a:t>Özakay</a:t>
            </a:r>
            <a:r>
              <a:rPr lang="de-DE" dirty="0"/>
              <a:t> Baris</a:t>
            </a:r>
          </a:p>
          <a:p>
            <a:r>
              <a:rPr lang="de-DE" dirty="0"/>
              <a:t>Julian </a:t>
            </a:r>
            <a:r>
              <a:rPr lang="de-DE" dirty="0" err="1"/>
              <a:t>Julian</a:t>
            </a:r>
            <a:endParaRPr lang="de-DE" dirty="0"/>
          </a:p>
          <a:p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ASP Team 103 – Aufgabe 504: RSA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Schwierigkeiten bei der Implementierung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4"/>
          </p:nvPr>
        </p:nvSpPr>
        <p:spPr>
          <a:xfrm>
            <a:off x="2704482" y="3153666"/>
            <a:ext cx="4180910" cy="4687380"/>
          </a:xfrm>
        </p:spPr>
        <p:txBody>
          <a:bodyPr/>
          <a:lstStyle/>
          <a:p>
            <a:r>
              <a:rPr lang="de-DE" sz="3200" dirty="0"/>
              <a:t>Danke fürs Zuhören !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RSA und die Funktionsweise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Generierung von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Verschlüsselungsexponent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Entschlüsselungsexponent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Korrektheit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Performanz 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Schwierigkeiten bei der Implementierung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sz="1800" dirty="0"/>
              <a:t>Im Jahr 1977 veröffentlicht</a:t>
            </a:r>
          </a:p>
          <a:p>
            <a:pPr marL="342900" indent="-342900">
              <a:buFontTx/>
              <a:buChar char="-"/>
            </a:pPr>
            <a:r>
              <a:rPr lang="de-DE" sz="1800" dirty="0"/>
              <a:t>Nach seinen Erfindern </a:t>
            </a:r>
            <a:r>
              <a:rPr lang="de-DE" sz="1800" dirty="0" err="1"/>
              <a:t>Rivest</a:t>
            </a:r>
            <a:r>
              <a:rPr lang="de-DE" sz="1800" dirty="0"/>
              <a:t>, </a:t>
            </a:r>
            <a:r>
              <a:rPr lang="de-DE" sz="1800" dirty="0" err="1"/>
              <a:t>Shamir</a:t>
            </a:r>
            <a:r>
              <a:rPr lang="de-DE" sz="1800" dirty="0"/>
              <a:t> und </a:t>
            </a:r>
            <a:r>
              <a:rPr lang="de-DE" sz="1800" dirty="0" err="1"/>
              <a:t>Adleman</a:t>
            </a:r>
            <a:r>
              <a:rPr lang="de-DE" sz="1800" dirty="0"/>
              <a:t> ernannt</a:t>
            </a:r>
          </a:p>
          <a:p>
            <a:pPr marL="342900" indent="-342900">
              <a:buFontTx/>
              <a:buChar char="-"/>
            </a:pPr>
            <a:r>
              <a:rPr lang="de-DE" sz="1800" dirty="0"/>
              <a:t>Öffentlichen und- privaten Schlüssel</a:t>
            </a:r>
          </a:p>
          <a:p>
            <a:pPr lvl="1" indent="0">
              <a:buNone/>
            </a:pPr>
            <a:r>
              <a:rPr lang="de-DE" sz="1800" dirty="0"/>
              <a:t>	- (e, N) und (d, N)</a:t>
            </a:r>
          </a:p>
          <a:p>
            <a:pPr lvl="1" indent="0">
              <a:buNone/>
            </a:pPr>
            <a:r>
              <a:rPr lang="de-DE" sz="1800" dirty="0"/>
              <a:t>	- Bestimmten mathematischen Eigenschaften müssen erfüllen</a:t>
            </a:r>
          </a:p>
          <a:p>
            <a:pPr marL="342900" indent="-342900">
              <a:buFontTx/>
              <a:buChar char="-"/>
            </a:pPr>
            <a:r>
              <a:rPr sz="1800" dirty="0"/>
              <a:t>Wird bei E-Mails, Webservern oder Banken verwendet</a:t>
            </a:r>
          </a:p>
          <a:p>
            <a:pPr marL="342900" indent="-342900">
              <a:buFontTx/>
              <a:buChar char="-"/>
            </a:pPr>
            <a:r>
              <a:rPr sz="1800" dirty="0"/>
              <a:t>Das Verfahren besteht aus vier Schritten: </a:t>
            </a:r>
          </a:p>
          <a:p>
            <a:pPr lvl="4" indent="0">
              <a:buNone/>
            </a:pPr>
            <a:r>
              <a:rPr lang="de-DE" sz="1600" dirty="0"/>
              <a:t>   - Schlüsselgenerierung </a:t>
            </a:r>
          </a:p>
          <a:p>
            <a:pPr lvl="4" indent="0">
              <a:buNone/>
            </a:pPr>
            <a:r>
              <a:rPr lang="de-DE" sz="1600" dirty="0"/>
              <a:t>	- Schlüsselverteilung</a:t>
            </a:r>
          </a:p>
          <a:p>
            <a:pPr lvl="4" indent="0">
              <a:buNone/>
            </a:pPr>
            <a:r>
              <a:rPr lang="de-DE" sz="1600" dirty="0"/>
              <a:t>   - Verschlüsseln </a:t>
            </a:r>
          </a:p>
          <a:p>
            <a:pPr lvl="4" indent="0">
              <a:buNone/>
            </a:pPr>
            <a:r>
              <a:rPr lang="de-DE" sz="1600" dirty="0"/>
              <a:t>   - Entschlüsseln							                                       	</a:t>
            </a:r>
          </a:p>
          <a:p>
            <a:pPr lvl="4" indent="0">
              <a:buNone/>
            </a:pPr>
            <a:endParaRPr lang="de-DE" sz="2000" dirty="0"/>
          </a:p>
          <a:p>
            <a:pPr lvl="4" indent="0">
              <a:buNone/>
            </a:pP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RSA und die Funktionsweise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Generierung von 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105024"/>
            <a:ext cx="8508999" cy="435673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Eigenschaft: Teilerfremd zu </a:t>
            </a:r>
            <a:r>
              <a:rPr lang="el-GR" b="0" i="0" dirty="0">
                <a:effectLst/>
                <a:latin typeface="Arial" panose="020B0604020202020204" pitchFamily="34" charset="0"/>
              </a:rPr>
              <a:t>φ(</a:t>
            </a:r>
            <a:r>
              <a:rPr lang="de-DE" b="0" i="0" dirty="0">
                <a:effectLst/>
                <a:latin typeface="Arial" panose="020B0604020202020204" pitchFamily="34" charset="0"/>
              </a:rPr>
              <a:t>N) und 1 &lt; e &lt; </a:t>
            </a:r>
            <a:r>
              <a:rPr lang="el-GR" b="0" i="0" dirty="0">
                <a:effectLst/>
                <a:latin typeface="Arial" panose="020B0604020202020204" pitchFamily="34" charset="0"/>
              </a:rPr>
              <a:t>φ(</a:t>
            </a:r>
            <a:r>
              <a:rPr lang="de-DE" b="0" i="0" dirty="0">
                <a:effectLst/>
                <a:latin typeface="Arial" panose="020B0604020202020204" pitchFamily="34" charset="0"/>
              </a:rPr>
              <a:t>N)</a:t>
            </a:r>
          </a:p>
          <a:p>
            <a:pPr marL="285750" indent="-285750">
              <a:buFontTx/>
              <a:buChar char="-"/>
            </a:pPr>
            <a:r>
              <a:rPr dirty="0"/>
              <a:t>Performanz und Effizienz</a:t>
            </a:r>
          </a:p>
          <a:p>
            <a:pPr marL="285750" indent="-285750">
              <a:buFontTx/>
              <a:buChar char="-"/>
            </a:pPr>
            <a:r>
              <a:rPr dirty="0"/>
              <a:t>Weniger Multiplikation</a:t>
            </a:r>
          </a:p>
          <a:p>
            <a:pPr marL="285750" indent="-285750">
              <a:buFontTx/>
              <a:buChar char="-"/>
            </a:pPr>
            <a:r>
              <a:rPr lang="de-DE" dirty="0"/>
              <a:t>Weniger Modulo</a:t>
            </a:r>
          </a:p>
          <a:p>
            <a:pPr marL="285750" indent="-285750">
              <a:buFontTx/>
              <a:buChar char="-"/>
            </a:pPr>
            <a:r>
              <a:rPr lang="de-DE" dirty="0"/>
              <a:t>Kleineres Hamming Gewicht und Bit Länge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Camicael</a:t>
            </a:r>
            <a:endParaRPr lang="de-DE" dirty="0"/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Der Verschlüsselungsexponent e</a:t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B050AE0-5795-FD90-3272-F7723E37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l-GR" b="0" i="0" dirty="0">
                <a:effectLst/>
                <a:latin typeface="Arial" panose="020B0604020202020204" pitchFamily="34" charset="0"/>
              </a:rPr>
              <a:t>λ </a:t>
            </a:r>
            <a:r>
              <a:rPr lang="de-DE" b="0" i="0" dirty="0">
                <a:effectLst/>
                <a:latin typeface="Arial" panose="020B0604020202020204" pitchFamily="34" charset="0"/>
              </a:rPr>
              <a:t>Funktion</a:t>
            </a:r>
          </a:p>
          <a:p>
            <a:pPr marL="285750" indent="-285750">
              <a:buFontTx/>
              <a:buChar char="-"/>
            </a:pPr>
            <a:r>
              <a:rPr lang="de-DE" dirty="0">
                <a:latin typeface="Arial" panose="020B0604020202020204" pitchFamily="34" charset="0"/>
              </a:rPr>
              <a:t>Berechnet </a:t>
            </a:r>
            <a:r>
              <a:rPr lang="de-DE" b="0" i="0" dirty="0">
                <a:effectLst/>
                <a:latin typeface="Arial" panose="020B0604020202020204" pitchFamily="34" charset="0"/>
              </a:rPr>
              <a:t>den kleinsten positiven Quotienten der φ- Funktion</a:t>
            </a:r>
          </a:p>
          <a:p>
            <a:pPr marL="285750" indent="-285750">
              <a:buFontTx/>
              <a:buChar char="-"/>
            </a:pPr>
            <a:r>
              <a:rPr lang="de-DE" dirty="0">
                <a:latin typeface="Arial" panose="020B0604020202020204" pitchFamily="34" charset="0"/>
              </a:rPr>
              <a:t>Kleinere obere Schranke</a:t>
            </a:r>
          </a:p>
          <a:p>
            <a:pPr marL="285750" indent="-285750">
              <a:buFontTx/>
              <a:buChar char="-"/>
            </a:pPr>
            <a:endParaRPr lang="de-DE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5E6EA9-3F55-0EDC-72D0-F60EBC8455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74593B-D8F0-5604-3AD2-307C0ADCE8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8415353-32D8-905A-B066-9C3F520E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Camicael</a:t>
            </a:r>
            <a:r>
              <a:rPr lang="de-DE" dirty="0"/>
              <a:t> Funktion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C29DF22-97A3-51B6-246A-F634FC52B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49883"/>
            <a:ext cx="3746782" cy="27378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9F5E1B8-D6CE-4202-2472-05EAF9485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90" y="2771035"/>
            <a:ext cx="2505425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9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Der größte gemeinsame Teiler GCD, </a:t>
            </a:r>
            <a:r>
              <a:rPr lang="de-DE" dirty="0" err="1"/>
              <a:t>Euklischer</a:t>
            </a:r>
            <a:r>
              <a:rPr lang="de-DE" dirty="0"/>
              <a:t> Algorithmus  </a:t>
            </a:r>
          </a:p>
          <a:p>
            <a:pPr marL="285750" indent="-285750">
              <a:buFontTx/>
              <a:buChar char="-"/>
            </a:pPr>
            <a:r>
              <a:rPr lang="de-DE" dirty="0"/>
              <a:t>Erweiterter euklidischer Algorithmus</a:t>
            </a:r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Der Entschlüsselungsexponent d</a:t>
            </a:r>
            <a:endParaRPr lang="de-DE" sz="3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279B23-C800-158F-273D-FFDA2B269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13" y="2456256"/>
            <a:ext cx="1790950" cy="27626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5E1D010-9120-0A2E-40A1-7FB5E887C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23" y="2810042"/>
            <a:ext cx="3515216" cy="40963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2F00D78-4528-6432-2460-39C59D8C5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13" y="3261814"/>
            <a:ext cx="3038899" cy="40963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038C5D7-C686-ED9A-E845-84CB50EC0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13" y="3748968"/>
            <a:ext cx="1743318" cy="3334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Korrektheit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Performanzanalyse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0</TotalTime>
  <Words>406</Words>
  <Application>Microsoft Office PowerPoint</Application>
  <PresentationFormat>Bildschirmpräsentation (4:3)</PresentationFormat>
  <Paragraphs>69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12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ASP Team 103 – Aufgabe 504: RSA</vt:lpstr>
      <vt:lpstr>Inhaltsverzeichnis</vt:lpstr>
      <vt:lpstr>RSA und die Funktionsweise</vt:lpstr>
      <vt:lpstr>Generierung von N</vt:lpstr>
      <vt:lpstr>Der Verschlüsselungsexponent e </vt:lpstr>
      <vt:lpstr>Camicael Funktion</vt:lpstr>
      <vt:lpstr>Der Entschlüsselungsexponent d</vt:lpstr>
      <vt:lpstr>Korrektheit</vt:lpstr>
      <vt:lpstr>Performanzanalyse</vt:lpstr>
      <vt:lpstr>Schwierigkeiten bei der Implementierung</vt:lpstr>
      <vt:lpstr>Zusammenfassung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Team 103 – Aufgabe 504: RSA</dc:title>
  <dc:creator>Guo, Linfeng</dc:creator>
  <cp:lastModifiedBy>Guo, Linfeng</cp:lastModifiedBy>
  <cp:revision>1</cp:revision>
  <cp:lastPrinted>2015-07-30T14:04:45Z</cp:lastPrinted>
  <dcterms:created xsi:type="dcterms:W3CDTF">2023-02-04T14:15:21Z</dcterms:created>
  <dcterms:modified xsi:type="dcterms:W3CDTF">2023-02-04T15:40:20Z</dcterms:modified>
</cp:coreProperties>
</file>