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6/24/2018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6/24/2018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111857-B35D-4602-BE43-FE1C23910A23}"/>
              </a:ext>
            </a:extLst>
          </p:cNvPr>
          <p:cNvSpPr>
            <a:spLocks noGrp="1"/>
          </p:cNvSpPr>
          <p:nvPr>
            <p:ph type="ctrTitle"/>
          </p:nvPr>
        </p:nvSpPr>
        <p:spPr/>
        <p:txBody>
          <a:bodyPr/>
          <a:lstStyle/>
          <a:p>
            <a:r>
              <a:rPr lang="de-DE" dirty="0"/>
              <a:t>NO°35: Chess</a:t>
            </a:r>
          </a:p>
        </p:txBody>
      </p:sp>
      <p:sp>
        <p:nvSpPr>
          <p:cNvPr id="3" name="Untertitel 2">
            <a:extLst>
              <a:ext uri="{FF2B5EF4-FFF2-40B4-BE49-F238E27FC236}">
                <a16:creationId xmlns:a16="http://schemas.microsoft.com/office/drawing/2014/main" id="{DF64BD08-163B-4CBB-BF04-DEA67A711746}"/>
              </a:ext>
            </a:extLst>
          </p:cNvPr>
          <p:cNvSpPr>
            <a:spLocks noGrp="1"/>
          </p:cNvSpPr>
          <p:nvPr>
            <p:ph type="subTitle" idx="1"/>
          </p:nvPr>
        </p:nvSpPr>
        <p:spPr/>
        <p:txBody>
          <a:bodyPr/>
          <a:lstStyle/>
          <a:p>
            <a:r>
              <a:rPr lang="de-DE" dirty="0" err="1"/>
              <a:t>Özay</a:t>
            </a:r>
            <a:r>
              <a:rPr lang="de-DE" dirty="0"/>
              <a:t> Öztürk, Jonathan Böhringer, Vitalij Becker</a:t>
            </a:r>
          </a:p>
        </p:txBody>
      </p:sp>
    </p:spTree>
    <p:extLst>
      <p:ext uri="{BB962C8B-B14F-4D97-AF65-F5344CB8AC3E}">
        <p14:creationId xmlns:p14="http://schemas.microsoft.com/office/powerpoint/2010/main" val="330797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DE18AE-F861-4A6C-BA07-F6B326843181}"/>
              </a:ext>
            </a:extLst>
          </p:cNvPr>
          <p:cNvSpPr>
            <a:spLocks noGrp="1"/>
          </p:cNvSpPr>
          <p:nvPr>
            <p:ph type="title"/>
          </p:nvPr>
        </p:nvSpPr>
        <p:spPr/>
        <p:txBody>
          <a:bodyPr/>
          <a:lstStyle/>
          <a:p>
            <a:r>
              <a:rPr lang="de-DE" dirty="0"/>
              <a:t>Kurzbeschreibung</a:t>
            </a:r>
          </a:p>
        </p:txBody>
      </p:sp>
      <p:sp>
        <p:nvSpPr>
          <p:cNvPr id="3" name="Inhaltsplatzhalter 2">
            <a:extLst>
              <a:ext uri="{FF2B5EF4-FFF2-40B4-BE49-F238E27FC236}">
                <a16:creationId xmlns:a16="http://schemas.microsoft.com/office/drawing/2014/main" id="{81770AC2-3B0C-4942-A463-3DA49EFAF80F}"/>
              </a:ext>
            </a:extLst>
          </p:cNvPr>
          <p:cNvSpPr>
            <a:spLocks noGrp="1"/>
          </p:cNvSpPr>
          <p:nvPr>
            <p:ph idx="1"/>
          </p:nvPr>
        </p:nvSpPr>
        <p:spPr/>
        <p:txBody>
          <a:bodyPr>
            <a:normAutofit/>
          </a:bodyPr>
          <a:lstStyle/>
          <a:p>
            <a:r>
              <a:rPr lang="de-DE" sz="2400" dirty="0"/>
              <a:t>Das königliche Spiel nennt man es... besser bekannt als Schach. Neu interpretiert. Interaktiv. Spiele mit Freunden das klassische und doch zeitlose Spiel... Oder magst du doch lieber den Zeitmodus im Blitzschach? Tauche ein, lass dich vom Schachfieber fangen und zeige dein Können gegen Jung und Alt!</a:t>
            </a:r>
          </a:p>
        </p:txBody>
      </p:sp>
    </p:spTree>
    <p:extLst>
      <p:ext uri="{BB962C8B-B14F-4D97-AF65-F5344CB8AC3E}">
        <p14:creationId xmlns:p14="http://schemas.microsoft.com/office/powerpoint/2010/main" val="233377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05FFEA-D9BC-4821-8131-DBC45853A034}"/>
              </a:ext>
            </a:extLst>
          </p:cNvPr>
          <p:cNvSpPr>
            <a:spLocks noGrp="1"/>
          </p:cNvSpPr>
          <p:nvPr>
            <p:ph type="title"/>
          </p:nvPr>
        </p:nvSpPr>
        <p:spPr/>
        <p:txBody>
          <a:bodyPr/>
          <a:lstStyle/>
          <a:p>
            <a:r>
              <a:rPr lang="de-DE" dirty="0"/>
              <a:t>Storyboard</a:t>
            </a:r>
          </a:p>
        </p:txBody>
      </p:sp>
      <p:pic>
        <p:nvPicPr>
          <p:cNvPr id="5" name="Inhaltsplatzhalter 4">
            <a:extLst>
              <a:ext uri="{FF2B5EF4-FFF2-40B4-BE49-F238E27FC236}">
                <a16:creationId xmlns:a16="http://schemas.microsoft.com/office/drawing/2014/main" id="{1580606F-085E-46EC-BAF8-51B0052A618C}"/>
              </a:ext>
            </a:extLst>
          </p:cNvPr>
          <p:cNvPicPr>
            <a:picLocks noGrp="1" noChangeAspect="1"/>
          </p:cNvPicPr>
          <p:nvPr>
            <p:ph idx="1"/>
          </p:nvPr>
        </p:nvPicPr>
        <p:blipFill>
          <a:blip r:embed="rId2"/>
          <a:stretch>
            <a:fillRect/>
          </a:stretch>
        </p:blipFill>
        <p:spPr>
          <a:xfrm>
            <a:off x="3872553" y="2016125"/>
            <a:ext cx="4761219" cy="3449638"/>
          </a:xfrm>
        </p:spPr>
      </p:pic>
    </p:spTree>
    <p:extLst>
      <p:ext uri="{BB962C8B-B14F-4D97-AF65-F5344CB8AC3E}">
        <p14:creationId xmlns:p14="http://schemas.microsoft.com/office/powerpoint/2010/main" val="1305700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5837BE-DD55-42D7-8C0C-9AE2112F23D9}"/>
              </a:ext>
            </a:extLst>
          </p:cNvPr>
          <p:cNvSpPr>
            <a:spLocks noGrp="1"/>
          </p:cNvSpPr>
          <p:nvPr>
            <p:ph type="title"/>
          </p:nvPr>
        </p:nvSpPr>
        <p:spPr/>
        <p:txBody>
          <a:bodyPr/>
          <a:lstStyle/>
          <a:p>
            <a:r>
              <a:rPr lang="de-DE" dirty="0"/>
              <a:t>Storyboard</a:t>
            </a:r>
          </a:p>
        </p:txBody>
      </p:sp>
      <p:pic>
        <p:nvPicPr>
          <p:cNvPr id="5" name="Inhaltsplatzhalter 4">
            <a:extLst>
              <a:ext uri="{FF2B5EF4-FFF2-40B4-BE49-F238E27FC236}">
                <a16:creationId xmlns:a16="http://schemas.microsoft.com/office/drawing/2014/main" id="{9CD8653B-BB39-4518-8917-02878BB03543}"/>
              </a:ext>
            </a:extLst>
          </p:cNvPr>
          <p:cNvPicPr>
            <a:picLocks noGrp="1" noChangeAspect="1"/>
          </p:cNvPicPr>
          <p:nvPr>
            <p:ph idx="1"/>
          </p:nvPr>
        </p:nvPicPr>
        <p:blipFill>
          <a:blip r:embed="rId2"/>
          <a:stretch>
            <a:fillRect/>
          </a:stretch>
        </p:blipFill>
        <p:spPr>
          <a:xfrm>
            <a:off x="3872553" y="2016125"/>
            <a:ext cx="4761219" cy="3449638"/>
          </a:xfrm>
        </p:spPr>
      </p:pic>
    </p:spTree>
    <p:extLst>
      <p:ext uri="{BB962C8B-B14F-4D97-AF65-F5344CB8AC3E}">
        <p14:creationId xmlns:p14="http://schemas.microsoft.com/office/powerpoint/2010/main" val="4118270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BFC1CD-DC77-4D86-A040-00B34C7AECD9}"/>
              </a:ext>
            </a:extLst>
          </p:cNvPr>
          <p:cNvSpPr>
            <a:spLocks noGrp="1"/>
          </p:cNvSpPr>
          <p:nvPr>
            <p:ph type="title"/>
          </p:nvPr>
        </p:nvSpPr>
        <p:spPr/>
        <p:txBody>
          <a:bodyPr/>
          <a:lstStyle/>
          <a:p>
            <a:r>
              <a:rPr lang="de-DE" dirty="0"/>
              <a:t>Storyboard</a:t>
            </a:r>
          </a:p>
        </p:txBody>
      </p:sp>
      <p:pic>
        <p:nvPicPr>
          <p:cNvPr id="5" name="Inhaltsplatzhalter 4">
            <a:extLst>
              <a:ext uri="{FF2B5EF4-FFF2-40B4-BE49-F238E27FC236}">
                <a16:creationId xmlns:a16="http://schemas.microsoft.com/office/drawing/2014/main" id="{C876BE22-4B5D-4182-9DA1-2F6DBD68846A}"/>
              </a:ext>
            </a:extLst>
          </p:cNvPr>
          <p:cNvPicPr>
            <a:picLocks noGrp="1" noChangeAspect="1"/>
          </p:cNvPicPr>
          <p:nvPr>
            <p:ph idx="1"/>
          </p:nvPr>
        </p:nvPicPr>
        <p:blipFill>
          <a:blip r:embed="rId2"/>
          <a:stretch>
            <a:fillRect/>
          </a:stretch>
        </p:blipFill>
        <p:spPr>
          <a:xfrm>
            <a:off x="3872553" y="2016125"/>
            <a:ext cx="4761219" cy="3449638"/>
          </a:xfrm>
        </p:spPr>
      </p:pic>
    </p:spTree>
    <p:extLst>
      <p:ext uri="{BB962C8B-B14F-4D97-AF65-F5344CB8AC3E}">
        <p14:creationId xmlns:p14="http://schemas.microsoft.com/office/powerpoint/2010/main" val="224827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4424CD-8877-4A9D-BB25-5088445CB09C}"/>
              </a:ext>
            </a:extLst>
          </p:cNvPr>
          <p:cNvSpPr>
            <a:spLocks noGrp="1"/>
          </p:cNvSpPr>
          <p:nvPr>
            <p:ph type="title"/>
          </p:nvPr>
        </p:nvSpPr>
        <p:spPr/>
        <p:txBody>
          <a:bodyPr/>
          <a:lstStyle/>
          <a:p>
            <a:r>
              <a:rPr lang="de-DE" dirty="0"/>
              <a:t>Aufgabenverteilung</a:t>
            </a:r>
          </a:p>
        </p:txBody>
      </p:sp>
      <p:graphicFrame>
        <p:nvGraphicFramePr>
          <p:cNvPr id="6" name="Inhaltsplatzhalter 5">
            <a:extLst>
              <a:ext uri="{FF2B5EF4-FFF2-40B4-BE49-F238E27FC236}">
                <a16:creationId xmlns:a16="http://schemas.microsoft.com/office/drawing/2014/main" id="{C01688A3-F5F2-4395-A657-6BC212528F17}"/>
              </a:ext>
            </a:extLst>
          </p:cNvPr>
          <p:cNvGraphicFramePr>
            <a:graphicFrameLocks noGrp="1"/>
          </p:cNvGraphicFramePr>
          <p:nvPr>
            <p:ph idx="1"/>
            <p:extLst>
              <p:ext uri="{D42A27DB-BD31-4B8C-83A1-F6EECF244321}">
                <p14:modId xmlns:p14="http://schemas.microsoft.com/office/powerpoint/2010/main" val="1974233345"/>
              </p:ext>
            </p:extLst>
          </p:nvPr>
        </p:nvGraphicFramePr>
        <p:xfrm>
          <a:off x="1450975" y="2016125"/>
          <a:ext cx="9604374" cy="3947160"/>
        </p:xfrm>
        <a:graphic>
          <a:graphicData uri="http://schemas.openxmlformats.org/drawingml/2006/table">
            <a:tbl>
              <a:tblPr firstRow="1" bandRow="1">
                <a:tableStyleId>{5C22544A-7EE6-4342-B048-85BDC9FD1C3A}</a:tableStyleId>
              </a:tblPr>
              <a:tblGrid>
                <a:gridCol w="3201458">
                  <a:extLst>
                    <a:ext uri="{9D8B030D-6E8A-4147-A177-3AD203B41FA5}">
                      <a16:colId xmlns:a16="http://schemas.microsoft.com/office/drawing/2014/main" val="3545326598"/>
                    </a:ext>
                  </a:extLst>
                </a:gridCol>
                <a:gridCol w="3201458">
                  <a:extLst>
                    <a:ext uri="{9D8B030D-6E8A-4147-A177-3AD203B41FA5}">
                      <a16:colId xmlns:a16="http://schemas.microsoft.com/office/drawing/2014/main" val="1715536946"/>
                    </a:ext>
                  </a:extLst>
                </a:gridCol>
                <a:gridCol w="3201458">
                  <a:extLst>
                    <a:ext uri="{9D8B030D-6E8A-4147-A177-3AD203B41FA5}">
                      <a16:colId xmlns:a16="http://schemas.microsoft.com/office/drawing/2014/main" val="2349174089"/>
                    </a:ext>
                  </a:extLst>
                </a:gridCol>
              </a:tblGrid>
              <a:tr h="370840">
                <a:tc>
                  <a:txBody>
                    <a:bodyPr/>
                    <a:lstStyle/>
                    <a:p>
                      <a:r>
                        <a:rPr lang="de-DE" dirty="0" err="1"/>
                        <a:t>Özay</a:t>
                      </a:r>
                      <a:r>
                        <a:rPr lang="de-DE" dirty="0"/>
                        <a:t> Öztürk</a:t>
                      </a:r>
                    </a:p>
                  </a:txBody>
                  <a:tcPr/>
                </a:tc>
                <a:tc>
                  <a:txBody>
                    <a:bodyPr/>
                    <a:lstStyle/>
                    <a:p>
                      <a:r>
                        <a:rPr lang="de-DE" dirty="0"/>
                        <a:t>Jonathan Böhringer</a:t>
                      </a:r>
                    </a:p>
                  </a:txBody>
                  <a:tcPr/>
                </a:tc>
                <a:tc>
                  <a:txBody>
                    <a:bodyPr/>
                    <a:lstStyle/>
                    <a:p>
                      <a:r>
                        <a:rPr lang="de-DE" dirty="0"/>
                        <a:t>Vitalij Becker</a:t>
                      </a:r>
                    </a:p>
                  </a:txBody>
                  <a:tcPr/>
                </a:tc>
                <a:extLst>
                  <a:ext uri="{0D108BD9-81ED-4DB2-BD59-A6C34878D82A}">
                    <a16:rowId xmlns:a16="http://schemas.microsoft.com/office/drawing/2014/main" val="3802717268"/>
                  </a:ext>
                </a:extLst>
              </a:tr>
              <a:tr h="370840">
                <a:tc>
                  <a:txBody>
                    <a:bodyPr/>
                    <a:lstStyle/>
                    <a:p>
                      <a:r>
                        <a:rPr lang="de-DE" dirty="0"/>
                        <a:t>KW26/KW27: Konzeption</a:t>
                      </a:r>
                    </a:p>
                  </a:txBody>
                  <a:tcPr/>
                </a:tc>
                <a:tc>
                  <a:txBody>
                    <a:bodyPr/>
                    <a:lstStyle/>
                    <a:p>
                      <a:r>
                        <a:rPr lang="de-DE" dirty="0"/>
                        <a:t>KW26/KW27: Konzeption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KW26/KW27: Konzeption</a:t>
                      </a:r>
                    </a:p>
                  </a:txBody>
                  <a:tcPr/>
                </a:tc>
                <a:extLst>
                  <a:ext uri="{0D108BD9-81ED-4DB2-BD59-A6C34878D82A}">
                    <a16:rowId xmlns:a16="http://schemas.microsoft.com/office/drawing/2014/main" val="2386582830"/>
                  </a:ext>
                </a:extLst>
              </a:tr>
              <a:tr h="370840">
                <a:tc>
                  <a:txBody>
                    <a:bodyPr/>
                    <a:lstStyle/>
                    <a:p>
                      <a:r>
                        <a:rPr lang="de-DE" dirty="0"/>
                        <a:t>KW28-KW32: Programmierung</a:t>
                      </a:r>
                    </a:p>
                    <a:p>
                      <a:r>
                        <a:rPr lang="de-DE" dirty="0"/>
                        <a:t>(z.B. Mögliche Züge der einzelnen Figuren)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KW28-KW32: Programmierung</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(Schlag)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KW28-KW32: Programmierung</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(Schach und Schachmatt)</a:t>
                      </a:r>
                    </a:p>
                  </a:txBody>
                  <a:tcPr/>
                </a:tc>
                <a:extLst>
                  <a:ext uri="{0D108BD9-81ED-4DB2-BD59-A6C34878D82A}">
                    <a16:rowId xmlns:a16="http://schemas.microsoft.com/office/drawing/2014/main" val="2743763473"/>
                  </a:ext>
                </a:extLst>
              </a:tr>
              <a:tr h="370840">
                <a:tc>
                  <a:txBody>
                    <a:bodyPr/>
                    <a:lstStyle/>
                    <a:p>
                      <a:r>
                        <a:rPr lang="de-DE" dirty="0"/>
                        <a:t>KW33: Modellierung Bauer + Springer</a:t>
                      </a:r>
                    </a:p>
                  </a:txBody>
                  <a:tcPr/>
                </a:tc>
                <a:tc>
                  <a:txBody>
                    <a:bodyPr/>
                    <a:lstStyle/>
                    <a:p>
                      <a:r>
                        <a:rPr lang="de-DE" dirty="0"/>
                        <a:t>KW33: Modellierung König u. Dame</a:t>
                      </a:r>
                    </a:p>
                  </a:txBody>
                  <a:tcPr/>
                </a:tc>
                <a:tc>
                  <a:txBody>
                    <a:bodyPr/>
                    <a:lstStyle/>
                    <a:p>
                      <a:r>
                        <a:rPr lang="de-DE" dirty="0"/>
                        <a:t>KW33: Modellierung Turm u. Läufer</a:t>
                      </a:r>
                    </a:p>
                  </a:txBody>
                  <a:tcPr/>
                </a:tc>
                <a:extLst>
                  <a:ext uri="{0D108BD9-81ED-4DB2-BD59-A6C34878D82A}">
                    <a16:rowId xmlns:a16="http://schemas.microsoft.com/office/drawing/2014/main" val="2954279232"/>
                  </a:ext>
                </a:extLst>
              </a:tr>
              <a:tr h="370840">
                <a:tc>
                  <a:txBody>
                    <a:bodyPr/>
                    <a:lstStyle/>
                    <a:p>
                      <a:r>
                        <a:rPr lang="de-DE" dirty="0"/>
                        <a:t>KW34-35: Modellierung UI</a:t>
                      </a:r>
                    </a:p>
                  </a:txBody>
                  <a:tcPr/>
                </a:tc>
                <a:tc>
                  <a:txBody>
                    <a:bodyPr/>
                    <a:lstStyle/>
                    <a:p>
                      <a:r>
                        <a:rPr lang="de-DE" dirty="0"/>
                        <a:t>KW34-35: Modellierung Schachbrett</a:t>
                      </a:r>
                    </a:p>
                  </a:txBody>
                  <a:tcPr/>
                </a:tc>
                <a:tc>
                  <a:txBody>
                    <a:bodyPr/>
                    <a:lstStyle/>
                    <a:p>
                      <a:r>
                        <a:rPr lang="de-DE" dirty="0"/>
                        <a:t>KW 34-35: Modellierung Umgebung</a:t>
                      </a:r>
                    </a:p>
                  </a:txBody>
                  <a:tcPr/>
                </a:tc>
                <a:extLst>
                  <a:ext uri="{0D108BD9-81ED-4DB2-BD59-A6C34878D82A}">
                    <a16:rowId xmlns:a16="http://schemas.microsoft.com/office/drawing/2014/main" val="2798779228"/>
                  </a:ext>
                </a:extLst>
              </a:tr>
              <a:tr h="370840">
                <a:tc>
                  <a:txBody>
                    <a:bodyPr/>
                    <a:lstStyle/>
                    <a:p>
                      <a:r>
                        <a:rPr lang="de-DE" dirty="0"/>
                        <a:t>KW36-37: Problemlösung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KW36-37: Problemlösung</a:t>
                      </a:r>
                    </a:p>
                    <a:p>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KW36-37: Problemlösung</a:t>
                      </a:r>
                    </a:p>
                    <a:p>
                      <a:endParaRPr lang="de-DE" dirty="0"/>
                    </a:p>
                  </a:txBody>
                  <a:tcPr/>
                </a:tc>
                <a:extLst>
                  <a:ext uri="{0D108BD9-81ED-4DB2-BD59-A6C34878D82A}">
                    <a16:rowId xmlns:a16="http://schemas.microsoft.com/office/drawing/2014/main" val="1201331506"/>
                  </a:ext>
                </a:extLst>
              </a:tr>
              <a:tr h="370840">
                <a:tc>
                  <a:txBody>
                    <a:bodyPr/>
                    <a:lstStyle/>
                    <a:p>
                      <a:r>
                        <a:rPr lang="de-DE" dirty="0"/>
                        <a:t>KW38: Finale Präsentation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KW38: Finale Präsentation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KW38: Finale Präsentation</a:t>
                      </a:r>
                    </a:p>
                  </a:txBody>
                  <a:tcPr/>
                </a:tc>
                <a:extLst>
                  <a:ext uri="{0D108BD9-81ED-4DB2-BD59-A6C34878D82A}">
                    <a16:rowId xmlns:a16="http://schemas.microsoft.com/office/drawing/2014/main" val="1160435264"/>
                  </a:ext>
                </a:extLst>
              </a:tr>
            </a:tbl>
          </a:graphicData>
        </a:graphic>
      </p:graphicFrame>
    </p:spTree>
    <p:extLst>
      <p:ext uri="{BB962C8B-B14F-4D97-AF65-F5344CB8AC3E}">
        <p14:creationId xmlns:p14="http://schemas.microsoft.com/office/powerpoint/2010/main" val="523994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D91C63-EC5F-43E3-A245-3956076082C4}"/>
              </a:ext>
            </a:extLst>
          </p:cNvPr>
          <p:cNvSpPr>
            <a:spLocks noGrp="1"/>
          </p:cNvSpPr>
          <p:nvPr>
            <p:ph type="title"/>
          </p:nvPr>
        </p:nvSpPr>
        <p:spPr/>
        <p:txBody>
          <a:bodyPr/>
          <a:lstStyle/>
          <a:p>
            <a:r>
              <a:rPr lang="de-DE" dirty="0"/>
              <a:t>Meilensteine</a:t>
            </a:r>
          </a:p>
        </p:txBody>
      </p:sp>
      <p:sp>
        <p:nvSpPr>
          <p:cNvPr id="3" name="Inhaltsplatzhalter 2">
            <a:extLst>
              <a:ext uri="{FF2B5EF4-FFF2-40B4-BE49-F238E27FC236}">
                <a16:creationId xmlns:a16="http://schemas.microsoft.com/office/drawing/2014/main" id="{6C2B3977-5001-4BC8-B0BC-A6ECB915676A}"/>
              </a:ext>
            </a:extLst>
          </p:cNvPr>
          <p:cNvSpPr>
            <a:spLocks noGrp="1"/>
          </p:cNvSpPr>
          <p:nvPr>
            <p:ph idx="1"/>
          </p:nvPr>
        </p:nvSpPr>
        <p:spPr/>
        <p:txBody>
          <a:bodyPr/>
          <a:lstStyle/>
          <a:p>
            <a:r>
              <a:rPr lang="de-DE" dirty="0"/>
              <a:t>MS1: Programmierung des eigentlichen Schachspiels</a:t>
            </a:r>
          </a:p>
          <a:p>
            <a:r>
              <a:rPr lang="de-DE" dirty="0"/>
              <a:t>MS2: Early-Access-Release einer funktionierenden Schachanwendung</a:t>
            </a:r>
          </a:p>
          <a:p>
            <a:r>
              <a:rPr lang="de-DE" dirty="0"/>
              <a:t>MS3: Problembehebung und UI Gestaltung</a:t>
            </a:r>
          </a:p>
        </p:txBody>
      </p:sp>
    </p:spTree>
    <p:extLst>
      <p:ext uri="{BB962C8B-B14F-4D97-AF65-F5344CB8AC3E}">
        <p14:creationId xmlns:p14="http://schemas.microsoft.com/office/powerpoint/2010/main" val="2032788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6BD991-1AAA-40FB-BE54-8D412F3F2E6E}"/>
              </a:ext>
            </a:extLst>
          </p:cNvPr>
          <p:cNvSpPr>
            <a:spLocks noGrp="1"/>
          </p:cNvSpPr>
          <p:nvPr>
            <p:ph type="title"/>
          </p:nvPr>
        </p:nvSpPr>
        <p:spPr/>
        <p:txBody>
          <a:bodyPr/>
          <a:lstStyle/>
          <a:p>
            <a:r>
              <a:rPr lang="de-DE" dirty="0"/>
              <a:t>Größte Risiko</a:t>
            </a:r>
          </a:p>
        </p:txBody>
      </p:sp>
      <p:sp>
        <p:nvSpPr>
          <p:cNvPr id="3" name="Inhaltsplatzhalter 2">
            <a:extLst>
              <a:ext uri="{FF2B5EF4-FFF2-40B4-BE49-F238E27FC236}">
                <a16:creationId xmlns:a16="http://schemas.microsoft.com/office/drawing/2014/main" id="{7336A7C8-56AC-40B8-B94B-2C9899519AAB}"/>
              </a:ext>
            </a:extLst>
          </p:cNvPr>
          <p:cNvSpPr>
            <a:spLocks noGrp="1"/>
          </p:cNvSpPr>
          <p:nvPr>
            <p:ph idx="1"/>
          </p:nvPr>
        </p:nvSpPr>
        <p:spPr/>
        <p:txBody>
          <a:bodyPr/>
          <a:lstStyle/>
          <a:p>
            <a:r>
              <a:rPr lang="de-DE" dirty="0"/>
              <a:t>Das für uns größte Risiko besteht darin, ein Schachspiel zu entwickeln, dass von der von dem User Interface und vom Design fertig ist, allerdings die wesentlichen Eigenschaften vom Schach nicht funktionieren wie z.B.:</a:t>
            </a:r>
          </a:p>
          <a:p>
            <a:pPr lvl="1"/>
            <a:r>
              <a:rPr lang="de-DE" dirty="0"/>
              <a:t>Zug machen</a:t>
            </a:r>
          </a:p>
          <a:p>
            <a:pPr lvl="1"/>
            <a:r>
              <a:rPr lang="de-DE" dirty="0"/>
              <a:t>Steine schlagen</a:t>
            </a:r>
          </a:p>
          <a:p>
            <a:pPr lvl="1"/>
            <a:r>
              <a:rPr lang="de-DE" dirty="0"/>
              <a:t>Schach </a:t>
            </a:r>
            <a:r>
              <a:rPr lang="de-DE"/>
              <a:t>und Schachmatt</a:t>
            </a:r>
          </a:p>
        </p:txBody>
      </p:sp>
    </p:spTree>
    <p:extLst>
      <p:ext uri="{BB962C8B-B14F-4D97-AF65-F5344CB8AC3E}">
        <p14:creationId xmlns:p14="http://schemas.microsoft.com/office/powerpoint/2010/main" val="3433583206"/>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242</Words>
  <Application>Microsoft Office PowerPoint</Application>
  <PresentationFormat>Breitbild</PresentationFormat>
  <Paragraphs>41</Paragraphs>
  <Slides>8</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8</vt:i4>
      </vt:variant>
    </vt:vector>
  </HeadingPairs>
  <TitlesOfParts>
    <vt:vector size="11" baseType="lpstr">
      <vt:lpstr>Arial</vt:lpstr>
      <vt:lpstr>Gill Sans MT</vt:lpstr>
      <vt:lpstr>Galerie</vt:lpstr>
      <vt:lpstr>NO°35: Chess</vt:lpstr>
      <vt:lpstr>Kurzbeschreibung</vt:lpstr>
      <vt:lpstr>Storyboard</vt:lpstr>
      <vt:lpstr>Storyboard</vt:lpstr>
      <vt:lpstr>Storyboard</vt:lpstr>
      <vt:lpstr>Aufgabenverteilung</vt:lpstr>
      <vt:lpstr>Meilensteine</vt:lpstr>
      <vt:lpstr>Größte Risiko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NO°35: Chess</dc:title>
  <dc:creator>Oezay</dc:creator>
  <cp:lastModifiedBy>Oezay</cp:lastModifiedBy>
  <cp:revision>5</cp:revision>
  <dcterms:created xsi:type="dcterms:W3CDTF">2018-06-21T11:04:35Z</dcterms:created>
  <dcterms:modified xsi:type="dcterms:W3CDTF">2018-06-24T16:10:10Z</dcterms:modified>
</cp:coreProperties>
</file>