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16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6.png"/><Relationship Id="rId1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45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0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2" name="Initial Notification by the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Initial Notification by the LectureStudio Server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Notification to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Start of data transfer process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Role of super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Reception and forwarding of PDF file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Transition from receiver to sender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Confirmation messages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From peers and super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Calculation of data transfer duration by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Counting received confirmations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Total duration calculation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Integrity checks of PDFs with hash value calculation</a:t>
            </a:r>
          </a:p>
        </p:txBody>
      </p:sp>
      <p:sp>
        <p:nvSpPr>
          <p:cNvPr id="403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1" sz="4000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04" name="Configuration of Containerlab File"/>
          <p:cNvSpPr txBox="1"/>
          <p:nvPr/>
        </p:nvSpPr>
        <p:spPr>
          <a:xfrm>
            <a:off x="6854554" y="1781047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  <p:sp>
        <p:nvSpPr>
          <p:cNvPr id="405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06" name="Oval"/>
          <p:cNvSpPr/>
          <p:nvPr/>
        </p:nvSpPr>
        <p:spPr>
          <a:xfrm>
            <a:off x="10181799" y="76235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7" name="4"/>
          <p:cNvSpPr txBox="1"/>
          <p:nvPr/>
        </p:nvSpPr>
        <p:spPr>
          <a:xfrm>
            <a:off x="10200773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408" name="Oval"/>
          <p:cNvSpPr/>
          <p:nvPr/>
        </p:nvSpPr>
        <p:spPr>
          <a:xfrm>
            <a:off x="10569374" y="76235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9" name="5"/>
          <p:cNvSpPr txBox="1"/>
          <p:nvPr/>
        </p:nvSpPr>
        <p:spPr>
          <a:xfrm>
            <a:off x="10588348" y="749300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410" name="Oval"/>
          <p:cNvSpPr/>
          <p:nvPr/>
        </p:nvSpPr>
        <p:spPr>
          <a:xfrm>
            <a:off x="10956949" y="75563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1" name="6"/>
          <p:cNvSpPr txBox="1"/>
          <p:nvPr/>
        </p:nvSpPr>
        <p:spPr>
          <a:xfrm>
            <a:off x="10975923" y="727001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Establishing P2P Connections</a:t>
            </a:r>
          </a:p>
        </p:txBody>
      </p:sp>
      <p:sp>
        <p:nvSpPr>
          <p:cNvPr id="414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5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16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7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8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19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20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21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22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23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24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25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26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27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28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29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0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31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2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33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4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35" name="Connection Line"/>
          <p:cNvCxnSpPr>
            <a:stCxn id="426" idx="0"/>
            <a:endCxn id="421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36" name="Connection Line"/>
          <p:cNvCxnSpPr>
            <a:stCxn id="427" idx="0"/>
            <a:endCxn id="433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37" name="Connection Line"/>
          <p:cNvCxnSpPr>
            <a:stCxn id="428" idx="0"/>
            <a:endCxn id="434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38" name="Connection Line"/>
          <p:cNvCxnSpPr>
            <a:stCxn id="424" idx="0"/>
            <a:endCxn id="425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39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40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1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2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3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44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Addition node infos in the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Using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Monitoring process and performance</a:t>
            </a:r>
          </a:p>
        </p:txBody>
      </p:sp>
      <p:sp>
        <p:nvSpPr>
          <p:cNvPr id="445" name="Date Placeholder 3"/>
          <p:cNvSpPr txBox="1"/>
          <p:nvPr/>
        </p:nvSpPr>
        <p:spPr>
          <a:xfrm>
            <a:off x="4856480" y="6529495"/>
            <a:ext cx="2540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ESTABLISHING P2P 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4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50" name="Configuration of Containerlab File"/>
          <p:cNvSpPr txBox="1"/>
          <p:nvPr/>
        </p:nvSpPr>
        <p:spPr>
          <a:xfrm>
            <a:off x="2209577" y="3194592"/>
            <a:ext cx="3047117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51" name="Configuration of Containerlab File"/>
          <p:cNvSpPr txBox="1"/>
          <p:nvPr/>
        </p:nvSpPr>
        <p:spPr>
          <a:xfrm>
            <a:off x="7265510" y="3194592"/>
            <a:ext cx="3133445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sp>
        <p:nvSpPr>
          <p:cNvPr id="452" name="Content Placeholder 2"/>
          <p:cNvSpPr txBox="1"/>
          <p:nvPr>
            <p:ph type="body" sz="half" idx="1"/>
          </p:nvPr>
        </p:nvSpPr>
        <p:spPr>
          <a:xfrm>
            <a:off x="1147811" y="1434987"/>
            <a:ext cx="10058402" cy="1688268"/>
          </a:xfrm>
          <a:prstGeom prst="rect">
            <a:avLst/>
          </a:prstGeom>
        </p:spPr>
        <p:txBody>
          <a:bodyPr/>
          <a:lstStyle/>
          <a:p>
            <a:pPr marL="72429" indent="-72429" defTabSz="724296">
              <a:spcBef>
                <a:spcPts val="800"/>
              </a:spcBef>
              <a:defRPr sz="1779" u="sng"/>
            </a:pPr>
            <a:r>
              <a:rPr b="1"/>
              <a:t>RQ1.1 </a:t>
            </a:r>
            <a:r>
              <a:t>How well does the testbed simulate the configured bandwidth, latency, and packet loss?</a:t>
            </a:r>
            <a:br/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Discrepancy between configured and measured values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More nodes result in reduced bandwidth allocation, leading to increased latency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CPU and memory usage, affecting network performance and latency</a:t>
            </a:r>
          </a:p>
        </p:txBody>
      </p:sp>
      <p:sp>
        <p:nvSpPr>
          <p:cNvPr id="453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(1)</a:t>
            </a:r>
          </a:p>
        </p:txBody>
      </p:sp>
      <p:pic>
        <p:nvPicPr>
          <p:cNvPr id="454" name="latencyP2P.png" descr="latency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latencyNonP2P.png" descr="latency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73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5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60" name="Configuration of Containerlab File"/>
          <p:cNvSpPr txBox="1"/>
          <p:nvPr/>
        </p:nvSpPr>
        <p:spPr>
          <a:xfrm>
            <a:off x="2158905" y="2324100"/>
            <a:ext cx="3196714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61" name="Configuration of Containerlab File"/>
          <p:cNvSpPr txBox="1"/>
          <p:nvPr/>
        </p:nvSpPr>
        <p:spPr>
          <a:xfrm>
            <a:off x="7027467" y="2324100"/>
            <a:ext cx="3341574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6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10058401" cy="919537"/>
          </a:xfrm>
          <a:prstGeom prst="rect">
            <a:avLst/>
          </a:prstGeom>
        </p:spPr>
        <p:txBody>
          <a:bodyPr/>
          <a:lstStyle/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Accuracy of measuring tools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Iperf accuracy results variation from actual performance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Variables like network conditions, configuration, system overhead</a:t>
            </a:r>
          </a:p>
        </p:txBody>
      </p:sp>
      <p:sp>
        <p:nvSpPr>
          <p:cNvPr id="463" name="Content Placeholder 2"/>
          <p:cNvSpPr txBox="1"/>
          <p:nvPr/>
        </p:nvSpPr>
        <p:spPr>
          <a:xfrm>
            <a:off x="1147811" y="5360577"/>
            <a:ext cx="10058402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841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Testbed configured with packet loss values from real network data (%0.001)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Noted limitation in accurately measuring packet loss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Increase of latency with observed packet loss</a:t>
            </a:r>
          </a:p>
        </p:txBody>
      </p:sp>
      <p:sp>
        <p:nvSpPr>
          <p:cNvPr id="464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(2)</a:t>
            </a:r>
          </a:p>
        </p:txBody>
      </p:sp>
      <p:pic>
        <p:nvPicPr>
          <p:cNvPr id="465" name="bandwidthP2P.png" descr="bandwid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2565400"/>
            <a:ext cx="4445000" cy="2707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bandwidthNonP2P.png" descr="bandwidth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00" y="2552700"/>
            <a:ext cx="4445000" cy="2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69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71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961604"/>
            <a:ext cx="3429001" cy="2010143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Configuration of Containerlab File"/>
          <p:cNvSpPr txBox="1"/>
          <p:nvPr/>
        </p:nvSpPr>
        <p:spPr>
          <a:xfrm>
            <a:off x="7824752" y="1744645"/>
            <a:ext cx="2920238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Deploying and Destroying of Containerlab</a:t>
            </a:r>
          </a:p>
        </p:txBody>
      </p:sp>
      <p:sp>
        <p:nvSpPr>
          <p:cNvPr id="473" name="Configuration of Containerlab File"/>
          <p:cNvSpPr txBox="1"/>
          <p:nvPr/>
        </p:nvSpPr>
        <p:spPr>
          <a:xfrm>
            <a:off x="8094454" y="4082891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474" name="Content Placeholder 2"/>
          <p:cNvSpPr txBox="1"/>
          <p:nvPr>
            <p:ph type="body" sz="quarter" idx="1"/>
          </p:nvPr>
        </p:nvSpPr>
        <p:spPr>
          <a:xfrm>
            <a:off x="1097280" y="2281313"/>
            <a:ext cx="5957095" cy="1544983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/>
            </a:pPr>
            <a:r>
              <a:t>Scaling Peers with Containerlab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Deployment time increase of 5.37s per additional node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Destroying time low, approximately 9 seconds for 75 nodes</a:t>
            </a:r>
          </a:p>
        </p:txBody>
      </p:sp>
      <p:pic>
        <p:nvPicPr>
          <p:cNvPr id="475" name="Figure 2024-03-16 115618.png" descr="Figure 2024-03-16 1156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446" y="4289657"/>
            <a:ext cx="3429001" cy="2038099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RQ1.2 How well does the testbed scale with more nodes and complex topologies affect the host in terms of resource utilization?"/>
          <p:cNvSpPr txBox="1"/>
          <p:nvPr/>
        </p:nvSpPr>
        <p:spPr>
          <a:xfrm>
            <a:off x="1092200" y="1289960"/>
            <a:ext cx="8952067" cy="60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defRPr u="sng">
                <a:solidFill>
                  <a:srgbClr val="404040"/>
                </a:solidFill>
              </a:defRPr>
            </a:pPr>
            <a:r>
              <a:rPr b="1"/>
              <a:t>RQ1.2</a:t>
            </a:r>
            <a:r>
              <a:t> How well does the testbed scale with more nodes and complex topologies affect the host in terms of resource utilization?</a:t>
            </a:r>
          </a:p>
        </p:txBody>
      </p:sp>
      <p:sp>
        <p:nvSpPr>
          <p:cNvPr id="477" name="Content Placeholder 2"/>
          <p:cNvSpPr txBox="1"/>
          <p:nvPr/>
        </p:nvSpPr>
        <p:spPr>
          <a:xfrm>
            <a:off x="1097280" y="4280330"/>
            <a:ext cx="5957095" cy="187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Utilization of CPU and memory usage with more peers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CPU and memory usage increase linearly, showing scalable performance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  <p:sp>
        <p:nvSpPr>
          <p:cNvPr id="478" name="Date Placeholder 3"/>
          <p:cNvSpPr txBox="1"/>
          <p:nvPr/>
        </p:nvSpPr>
        <p:spPr>
          <a:xfrm>
            <a:off x="4462512" y="6529495"/>
            <a:ext cx="3429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 SCALING AND RESOURCE UTILIZATION, RQ1.2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481" name="Content Placeholder 2"/>
          <p:cNvSpPr txBox="1"/>
          <p:nvPr>
            <p:ph type="body" sz="half" idx="1"/>
          </p:nvPr>
        </p:nvSpPr>
        <p:spPr>
          <a:xfrm>
            <a:off x="1097280" y="1404101"/>
            <a:ext cx="10058401" cy="2159163"/>
          </a:xfrm>
          <a:prstGeom prst="rect">
            <a:avLst/>
          </a:prstGeom>
        </p:spPr>
        <p:txBody>
          <a:bodyPr/>
          <a:lstStyle/>
          <a:p>
            <a:pPr marL="67546" indent="-67546" defTabSz="675467">
              <a:spcBef>
                <a:spcPts val="800"/>
              </a:spcBef>
              <a:defRPr sz="1660" u="sng"/>
            </a:pPr>
            <a:r>
              <a:rPr b="1"/>
              <a:t>RQ2.1</a:t>
            </a:r>
            <a:r>
              <a:t> How do CPU and memory usage change of the participants (the lectureStudio server and peers) in tests with and without the P2P algorithm?</a:t>
            </a:r>
            <a:br/>
          </a:p>
          <a:p>
            <a:pPr marL="16643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CPU Usage Evaluation with and without the P2P Algorithm in the Testbed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Direct data transfer, increased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P2P algorithm, data distribution leading to decreased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Peak CPU usage reduction of 47% by the P2P algorithm </a:t>
            </a:r>
          </a:p>
        </p:txBody>
      </p:sp>
      <p:sp>
        <p:nvSpPr>
          <p:cNvPr id="482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84" name="Configuration of Containerlab File"/>
          <p:cNvSpPr txBox="1"/>
          <p:nvPr/>
        </p:nvSpPr>
        <p:spPr>
          <a:xfrm>
            <a:off x="2209612" y="3756128"/>
            <a:ext cx="266737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  <p:sp>
        <p:nvSpPr>
          <p:cNvPr id="485" name="Configuration of Containerlab File"/>
          <p:cNvSpPr txBox="1"/>
          <p:nvPr/>
        </p:nvSpPr>
        <p:spPr>
          <a:xfrm>
            <a:off x="7343557" y="3736299"/>
            <a:ext cx="259504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sp>
        <p:nvSpPr>
          <p:cNvPr id="486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(1)</a:t>
            </a:r>
          </a:p>
        </p:txBody>
      </p:sp>
      <p:pic>
        <p:nvPicPr>
          <p:cNvPr id="487" name="cpu50_lastwithoutP2P.png" descr="cpu50_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300" y="4051300"/>
            <a:ext cx="4572000" cy="2082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cpu50_lastwithP2P.png" descr="cpu50_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3800" y="3985600"/>
            <a:ext cx="4572000" cy="2121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491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93" name="Configuration of Containerlab File"/>
          <p:cNvSpPr txBox="1"/>
          <p:nvPr/>
        </p:nvSpPr>
        <p:spPr>
          <a:xfrm>
            <a:off x="2012482" y="3139748"/>
            <a:ext cx="3129008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494" name="Configuration of Containerlab File"/>
          <p:cNvSpPr txBox="1"/>
          <p:nvPr/>
        </p:nvSpPr>
        <p:spPr>
          <a:xfrm>
            <a:off x="7178383" y="3139748"/>
            <a:ext cx="286443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495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Evaluation with and without the P2P Algorithm in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Direct data transfer, increased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P2P algorithm, data distribution leading to decreased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reduction of 58% by the P2P algorithm</a:t>
            </a:r>
          </a:p>
        </p:txBody>
      </p:sp>
      <p:sp>
        <p:nvSpPr>
          <p:cNvPr id="496" name="Content Placeholder 2"/>
          <p:cNvSpPr txBox="1"/>
          <p:nvPr/>
        </p:nvSpPr>
        <p:spPr>
          <a:xfrm>
            <a:off x="1164909" y="5786684"/>
            <a:ext cx="6914845" cy="515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152399" indent="-152399" defTabSz="694944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20">
                <a:solidFill>
                  <a:srgbClr val="404040"/>
                </a:solidFill>
              </a:defRPr>
            </a:lvl1pPr>
          </a:lstStyle>
          <a:p>
            <a:pPr/>
            <a:r>
              <a:t>Manageable increase in CPU and memory usage of super peers handling data flow </a:t>
            </a:r>
          </a:p>
        </p:txBody>
      </p:sp>
      <p:sp>
        <p:nvSpPr>
          <p:cNvPr id="497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(2)</a:t>
            </a:r>
          </a:p>
        </p:txBody>
      </p:sp>
      <p:pic>
        <p:nvPicPr>
          <p:cNvPr id="498" name="memoryusagelastwithoutP2P.png" descr="memoryusage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986" y="3417249"/>
            <a:ext cx="4572001" cy="209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memoryusagelastwithP2P.png" descr="memoryusage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00" y="3416300"/>
            <a:ext cx="4572000" cy="2100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erformance Evaluation of the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0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0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4" name="RQ2.2 How does the P2P algorithm react to changing network characteristics (bandwidth, latency, packet loss)?…"/>
          <p:cNvSpPr txBox="1"/>
          <p:nvPr>
            <p:ph type="body" sz="quarter" idx="1"/>
          </p:nvPr>
        </p:nvSpPr>
        <p:spPr>
          <a:xfrm>
            <a:off x="1097280" y="1358900"/>
            <a:ext cx="10058401" cy="1054734"/>
          </a:xfrm>
          <a:prstGeom prst="rect">
            <a:avLst/>
          </a:prstGeom>
        </p:spPr>
        <p:txBody>
          <a:bodyPr/>
          <a:lstStyle/>
          <a:p>
            <a:pPr marL="81381" indent="-81381" defTabSz="813816">
              <a:spcBef>
                <a:spcPts val="1000"/>
              </a:spcBef>
              <a:defRPr sz="1700" u="sng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</a:p>
          <a:p>
            <a:pPr marL="81381" indent="-81381" defTabSz="813816">
              <a:spcBef>
                <a:spcPts val="1000"/>
              </a:spcBef>
              <a:defRPr b="1" sz="1700" u="sng"/>
            </a:pPr>
            <a:r>
              <a:t>RQ2.3 </a:t>
            </a:r>
            <a:r>
              <a:rPr b="0"/>
              <a:t>Overall, is the P2P algorithm efficient for data transfer? How does the total duration obtained by the P2P algorithm respond to the changing number of peers and data size?</a:t>
            </a:r>
          </a:p>
        </p:txBody>
      </p:sp>
      <p:sp>
        <p:nvSpPr>
          <p:cNvPr id="505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06" name="Test duration measurement from first to last acknowledgment message…"/>
          <p:cNvSpPr txBox="1"/>
          <p:nvPr/>
        </p:nvSpPr>
        <p:spPr>
          <a:xfrm>
            <a:off x="1092200" y="2454166"/>
            <a:ext cx="10348728" cy="348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Test duration measurement from first to last acknowledgment message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Over 1000 tests performed with two configurations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Variation in data size or number of peers</a:t>
            </a:r>
          </a:p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First Configuration: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Normal distribution with UK-based mean and standard deviation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Minimal difference between the P2P algorithm and server-client approach</a:t>
            </a:r>
          </a:p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Second Configuration: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Normal distribution with DE-based mean and UK-based standard deviation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P2P algorithm effective with increasing peers numbers/data size</a:t>
            </a:r>
          </a:p>
        </p:txBody>
      </p:sp>
      <p:graphicFrame>
        <p:nvGraphicFramePr>
          <p:cNvPr id="507" name="Table"/>
          <p:cNvGraphicFramePr/>
          <p:nvPr/>
        </p:nvGraphicFramePr>
        <p:xfrm>
          <a:off x="7864473" y="2566392"/>
          <a:ext cx="3534214" cy="19949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12296"/>
                <a:gridCol w="1168252"/>
                <a:gridCol w="967739"/>
              </a:tblGrid>
              <a:tr h="37571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From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Download Speed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Upload Speed</a:t>
                      </a:r>
                    </a:p>
                  </a:txBody>
                  <a:tcPr marL="0" marR="0" marT="0" marB="0" anchor="ctr" anchorCtr="0" horzOverflow="overflow"/>
                </a:tc>
              </a:tr>
              <a:tr h="36753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UK-Based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53 Mbps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 Mbps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10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DE-Based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90 Mbps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30 Mbps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erformance Evaluation of the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(2)</a:t>
            </a:r>
          </a:p>
        </p:txBody>
      </p:sp>
      <p:sp>
        <p:nvSpPr>
          <p:cNvPr id="51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1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First configuration with the lectureStudio server and 20 peers…"/>
          <p:cNvSpPr txBox="1"/>
          <p:nvPr>
            <p:ph type="body" sz="quarter" idx="1"/>
          </p:nvPr>
        </p:nvSpPr>
        <p:spPr>
          <a:xfrm>
            <a:off x="1097280" y="1354015"/>
            <a:ext cx="9621471" cy="1736611"/>
          </a:xfrm>
          <a:prstGeom prst="rect">
            <a:avLst/>
          </a:prstGeom>
        </p:spPr>
        <p:txBody>
          <a:bodyPr/>
          <a:lstStyle/>
          <a:p>
            <a:pPr marL="17044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First configuration with the lectureStudio server and 20 peers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The P2P algorithm performance little worse to the traditional approach</a:t>
            </a:r>
          </a:p>
          <a:p>
            <a:pPr marL="17044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Second configuration with the lectureStudio server and 20 peers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Transferring 2MB data size, the P2P algorithm performance nearly identical to the traditional approach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Transferring 128MB data size, the P2P algorithm performance 27% faster than the traditional approach</a:t>
            </a:r>
          </a:p>
        </p:txBody>
      </p:sp>
      <p:sp>
        <p:nvSpPr>
          <p:cNvPr id="513" name="Configuration of Containerlab File"/>
          <p:cNvSpPr txBox="1"/>
          <p:nvPr/>
        </p:nvSpPr>
        <p:spPr>
          <a:xfrm>
            <a:off x="1979980" y="32385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14" name="Configuration of Containerlab File"/>
          <p:cNvSpPr txBox="1"/>
          <p:nvPr/>
        </p:nvSpPr>
        <p:spPr>
          <a:xfrm>
            <a:off x="7133163" y="32385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15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(2)</a:t>
            </a:r>
          </a:p>
        </p:txBody>
      </p:sp>
      <p:pic>
        <p:nvPicPr>
          <p:cNvPr id="517" name="20last.png" descr="2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19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erformance Evaluation of the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(3)</a:t>
            </a:r>
          </a:p>
        </p:txBody>
      </p:sp>
      <p:sp>
        <p:nvSpPr>
          <p:cNvPr id="52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2" name="Configuration of Containerlab File"/>
          <p:cNvSpPr txBox="1"/>
          <p:nvPr/>
        </p:nvSpPr>
        <p:spPr>
          <a:xfrm>
            <a:off x="2284780" y="35560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23" name="Configuration of Containerlab File"/>
          <p:cNvSpPr txBox="1"/>
          <p:nvPr/>
        </p:nvSpPr>
        <p:spPr>
          <a:xfrm>
            <a:off x="7094150" y="35560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24" name="First configuration with the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9997440" cy="2079037"/>
          </a:xfrm>
          <a:prstGeom prst="rect">
            <a:avLst/>
          </a:prstGeom>
        </p:spPr>
        <p:txBody>
          <a:bodyPr/>
          <a:lstStyle/>
          <a:p>
            <a:pPr marL="18448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First configuration with the lectureStudio server and 50 peers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2MB data size, the P2P algorithm performance nearly identical to the traditional approach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128MB data size, the P2P algorithm performance 5% faster than the traditional approach</a:t>
            </a:r>
          </a:p>
          <a:p>
            <a:pPr marL="18448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Second configuration with the lectureStudio server and 50 peers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2MB data size, the P2P algorithm performance 12% faster than the traditional approach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128MB data size, the P2P algorithm performance 35% faster than the traditional approach</a:t>
            </a:r>
          </a:p>
        </p:txBody>
      </p:sp>
      <p:pic>
        <p:nvPicPr>
          <p:cNvPr id="525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3781971"/>
            <a:ext cx="4445000" cy="2579521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(3)</a:t>
            </a:r>
          </a:p>
        </p:txBody>
      </p:sp>
      <p:pic>
        <p:nvPicPr>
          <p:cNvPr id="527" name="50last.png" descr="5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3800" y="3784600"/>
            <a:ext cx="4445000" cy="2579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29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Rounded Rectangle"/>
          <p:cNvSpPr/>
          <p:nvPr/>
        </p:nvSpPr>
        <p:spPr>
          <a:xfrm>
            <a:off x="9710304" y="2753058"/>
            <a:ext cx="317501" cy="317501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1" name="Oval"/>
          <p:cNvSpPr/>
          <p:nvPr/>
        </p:nvSpPr>
        <p:spPr>
          <a:xfrm>
            <a:off x="9139373" y="3385941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Rectangle"/>
          <p:cNvSpPr/>
          <p:nvPr/>
        </p:nvSpPr>
        <p:spPr>
          <a:xfrm>
            <a:off x="7306339" y="2013714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Oval"/>
          <p:cNvSpPr/>
          <p:nvPr/>
        </p:nvSpPr>
        <p:spPr>
          <a:xfrm>
            <a:off x="7606906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Server"/>
          <p:cNvSpPr txBox="1"/>
          <p:nvPr/>
        </p:nvSpPr>
        <p:spPr>
          <a:xfrm>
            <a:off x="7298401" y="1790256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5" name="Client"/>
          <p:cNvSpPr txBox="1"/>
          <p:nvPr/>
        </p:nvSpPr>
        <p:spPr>
          <a:xfrm>
            <a:off x="6396701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6" name="Line"/>
          <p:cNvSpPr/>
          <p:nvPr/>
        </p:nvSpPr>
        <p:spPr>
          <a:xfrm>
            <a:off x="8406221" y="2372635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8" name="Content Placeholder 2"/>
          <p:cNvSpPr txBox="1"/>
          <p:nvPr>
            <p:ph type="body" sz="quarter" idx="1"/>
          </p:nvPr>
        </p:nvSpPr>
        <p:spPr>
          <a:xfrm>
            <a:off x="1092200" y="2725924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39" name="Content Placeholder 2"/>
          <p:cNvSpPr txBox="1"/>
          <p:nvPr/>
        </p:nvSpPr>
        <p:spPr>
          <a:xfrm>
            <a:off x="1092200" y="4630813"/>
            <a:ext cx="7117609" cy="79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Developing a container-based testbed environment for the P2P algorithm</a:t>
            </a:r>
          </a:p>
        </p:txBody>
      </p:sp>
      <p:sp>
        <p:nvSpPr>
          <p:cNvPr id="140" name="Oval"/>
          <p:cNvSpPr/>
          <p:nvPr/>
        </p:nvSpPr>
        <p:spPr>
          <a:xfrm>
            <a:off x="7005772" y="2750916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1" name="Oval"/>
          <p:cNvSpPr/>
          <p:nvPr/>
        </p:nvSpPr>
        <p:spPr>
          <a:xfrm>
            <a:off x="6404639" y="2750916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8208040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3" name="Connection Line"/>
          <p:cNvCxnSpPr>
            <a:stCxn id="132" idx="0"/>
            <a:endCxn id="141" idx="0"/>
          </p:cNvCxnSpPr>
          <p:nvPr/>
        </p:nvCxnSpPr>
        <p:spPr>
          <a:xfrm flipH="1">
            <a:off x="6563389" y="2172464"/>
            <a:ext cx="901701" cy="737203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4" name="Connection Line"/>
          <p:cNvCxnSpPr>
            <a:stCxn id="132" idx="0"/>
            <a:endCxn id="140" idx="0"/>
          </p:cNvCxnSpPr>
          <p:nvPr/>
        </p:nvCxnSpPr>
        <p:spPr>
          <a:xfrm flipH="1">
            <a:off x="7164522" y="2172464"/>
            <a:ext cx="300568" cy="737203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2" idx="0"/>
            <a:endCxn id="133" idx="0"/>
          </p:cNvCxnSpPr>
          <p:nvPr/>
        </p:nvCxnSpPr>
        <p:spPr>
          <a:xfrm>
            <a:off x="7465089" y="2172464"/>
            <a:ext cx="300568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2" idx="0"/>
            <a:endCxn id="142" idx="0"/>
          </p:cNvCxnSpPr>
          <p:nvPr/>
        </p:nvCxnSpPr>
        <p:spPr>
          <a:xfrm>
            <a:off x="7465089" y="2172464"/>
            <a:ext cx="901702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7" name="Client"/>
          <p:cNvSpPr txBox="1"/>
          <p:nvPr/>
        </p:nvSpPr>
        <p:spPr>
          <a:xfrm>
            <a:off x="6997835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8" name="Client"/>
          <p:cNvSpPr txBox="1"/>
          <p:nvPr/>
        </p:nvSpPr>
        <p:spPr>
          <a:xfrm>
            <a:off x="7597379" y="3057858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8196923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Rectangle"/>
          <p:cNvSpPr/>
          <p:nvPr/>
        </p:nvSpPr>
        <p:spPr>
          <a:xfrm>
            <a:off x="10278139" y="2013714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1" name="Oval"/>
          <p:cNvSpPr/>
          <p:nvPr/>
        </p:nvSpPr>
        <p:spPr>
          <a:xfrm>
            <a:off x="10781907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138440" y="3385941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3" name="Connection Line"/>
          <p:cNvCxnSpPr>
            <a:stCxn id="150" idx="0"/>
            <a:endCxn id="130" idx="0"/>
          </p:cNvCxnSpPr>
          <p:nvPr/>
        </p:nvCxnSpPr>
        <p:spPr>
          <a:xfrm flipH="1">
            <a:off x="9869054" y="2172464"/>
            <a:ext cx="567836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4" name="Connection Line"/>
          <p:cNvCxnSpPr>
            <a:stCxn id="150" idx="0"/>
            <a:endCxn id="151" idx="0"/>
          </p:cNvCxnSpPr>
          <p:nvPr/>
        </p:nvCxnSpPr>
        <p:spPr>
          <a:xfrm>
            <a:off x="10436889" y="2172464"/>
            <a:ext cx="503769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30" idx="0"/>
            <a:endCxn id="131" idx="0"/>
          </p:cNvCxnSpPr>
          <p:nvPr/>
        </p:nvCxnSpPr>
        <p:spPr>
          <a:xfrm flipH="1">
            <a:off x="9298123" y="2911808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0" idx="0"/>
            <a:endCxn id="152" idx="0"/>
          </p:cNvCxnSpPr>
          <p:nvPr/>
        </p:nvCxnSpPr>
        <p:spPr>
          <a:xfrm>
            <a:off x="9869054" y="2911808"/>
            <a:ext cx="428137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7" name="Server"/>
          <p:cNvSpPr txBox="1"/>
          <p:nvPr/>
        </p:nvSpPr>
        <p:spPr>
          <a:xfrm>
            <a:off x="10270201" y="1790256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8" name="Client"/>
          <p:cNvSpPr txBox="1"/>
          <p:nvPr/>
        </p:nvSpPr>
        <p:spPr>
          <a:xfrm>
            <a:off x="9131435" y="3707005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10130502" y="3707005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124558" y="2784311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10773969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2" name="Content Placeholder 2"/>
          <p:cNvSpPr txBox="1"/>
          <p:nvPr/>
        </p:nvSpPr>
        <p:spPr>
          <a:xfrm>
            <a:off x="1092200" y="5433087"/>
            <a:ext cx="4637926" cy="7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Performance evaluation of the P2P algorithm</a:t>
            </a:r>
          </a:p>
        </p:txBody>
      </p:sp>
      <p:pic>
        <p:nvPicPr>
          <p:cNvPr id="163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910" y="4245640"/>
            <a:ext cx="919538" cy="919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9191" y="5466096"/>
            <a:ext cx="777883" cy="34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70215" y="5429776"/>
            <a:ext cx="1018414" cy="454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65544" y="5466096"/>
            <a:ext cx="777883" cy="38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Plus Mark"/>
          <p:cNvSpPr/>
          <p:nvPr/>
        </p:nvSpPr>
        <p:spPr>
          <a:xfrm>
            <a:off x="7510484" y="5585666"/>
            <a:ext cx="215511" cy="215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Plus Mark"/>
          <p:cNvSpPr/>
          <p:nvPr/>
        </p:nvSpPr>
        <p:spPr>
          <a:xfrm>
            <a:off x="9499548" y="4472131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9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63824" y="4354394"/>
            <a:ext cx="777883" cy="70202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71" name="Content Placeholder 2"/>
          <p:cNvSpPr txBox="1"/>
          <p:nvPr/>
        </p:nvSpPr>
        <p:spPr>
          <a:xfrm>
            <a:off x="1092200" y="1355893"/>
            <a:ext cx="9458158" cy="124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The lectureStudio tool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Reduced bandwidth requirements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Transmitting essential information only during lecture</a:t>
            </a:r>
          </a:p>
        </p:txBody>
      </p:sp>
      <p:sp>
        <p:nvSpPr>
          <p:cNvPr id="172" name="Plus Mark"/>
          <p:cNvSpPr/>
          <p:nvPr/>
        </p:nvSpPr>
        <p:spPr>
          <a:xfrm>
            <a:off x="9143931" y="5588000"/>
            <a:ext cx="215511" cy="215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30" name="Goal: Develop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Goal: Develop a Testbed for the P2P Data Distribution Algorithm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Utilization of Docker and Containerlab for An Efficient, Isolated Testing Environment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Simulation of Real Network Environments and Complex Network Topologies in the Testbed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High Replication Accuracy of Bandwidth Limitation and Latency Addition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Effective Scalability with Increasing Nodes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Resource Consumption Performance of the P2P Algorithm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High Resource Usage Demand without the P2P Algorithm on the LectureStudio Server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Significant Reduction Achieved with the P2P Algorithm on the LectureStudio Server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Total Duration Performance of the P2P Algorithm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Limited Benefits Observed for Small Files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Increased Robustness of the P2P Algorithm with Larger Numbers of Peers and Data Sizes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Future Works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Enhancement of Packet Loss Simulation for Accurate Network Behavior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Automatic Integration between the Testbed and the P2P Algorithm Optimization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Integration of Additional P2P Algorithms into the Testbed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3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3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CONCLUSION AND 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36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37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3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9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42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43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5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Additional Slides (1) - Network Topology</a:t>
            </a:r>
          </a:p>
        </p:txBody>
      </p:sp>
      <p:sp>
        <p:nvSpPr>
          <p:cNvPr id="548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9" name="{…"/>
          <p:cNvSpPr txBox="1"/>
          <p:nvPr/>
        </p:nvSpPr>
        <p:spPr>
          <a:xfrm>
            <a:off x="1170943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"filename":</a:t>
            </a:r>
            <a:r>
              <a:t>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"filesize":</a:t>
            </a:r>
            <a:r>
              <a:t> </a:t>
            </a:r>
            <a:r>
              <a:rPr>
                <a:solidFill>
                  <a:srgbClr val="B5CEA8"/>
                </a:solidFill>
              </a:rPr>
              <a:t>5000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B5CEA8"/>
                </a:solidFill>
              </a:rPr>
              <a:t>1080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50" name="&quot;connections&quot;: […"/>
          <p:cNvSpPr txBox="1"/>
          <p:nvPr/>
        </p:nvSpPr>
        <p:spPr>
          <a:xfrm>
            <a:off x="3341558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"connections": [</a:t>
            </a:r>
            <a:endParaRPr>
              <a:solidFill>
                <a:srgbClr val="000000"/>
              </a:solidFill>
            </a:endParaRP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51" name="List of Peers and Network Characteristics"/>
          <p:cNvSpPr txBox="1"/>
          <p:nvPr/>
        </p:nvSpPr>
        <p:spPr>
          <a:xfrm>
            <a:off x="2031150" y="33015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552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7210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{…"/>
          <p:cNvSpPr txBox="1"/>
          <p:nvPr/>
        </p:nvSpPr>
        <p:spPr>
          <a:xfrm>
            <a:off x="7454900" y="36195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54" name="Connection Between Peers"/>
          <p:cNvSpPr txBox="1"/>
          <p:nvPr/>
        </p:nvSpPr>
        <p:spPr>
          <a:xfrm>
            <a:off x="7861023" y="33015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555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7150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Line"/>
          <p:cNvSpPr/>
          <p:nvPr/>
        </p:nvSpPr>
        <p:spPr>
          <a:xfrm>
            <a:off x="5697133" y="46931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8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849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Generating network topology by the testbed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Listing nodes with network characteristics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Detailing connections between the lectureStudio server and all peers</a:t>
            </a:r>
          </a:p>
        </p:txBody>
      </p:sp>
      <p:sp>
        <p:nvSpPr>
          <p:cNvPr id="559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the lectureStudio server and peers</a:t>
            </a:r>
          </a:p>
        </p:txBody>
      </p:sp>
      <p:sp>
        <p:nvSpPr>
          <p:cNvPr id="560" name="Date Placeholder 3"/>
          <p:cNvSpPr txBox="1"/>
          <p:nvPr/>
        </p:nvSpPr>
        <p:spPr>
          <a:xfrm>
            <a:off x="4736326" y="6529495"/>
            <a:ext cx="2881372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(1) - NETWORK TOPOLOGY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Additional Slides (2) -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Slides (2) - Challenges</a:t>
            </a:r>
          </a:p>
        </p:txBody>
      </p:sp>
      <p:sp>
        <p:nvSpPr>
          <p:cNvPr id="563" name="Finding real network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and validation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the lectureStudio server and peers (or super peers)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Prometheus, and cAdvisor</a:t>
            </a:r>
          </a:p>
        </p:txBody>
      </p:sp>
      <p:sp>
        <p:nvSpPr>
          <p:cNvPr id="56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6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6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(2) -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Additional Slides (3) - Network Wiring Concepts in Containerla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2648">
              <a:defRPr spc="-67" sz="3216"/>
            </a:lvl1pPr>
          </a:lstStyle>
          <a:p>
            <a:pPr/>
            <a:r>
              <a:t>Additional Slides (3) - Network Wiring Concepts in Containerlab </a:t>
            </a:r>
          </a:p>
        </p:txBody>
      </p:sp>
      <p:pic>
        <p:nvPicPr>
          <p:cNvPr id="569" name="benefitsContainerlab.png" descr="benefits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021" y="1618572"/>
            <a:ext cx="8738015" cy="3824056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72" name="Date Placeholder 3"/>
          <p:cNvSpPr txBox="1"/>
          <p:nvPr/>
        </p:nvSpPr>
        <p:spPr>
          <a:xfrm>
            <a:off x="3965853" y="6529495"/>
            <a:ext cx="4422318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(3) - NETWORK WIRING CONCEPTS IN CONTAINERLAB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verall Idea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Idea of the Testbed</a:t>
            </a:r>
          </a:p>
        </p:txBody>
      </p:sp>
      <p:sp>
        <p:nvSpPr>
          <p:cNvPr id="175" name="Prepare network data/topolo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Prepare network data/topology</a:t>
            </a:r>
          </a:p>
          <a:p>
            <a:pPr marL="200526" indent="-200526">
              <a:buClrTx/>
              <a:buFontTx/>
              <a:buChar char="•"/>
            </a:pPr>
            <a:r>
              <a:t>P2P Algorithm calculates the result</a:t>
            </a:r>
          </a:p>
          <a:p>
            <a:pPr marL="200526" indent="-200526">
              <a:buClrTx/>
              <a:buFontTx/>
              <a:buChar char="•"/>
            </a:pPr>
            <a:r>
              <a:t>Deploy and simulate the result topology in the testbed</a:t>
            </a:r>
          </a:p>
        </p:txBody>
      </p:sp>
      <p:sp>
        <p:nvSpPr>
          <p:cNvPr id="176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78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OVERALL IDEA OF THE TESTBED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9389" y="4089334"/>
            <a:ext cx="956817" cy="956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519151.png" descr="5191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4176" y="4118712"/>
            <a:ext cx="842280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56983" y="4114800"/>
            <a:ext cx="1031221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5968282.png" descr="596828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26952" y="4707209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16013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190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191" name="Java…"/>
          <p:cNvSpPr txBox="1"/>
          <p:nvPr/>
        </p:nvSpPr>
        <p:spPr>
          <a:xfrm>
            <a:off x="3131434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192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193" name="Java…"/>
          <p:cNvSpPr txBox="1"/>
          <p:nvPr/>
        </p:nvSpPr>
        <p:spPr>
          <a:xfrm>
            <a:off x="6292976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194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195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199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01" name="Gener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Generating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Creating mesh network topology by the testbed</a:t>
            </a:r>
          </a:p>
          <a:p>
            <a:pPr lvl="1" marL="581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  <a:p>
            <a:pPr marL="200526" indent="-200526">
              <a:buClrTx/>
              <a:buFontTx/>
              <a:buChar char="•"/>
            </a:pPr>
            <a:r>
              <a:t>Calculating optimized network topology by the P2P algorithm</a:t>
            </a:r>
          </a:p>
        </p:txBody>
      </p:sp>
      <p:sp>
        <p:nvSpPr>
          <p:cNvPr id="202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INITIAL STEPS (NOT 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Generating Real Network Data</a:t>
            </a:r>
          </a:p>
        </p:txBody>
      </p:sp>
      <p:sp>
        <p:nvSpPr>
          <p:cNvPr id="205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DE-based data</a:t>
            </a:r>
          </a:p>
        </p:txBody>
      </p:sp>
      <p:sp>
        <p:nvSpPr>
          <p:cNvPr id="206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07" name="Table"/>
          <p:cNvGraphicFramePr/>
          <p:nvPr/>
        </p:nvGraphicFramePr>
        <p:xfrm>
          <a:off x="2301873" y="4386524"/>
          <a:ext cx="7382274" cy="13884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251512"/>
                <a:gridCol w="2378557"/>
                <a:gridCol w="2739504"/>
              </a:tblGrid>
              <a:tr h="458568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4585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4585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DE-Based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0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09" name="[2]"/>
          <p:cNvSpPr txBox="1"/>
          <p:nvPr/>
        </p:nvSpPr>
        <p:spPr>
          <a:xfrm>
            <a:off x="10114279" y="5655893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  <p:sp>
        <p:nvSpPr>
          <p:cNvPr id="21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GENERATING REAL NETWORK DATA</a:t>
            </a:r>
          </a:p>
        </p:txBody>
      </p:sp>
      <p:sp>
        <p:nvSpPr>
          <p:cNvPr id="211" name="Different Configurations of Simulating Real Network Data with Normal Distribution"/>
          <p:cNvSpPr txBox="1"/>
          <p:nvPr/>
        </p:nvSpPr>
        <p:spPr>
          <a:xfrm>
            <a:off x="2709065" y="5823917"/>
            <a:ext cx="6555190" cy="640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lnSpc>
                <a:spcPct val="90000"/>
              </a:lnSpc>
              <a:spcBef>
                <a:spcPts val="1200"/>
              </a:spcBef>
              <a:defRPr sz="1500">
                <a:solidFill>
                  <a:srgbClr val="404040"/>
                </a:solidFill>
              </a:defRPr>
            </a:lvl1pPr>
          </a:lstStyle>
          <a:p>
            <a:pPr/>
            <a:r>
              <a:t>Different Configurations of Simulating Real Network Data with Normal Distribution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ounded Rectangle"/>
          <p:cNvSpPr/>
          <p:nvPr/>
        </p:nvSpPr>
        <p:spPr>
          <a:xfrm>
            <a:off x="9092464" y="3291728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4" name="Square"/>
          <p:cNvSpPr/>
          <p:nvPr/>
        </p:nvSpPr>
        <p:spPr>
          <a:xfrm>
            <a:off x="9128821" y="3706416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5" name="Circle"/>
          <p:cNvSpPr/>
          <p:nvPr/>
        </p:nvSpPr>
        <p:spPr>
          <a:xfrm>
            <a:off x="9128821" y="4137534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6" name="Shape"/>
          <p:cNvSpPr/>
          <p:nvPr/>
        </p:nvSpPr>
        <p:spPr>
          <a:xfrm>
            <a:off x="9092464" y="4524140"/>
            <a:ext cx="357123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7" name="Java…"/>
          <p:cNvSpPr txBox="1"/>
          <p:nvPr/>
        </p:nvSpPr>
        <p:spPr>
          <a:xfrm>
            <a:off x="9532102" y="3285378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18" name="Java…"/>
          <p:cNvSpPr txBox="1"/>
          <p:nvPr/>
        </p:nvSpPr>
        <p:spPr>
          <a:xfrm>
            <a:off x="9544802" y="371276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19" name="Java…"/>
          <p:cNvSpPr txBox="1"/>
          <p:nvPr/>
        </p:nvSpPr>
        <p:spPr>
          <a:xfrm>
            <a:off x="9532102" y="4144699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20" name="Java…"/>
          <p:cNvSpPr txBox="1"/>
          <p:nvPr/>
        </p:nvSpPr>
        <p:spPr>
          <a:xfrm>
            <a:off x="9532102" y="4565945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21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968" y="5616870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Java…"/>
          <p:cNvSpPr txBox="1"/>
          <p:nvPr/>
        </p:nvSpPr>
        <p:spPr>
          <a:xfrm>
            <a:off x="4291537" y="1735178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25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7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28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9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30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1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32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4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35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Rounded Rectangle"/>
          <p:cNvSpPr/>
          <p:nvPr/>
        </p:nvSpPr>
        <p:spPr>
          <a:xfrm>
            <a:off x="3574222" y="2823403"/>
            <a:ext cx="543123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38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1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2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3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4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5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6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7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8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9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1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52" name="Connection Line"/>
          <p:cNvCxnSpPr>
            <a:stCxn id="241" idx="0"/>
            <a:endCxn id="247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3" name="Connection Line"/>
          <p:cNvCxnSpPr>
            <a:stCxn id="241" idx="0"/>
            <a:endCxn id="248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4" name="Connection Line"/>
          <p:cNvCxnSpPr>
            <a:stCxn id="249" idx="0"/>
            <a:endCxn id="241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5" name="Connection Line"/>
          <p:cNvCxnSpPr>
            <a:stCxn id="241" idx="0"/>
            <a:endCxn id="250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6" name="Connection Line"/>
          <p:cNvCxnSpPr>
            <a:stCxn id="241" idx="0"/>
            <a:endCxn id="242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7" name="Connection Line"/>
          <p:cNvCxnSpPr>
            <a:stCxn id="241" idx="0"/>
            <a:endCxn id="240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8" name="Connection Line"/>
          <p:cNvCxnSpPr>
            <a:stCxn id="246" idx="0"/>
            <a:endCxn id="240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9" name="Connection Line"/>
          <p:cNvCxnSpPr>
            <a:stCxn id="245" idx="0"/>
            <a:endCxn id="242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0" name="Connection Line"/>
          <p:cNvCxnSpPr>
            <a:stCxn id="244" idx="0"/>
            <a:endCxn id="242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1" name="Connection Line"/>
          <p:cNvCxnSpPr>
            <a:stCxn id="243" idx="0"/>
            <a:endCxn id="242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2" name="Connection Line"/>
          <p:cNvCxnSpPr>
            <a:stCxn id="251" idx="0"/>
            <a:endCxn id="250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3" name="Connection Line"/>
          <p:cNvCxnSpPr>
            <a:stCxn id="249" idx="0"/>
            <a:endCxn id="251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4" name="Connection Line"/>
          <p:cNvCxnSpPr>
            <a:stCxn id="251" idx="0"/>
            <a:endCxn id="248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5" name="Connection Line"/>
          <p:cNvCxnSpPr>
            <a:stCxn id="251" idx="0"/>
            <a:endCxn id="247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6" name="Connection Line"/>
          <p:cNvCxnSpPr>
            <a:stCxn id="251" idx="0"/>
            <a:endCxn id="241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7" name="Connection Line"/>
          <p:cNvCxnSpPr>
            <a:stCxn id="243" idx="0"/>
            <a:endCxn id="251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8" name="Connection Line"/>
          <p:cNvCxnSpPr>
            <a:stCxn id="251" idx="0"/>
            <a:endCxn id="244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9" name="Connection Line"/>
          <p:cNvCxnSpPr>
            <a:stCxn id="245" idx="0"/>
            <a:endCxn id="251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0" name="Connection Line"/>
          <p:cNvCxnSpPr>
            <a:stCxn id="251" idx="0"/>
            <a:endCxn id="246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1" name="Connection Line"/>
          <p:cNvCxnSpPr>
            <a:stCxn id="242" idx="0"/>
            <a:endCxn id="251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2" name="Connection Line"/>
          <p:cNvCxnSpPr>
            <a:stCxn id="240" idx="0"/>
            <a:endCxn id="251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273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75166" y="4664558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Oval"/>
          <p:cNvSpPr/>
          <p:nvPr/>
        </p:nvSpPr>
        <p:spPr>
          <a:xfrm>
            <a:off x="2566246" y="4889741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5" name="6"/>
          <p:cNvSpPr txBox="1"/>
          <p:nvPr/>
        </p:nvSpPr>
        <p:spPr>
          <a:xfrm>
            <a:off x="2585418" y="487992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276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7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0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281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3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84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286" name="Line"/>
          <p:cNvSpPr/>
          <p:nvPr/>
        </p:nvSpPr>
        <p:spPr>
          <a:xfrm flipV="1">
            <a:off x="2915636" y="4964414"/>
            <a:ext cx="63434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9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290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3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94" name="Java…"/>
          <p:cNvSpPr txBox="1"/>
          <p:nvPr/>
        </p:nvSpPr>
        <p:spPr>
          <a:xfrm>
            <a:off x="2163212" y="1243502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295" name="Java…"/>
          <p:cNvSpPr txBox="1"/>
          <p:nvPr/>
        </p:nvSpPr>
        <p:spPr>
          <a:xfrm>
            <a:off x="7574981" y="1742233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296" name="Java…"/>
          <p:cNvSpPr txBox="1"/>
          <p:nvPr/>
        </p:nvSpPr>
        <p:spPr>
          <a:xfrm>
            <a:off x="1281865" y="3614217"/>
            <a:ext cx="2452011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297" name="Java…"/>
          <p:cNvSpPr txBox="1"/>
          <p:nvPr/>
        </p:nvSpPr>
        <p:spPr>
          <a:xfrm>
            <a:off x="1342614" y="5164505"/>
            <a:ext cx="233051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298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299" name="Unknown.png" descr="Unknown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01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EXECUTION STEPS (REPEATED)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Container-Based Testbed Environment</a:t>
            </a:r>
          </a:p>
        </p:txBody>
      </p:sp>
      <p:sp>
        <p:nvSpPr>
          <p:cNvPr id="305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</a:t>
            </a:r>
          </a:p>
          <a:p>
            <a:pPr lvl="3" marL="767454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name, image, kind, env, binds, etc.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306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308" name="name: p2p-network-topology…"/>
          <p:cNvSpPr txBox="1"/>
          <p:nvPr/>
        </p:nvSpPr>
        <p:spPr>
          <a:xfrm>
            <a:off x="7042035" y="3262875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309" name="Configuration of Containerlab File"/>
          <p:cNvSpPr txBox="1"/>
          <p:nvPr/>
        </p:nvSpPr>
        <p:spPr>
          <a:xfrm>
            <a:off x="7302802" y="2949396"/>
            <a:ext cx="2822826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310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012" y="5621852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312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909" y="4413809"/>
            <a:ext cx="3738821" cy="1197673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CONTAINER-BASED TESTBED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onfiguring the Components of the P2P Algorithm"/>
          <p:cNvSpPr txBox="1"/>
          <p:nvPr>
            <p:ph type="title"/>
          </p:nvPr>
        </p:nvSpPr>
        <p:spPr>
          <a:xfrm>
            <a:off x="1097280" y="286603"/>
            <a:ext cx="9540928" cy="919538"/>
          </a:xfrm>
          <a:prstGeom prst="rect">
            <a:avLst/>
          </a:prstGeom>
        </p:spPr>
        <p:txBody>
          <a:bodyPr/>
          <a:lstStyle>
            <a:lvl1pPr defTabSz="850391">
              <a:defRPr spc="-38" sz="3720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16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18" name="name: p2p-network-topology…"/>
          <p:cNvSpPr txBox="1"/>
          <p:nvPr/>
        </p:nvSpPr>
        <p:spPr>
          <a:xfrm>
            <a:off x="1397000" y="200718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sp>
        <p:nvSpPr>
          <p:cNvPr id="319" name="Configuration of Containerlab File"/>
          <p:cNvSpPr txBox="1"/>
          <p:nvPr/>
        </p:nvSpPr>
        <p:spPr>
          <a:xfrm>
            <a:off x="1244600" y="1397000"/>
            <a:ext cx="3686867" cy="48099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(Network Management, Nodes and Links) </a:t>
            </a:r>
          </a:p>
        </p:txBody>
      </p:sp>
      <p:pic>
        <p:nvPicPr>
          <p:cNvPr id="320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8602" y="572258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Rounded Rectangle"/>
          <p:cNvSpPr/>
          <p:nvPr/>
        </p:nvSpPr>
        <p:spPr>
          <a:xfrm>
            <a:off x="6800973" y="51013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2" name="Square"/>
          <p:cNvSpPr/>
          <p:nvPr/>
        </p:nvSpPr>
        <p:spPr>
          <a:xfrm>
            <a:off x="8013920" y="50950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3" name="Circle"/>
          <p:cNvSpPr/>
          <p:nvPr/>
        </p:nvSpPr>
        <p:spPr>
          <a:xfrm>
            <a:off x="8844660" y="50946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4" name="Shape"/>
          <p:cNvSpPr/>
          <p:nvPr/>
        </p:nvSpPr>
        <p:spPr>
          <a:xfrm>
            <a:off x="9561340" y="50405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5" name="Java…"/>
          <p:cNvSpPr txBox="1"/>
          <p:nvPr/>
        </p:nvSpPr>
        <p:spPr>
          <a:xfrm>
            <a:off x="6294461" y="54252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26" name="Square"/>
          <p:cNvSpPr/>
          <p:nvPr/>
        </p:nvSpPr>
        <p:spPr>
          <a:xfrm>
            <a:off x="8142431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7" name="Rounded Rectangle"/>
          <p:cNvSpPr/>
          <p:nvPr/>
        </p:nvSpPr>
        <p:spPr>
          <a:xfrm>
            <a:off x="8607290" y="23228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8" name="Square"/>
          <p:cNvSpPr/>
          <p:nvPr/>
        </p:nvSpPr>
        <p:spPr>
          <a:xfrm>
            <a:off x="6942427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9" name="Circle"/>
          <p:cNvSpPr/>
          <p:nvPr/>
        </p:nvSpPr>
        <p:spPr>
          <a:xfrm>
            <a:off x="6936338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0" name="Circle"/>
          <p:cNvSpPr/>
          <p:nvPr/>
        </p:nvSpPr>
        <p:spPr>
          <a:xfrm>
            <a:off x="6493668" y="38273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1" name="Circle"/>
          <p:cNvSpPr/>
          <p:nvPr/>
        </p:nvSpPr>
        <p:spPr>
          <a:xfrm>
            <a:off x="6050999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2" name="Circle"/>
          <p:cNvSpPr/>
          <p:nvPr/>
        </p:nvSpPr>
        <p:spPr>
          <a:xfrm>
            <a:off x="7820894" y="38250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3" name="Circle"/>
          <p:cNvSpPr/>
          <p:nvPr/>
        </p:nvSpPr>
        <p:spPr>
          <a:xfrm>
            <a:off x="8869102" y="31316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4" name="Circle"/>
          <p:cNvSpPr/>
          <p:nvPr/>
        </p:nvSpPr>
        <p:spPr>
          <a:xfrm>
            <a:off x="9876383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5" name="Circle"/>
          <p:cNvSpPr/>
          <p:nvPr/>
        </p:nvSpPr>
        <p:spPr>
          <a:xfrm>
            <a:off x="9386949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6" name="Circle"/>
          <p:cNvSpPr/>
          <p:nvPr/>
        </p:nvSpPr>
        <p:spPr>
          <a:xfrm>
            <a:off x="10410251" y="31308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7" name="Shape"/>
          <p:cNvSpPr/>
          <p:nvPr/>
        </p:nvSpPr>
        <p:spPr>
          <a:xfrm>
            <a:off x="8003700" y="46489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38" name="Connection Line"/>
          <p:cNvCxnSpPr>
            <a:stCxn id="327" idx="0"/>
            <a:endCxn id="333" idx="0"/>
          </p:cNvCxnSpPr>
          <p:nvPr/>
        </p:nvCxnSpPr>
        <p:spPr>
          <a:xfrm>
            <a:off x="8785851" y="24593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39" name="Connection Line"/>
          <p:cNvCxnSpPr>
            <a:stCxn id="327" idx="0"/>
            <a:endCxn id="334" idx="0"/>
          </p:cNvCxnSpPr>
          <p:nvPr/>
        </p:nvCxnSpPr>
        <p:spPr>
          <a:xfrm>
            <a:off x="8785851" y="24593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0" name="Connection Line"/>
          <p:cNvCxnSpPr>
            <a:stCxn id="335" idx="0"/>
            <a:endCxn id="327" idx="0"/>
          </p:cNvCxnSpPr>
          <p:nvPr/>
        </p:nvCxnSpPr>
        <p:spPr>
          <a:xfrm flipH="1" flipV="1">
            <a:off x="8785851" y="24593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1" name="Connection Line"/>
          <p:cNvCxnSpPr>
            <a:stCxn id="327" idx="0"/>
            <a:endCxn id="336" idx="0"/>
          </p:cNvCxnSpPr>
          <p:nvPr/>
        </p:nvCxnSpPr>
        <p:spPr>
          <a:xfrm>
            <a:off x="8785851" y="24593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2" name="Connection Line"/>
          <p:cNvCxnSpPr>
            <a:stCxn id="327" idx="0"/>
            <a:endCxn id="328" idx="0"/>
          </p:cNvCxnSpPr>
          <p:nvPr/>
        </p:nvCxnSpPr>
        <p:spPr>
          <a:xfrm flipH="1">
            <a:off x="7084631" y="24593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3" name="Connection Line"/>
          <p:cNvCxnSpPr>
            <a:stCxn id="327" idx="0"/>
            <a:endCxn id="326" idx="0"/>
          </p:cNvCxnSpPr>
          <p:nvPr/>
        </p:nvCxnSpPr>
        <p:spPr>
          <a:xfrm flipH="1">
            <a:off x="8284636" y="24593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4" name="Connection Line"/>
          <p:cNvCxnSpPr>
            <a:stCxn id="332" idx="0"/>
            <a:endCxn id="326" idx="0"/>
          </p:cNvCxnSpPr>
          <p:nvPr/>
        </p:nvCxnSpPr>
        <p:spPr>
          <a:xfrm flipV="1">
            <a:off x="7963099" y="32744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5" name="Connection Line"/>
          <p:cNvCxnSpPr>
            <a:stCxn id="331" idx="0"/>
            <a:endCxn id="328" idx="0"/>
          </p:cNvCxnSpPr>
          <p:nvPr/>
        </p:nvCxnSpPr>
        <p:spPr>
          <a:xfrm flipV="1">
            <a:off x="6193203" y="32744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6" name="Connection Line"/>
          <p:cNvCxnSpPr>
            <a:stCxn id="330" idx="0"/>
            <a:endCxn id="328" idx="0"/>
          </p:cNvCxnSpPr>
          <p:nvPr/>
        </p:nvCxnSpPr>
        <p:spPr>
          <a:xfrm flipV="1">
            <a:off x="6635873" y="32744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7" name="Connection Line"/>
          <p:cNvCxnSpPr>
            <a:stCxn id="329" idx="0"/>
            <a:endCxn id="328" idx="0"/>
          </p:cNvCxnSpPr>
          <p:nvPr/>
        </p:nvCxnSpPr>
        <p:spPr>
          <a:xfrm flipV="1">
            <a:off x="7078543" y="32744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8" name="Connection Line"/>
          <p:cNvCxnSpPr>
            <a:stCxn id="337" idx="0"/>
            <a:endCxn id="336" idx="0"/>
          </p:cNvCxnSpPr>
          <p:nvPr/>
        </p:nvCxnSpPr>
        <p:spPr>
          <a:xfrm flipV="1">
            <a:off x="8182261" y="32737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9" name="Connection Line"/>
          <p:cNvCxnSpPr>
            <a:stCxn id="335" idx="0"/>
            <a:endCxn id="337" idx="0"/>
          </p:cNvCxnSpPr>
          <p:nvPr/>
        </p:nvCxnSpPr>
        <p:spPr>
          <a:xfrm flipH="1">
            <a:off x="8182261" y="32718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0" name="Connection Line"/>
          <p:cNvCxnSpPr>
            <a:stCxn id="337" idx="0"/>
            <a:endCxn id="334" idx="0"/>
          </p:cNvCxnSpPr>
          <p:nvPr/>
        </p:nvCxnSpPr>
        <p:spPr>
          <a:xfrm flipV="1">
            <a:off x="8182261" y="32718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1" name="Connection Line"/>
          <p:cNvCxnSpPr>
            <a:stCxn id="337" idx="0"/>
            <a:endCxn id="333" idx="0"/>
          </p:cNvCxnSpPr>
          <p:nvPr/>
        </p:nvCxnSpPr>
        <p:spPr>
          <a:xfrm flipV="1">
            <a:off x="8182261" y="32744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2" name="Connection Line"/>
          <p:cNvCxnSpPr>
            <a:stCxn id="337" idx="0"/>
            <a:endCxn id="327" idx="0"/>
          </p:cNvCxnSpPr>
          <p:nvPr/>
        </p:nvCxnSpPr>
        <p:spPr>
          <a:xfrm flipV="1">
            <a:off x="8182261" y="24593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3" name="Connection Line"/>
          <p:cNvCxnSpPr>
            <a:stCxn id="329" idx="0"/>
            <a:endCxn id="337" idx="0"/>
          </p:cNvCxnSpPr>
          <p:nvPr/>
        </p:nvCxnSpPr>
        <p:spPr>
          <a:xfrm>
            <a:off x="7078543" y="39554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4" name="Connection Line"/>
          <p:cNvCxnSpPr>
            <a:stCxn id="337" idx="0"/>
            <a:endCxn id="330" idx="0"/>
          </p:cNvCxnSpPr>
          <p:nvPr/>
        </p:nvCxnSpPr>
        <p:spPr>
          <a:xfrm flipH="1" flipV="1">
            <a:off x="6635873" y="39701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5" name="Connection Line"/>
          <p:cNvCxnSpPr>
            <a:stCxn id="331" idx="0"/>
            <a:endCxn id="337" idx="0"/>
          </p:cNvCxnSpPr>
          <p:nvPr/>
        </p:nvCxnSpPr>
        <p:spPr>
          <a:xfrm>
            <a:off x="6193203" y="39554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6" name="Connection Line"/>
          <p:cNvCxnSpPr>
            <a:stCxn id="337" idx="0"/>
            <a:endCxn id="332" idx="0"/>
          </p:cNvCxnSpPr>
          <p:nvPr/>
        </p:nvCxnSpPr>
        <p:spPr>
          <a:xfrm flipH="1" flipV="1">
            <a:off x="7963099" y="39678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7" name="Connection Line"/>
          <p:cNvCxnSpPr>
            <a:stCxn id="328" idx="0"/>
            <a:endCxn id="337" idx="0"/>
          </p:cNvCxnSpPr>
          <p:nvPr/>
        </p:nvCxnSpPr>
        <p:spPr>
          <a:xfrm>
            <a:off x="7084631" y="32744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8" name="Connection Line"/>
          <p:cNvCxnSpPr>
            <a:stCxn id="326" idx="0"/>
            <a:endCxn id="337" idx="0"/>
          </p:cNvCxnSpPr>
          <p:nvPr/>
        </p:nvCxnSpPr>
        <p:spPr>
          <a:xfrm flipH="1">
            <a:off x="8182261" y="32744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59" name="Java…"/>
          <p:cNvSpPr txBox="1"/>
          <p:nvPr/>
        </p:nvSpPr>
        <p:spPr>
          <a:xfrm>
            <a:off x="7767118" y="54252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60" name="Java…"/>
          <p:cNvSpPr txBox="1"/>
          <p:nvPr/>
        </p:nvSpPr>
        <p:spPr>
          <a:xfrm>
            <a:off x="8789982" y="54252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61" name="Java…"/>
          <p:cNvSpPr txBox="1"/>
          <p:nvPr/>
        </p:nvSpPr>
        <p:spPr>
          <a:xfrm>
            <a:off x="9350894" y="54495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62" name="Configuration of Containerlab File"/>
          <p:cNvSpPr txBox="1"/>
          <p:nvPr/>
        </p:nvSpPr>
        <p:spPr>
          <a:xfrm>
            <a:off x="7523074" y="1867481"/>
            <a:ext cx="2525556" cy="280798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  <p:sp>
        <p:nvSpPr>
          <p:cNvPr id="363" name="Date Placeholder 3"/>
          <p:cNvSpPr txBox="1"/>
          <p:nvPr/>
        </p:nvSpPr>
        <p:spPr>
          <a:xfrm>
            <a:off x="4323679" y="6536325"/>
            <a:ext cx="360560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64" name="Oval"/>
          <p:cNvSpPr/>
          <p:nvPr/>
        </p:nvSpPr>
        <p:spPr>
          <a:xfrm>
            <a:off x="10694666" y="754333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5" name="1"/>
          <p:cNvSpPr txBox="1"/>
          <p:nvPr/>
        </p:nvSpPr>
        <p:spPr>
          <a:xfrm>
            <a:off x="10713640" y="725697"/>
            <a:ext cx="220002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9475070" cy="919537"/>
          </a:xfrm>
          <a:prstGeom prst="rect">
            <a:avLst/>
          </a:prstGeom>
        </p:spPr>
        <p:txBody>
          <a:bodyPr/>
          <a:lstStyle>
            <a:lvl1pPr defTabSz="781262">
              <a:defRPr spc="-77" sz="3559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68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71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69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70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374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72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375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378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376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7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379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380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381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382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3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4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5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6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7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390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388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9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39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92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binds,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  <p:sp>
        <p:nvSpPr>
          <p:cNvPr id="393" name="Date Placeholder 3"/>
          <p:cNvSpPr txBox="1"/>
          <p:nvPr/>
        </p:nvSpPr>
        <p:spPr>
          <a:xfrm>
            <a:off x="4249135" y="6529494"/>
            <a:ext cx="385575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AND VERIFYING THE NETWORK CHARACTERISTICS</a:t>
            </a:r>
          </a:p>
        </p:txBody>
      </p:sp>
      <p:sp>
        <p:nvSpPr>
          <p:cNvPr id="394" name="Oval"/>
          <p:cNvSpPr/>
          <p:nvPr/>
        </p:nvSpPr>
        <p:spPr>
          <a:xfrm>
            <a:off x="10535961" y="762000"/>
            <a:ext cx="257950" cy="28503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95" name="2"/>
          <p:cNvSpPr txBox="1"/>
          <p:nvPr/>
        </p:nvSpPr>
        <p:spPr>
          <a:xfrm>
            <a:off x="10554935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396" name="Oval"/>
          <p:cNvSpPr/>
          <p:nvPr/>
        </p:nvSpPr>
        <p:spPr>
          <a:xfrm>
            <a:off x="10897311" y="762000"/>
            <a:ext cx="257949" cy="28503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97" name="3"/>
          <p:cNvSpPr txBox="1"/>
          <p:nvPr/>
        </p:nvSpPr>
        <p:spPr>
          <a:xfrm>
            <a:off x="10916285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