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ED2E2"/>
          </a:solidFill>
        </a:fill>
      </a:tcStyle>
    </a:wholeTbl>
    <a:band2H>
      <a:tcTxStyle b="def" i="def"/>
      <a:tcStyle>
        <a:tcBdr/>
        <a:fill>
          <a:solidFill>
            <a:srgbClr val="E8EAF1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ED2E2"/>
          </a:solidFill>
        </a:fill>
      </a:tcStyle>
    </a:wholeTbl>
    <a:band2H>
      <a:tcTxStyle b="def" i="def"/>
      <a:tcStyle>
        <a:tcBdr/>
        <a:fill>
          <a:solidFill>
            <a:srgbClr val="E8EAF1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D7EF"/>
          </a:solidFill>
        </a:fill>
      </a:tcStyle>
    </a:wholeTbl>
    <a:band2H>
      <a:tcTxStyle b="def" i="def"/>
      <a:tcStyle>
        <a:tcBdr/>
        <a:fill>
          <a:solidFill>
            <a:srgbClr val="E7EC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DBDF"/>
          </a:solidFill>
        </a:fill>
      </a:tcStyle>
    </a:wholeTbl>
    <a:band2H>
      <a:tcTxStyle b="def" i="def"/>
      <a:tcStyle>
        <a:tcBdr/>
        <a:fill>
          <a:solidFill>
            <a:srgbClr val="EFEE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5" name="Shape 11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6"/>
          <p:cNvSpPr/>
          <p:nvPr/>
        </p:nvSpPr>
        <p:spPr>
          <a:xfrm>
            <a:off x="0" y="6400800"/>
            <a:ext cx="12192003" cy="4572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" name="Title Text"/>
          <p:cNvSpPr txBox="1"/>
          <p:nvPr>
            <p:ph type="title"/>
          </p:nvPr>
        </p:nvSpPr>
        <p:spPr>
          <a:xfrm>
            <a:off x="1097280" y="758951"/>
            <a:ext cx="10058401" cy="3566162"/>
          </a:xfrm>
          <a:prstGeom prst="rect">
            <a:avLst/>
          </a:prstGeom>
        </p:spPr>
        <p:txBody>
          <a:bodyPr/>
          <a:lstStyle>
            <a:lvl1pPr>
              <a:defRPr sz="8000">
                <a:solidFill>
                  <a:srgbClr val="262626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" name="Body Level One…"/>
          <p:cNvSpPr txBox="1"/>
          <p:nvPr>
            <p:ph type="body" sz="quarter" idx="1"/>
          </p:nvPr>
        </p:nvSpPr>
        <p:spPr>
          <a:xfrm>
            <a:off x="1100050" y="4455621"/>
            <a:ext cx="10058401" cy="1143002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>
              <a:buClrTx/>
              <a:buSzTx/>
              <a:buFontTx/>
              <a:buNone/>
              <a:defRPr cap="all" spc="200" sz="2400">
                <a:solidFill>
                  <a:srgbClr val="2428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indent="0">
              <a:buClrTx/>
              <a:buSzTx/>
              <a:buFontTx/>
              <a:buNone/>
              <a:defRPr cap="all" spc="200" sz="2400">
                <a:solidFill>
                  <a:srgbClr val="2428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indent="0">
              <a:buClrTx/>
              <a:buSzTx/>
              <a:buFontTx/>
              <a:buNone/>
              <a:defRPr cap="all" spc="200" sz="2400">
                <a:solidFill>
                  <a:srgbClr val="2428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indent="0">
              <a:buClrTx/>
              <a:buSzTx/>
              <a:buFontTx/>
              <a:buNone/>
              <a:defRPr cap="all" spc="200" sz="2400">
                <a:solidFill>
                  <a:srgbClr val="2428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indent="0">
              <a:buClrTx/>
              <a:buSzTx/>
              <a:buFontTx/>
              <a:buNone/>
              <a:defRPr cap="all" spc="200" sz="2400">
                <a:solidFill>
                  <a:srgbClr val="2428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" name="Straight Connector 8"/>
          <p:cNvSpPr/>
          <p:nvPr/>
        </p:nvSpPr>
        <p:spPr>
          <a:xfrm>
            <a:off x="1207657" y="4343400"/>
            <a:ext cx="9875523" cy="0"/>
          </a:xfrm>
          <a:prstGeom prst="line">
            <a:avLst/>
          </a:prstGeom>
          <a:ln w="6350">
            <a:solidFill>
              <a:srgbClr val="80808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5" name="Title Text"/>
          <p:cNvSpPr txBox="1"/>
          <p:nvPr>
            <p:ph type="title"/>
          </p:nvPr>
        </p:nvSpPr>
        <p:spPr>
          <a:xfrm>
            <a:off x="1097280" y="758951"/>
            <a:ext cx="10058401" cy="3566163"/>
          </a:xfrm>
          <a:prstGeom prst="rect">
            <a:avLst/>
          </a:prstGeom>
        </p:spPr>
        <p:txBody>
          <a:bodyPr lIns="45718" tIns="45718" rIns="45718" bIns="45718"/>
          <a:lstStyle>
            <a:lvl1pPr>
              <a:defRPr sz="8000">
                <a:solidFill>
                  <a:srgbClr val="262626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6" name="Body Level One…"/>
          <p:cNvSpPr txBox="1"/>
          <p:nvPr>
            <p:ph type="body" sz="quarter" idx="1"/>
          </p:nvPr>
        </p:nvSpPr>
        <p:spPr>
          <a:xfrm>
            <a:off x="1097280" y="4453128"/>
            <a:ext cx="10058401" cy="1143003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>
              <a:buClrTx/>
              <a:buSzTx/>
              <a:buFontTx/>
              <a:buNone/>
              <a:defRPr cap="all" spc="200" sz="2400">
                <a:solidFill>
                  <a:srgbClr val="2428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indent="0">
              <a:buClrTx/>
              <a:buSzTx/>
              <a:buFontTx/>
              <a:buNone/>
              <a:defRPr cap="all" spc="200" sz="2400">
                <a:solidFill>
                  <a:srgbClr val="2428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indent="0">
              <a:buClrTx/>
              <a:buSzTx/>
              <a:buFontTx/>
              <a:buNone/>
              <a:defRPr cap="all" spc="200" sz="2400">
                <a:solidFill>
                  <a:srgbClr val="2428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indent="0">
              <a:buClrTx/>
              <a:buSzTx/>
              <a:buFontTx/>
              <a:buNone/>
              <a:defRPr cap="all" spc="200" sz="2400">
                <a:solidFill>
                  <a:srgbClr val="2428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indent="0">
              <a:buClrTx/>
              <a:buSzTx/>
              <a:buFontTx/>
              <a:buNone/>
              <a:defRPr cap="all" spc="200" sz="2400">
                <a:solidFill>
                  <a:srgbClr val="2428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7" name="Straight Connector 8"/>
          <p:cNvSpPr/>
          <p:nvPr/>
        </p:nvSpPr>
        <p:spPr>
          <a:xfrm>
            <a:off x="1207657" y="4343400"/>
            <a:ext cx="9875523" cy="0"/>
          </a:xfrm>
          <a:prstGeom prst="line">
            <a:avLst/>
          </a:prstGeom>
          <a:ln w="6350">
            <a:solidFill>
              <a:srgbClr val="80808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xfrm>
            <a:off x="10966738" y="6529496"/>
            <a:ext cx="245747" cy="225704"/>
          </a:xfrm>
          <a:prstGeom prst="rect">
            <a:avLst/>
          </a:prstGeom>
        </p:spPr>
        <p:txBody>
          <a:bodyPr lIns="45718" tIns="45718" rIns="45718" bIns="45718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5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4" name="Title Text"/>
          <p:cNvSpPr txBox="1"/>
          <p:nvPr>
            <p:ph type="title"/>
          </p:nvPr>
        </p:nvSpPr>
        <p:spPr>
          <a:xfrm>
            <a:off x="1097280" y="758951"/>
            <a:ext cx="10058401" cy="3566162"/>
          </a:xfrm>
          <a:prstGeom prst="rect">
            <a:avLst/>
          </a:prstGeom>
        </p:spPr>
        <p:txBody>
          <a:bodyPr/>
          <a:lstStyle>
            <a:lvl1pPr>
              <a:defRPr sz="8000">
                <a:solidFill>
                  <a:srgbClr val="262626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5" name="Body Level One…"/>
          <p:cNvSpPr txBox="1"/>
          <p:nvPr>
            <p:ph type="body" sz="quarter" idx="1"/>
          </p:nvPr>
        </p:nvSpPr>
        <p:spPr>
          <a:xfrm>
            <a:off x="1097280" y="4453128"/>
            <a:ext cx="10058401" cy="1143002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>
              <a:buClrTx/>
              <a:buSzTx/>
              <a:buFontTx/>
              <a:buNone/>
              <a:defRPr cap="all" spc="200" sz="2400">
                <a:solidFill>
                  <a:srgbClr val="2428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indent="0">
              <a:buClrTx/>
              <a:buSzTx/>
              <a:buFontTx/>
              <a:buNone/>
              <a:defRPr cap="all" spc="200" sz="2400">
                <a:solidFill>
                  <a:srgbClr val="2428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indent="0">
              <a:buClrTx/>
              <a:buSzTx/>
              <a:buFontTx/>
              <a:buNone/>
              <a:defRPr cap="all" spc="200" sz="2400">
                <a:solidFill>
                  <a:srgbClr val="2428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indent="0">
              <a:buClrTx/>
              <a:buSzTx/>
              <a:buFontTx/>
              <a:buNone/>
              <a:defRPr cap="all" spc="200" sz="2400">
                <a:solidFill>
                  <a:srgbClr val="2428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indent="0">
              <a:buClrTx/>
              <a:buSzTx/>
              <a:buFontTx/>
              <a:buNone/>
              <a:defRPr cap="all" spc="200" sz="2400">
                <a:solidFill>
                  <a:srgbClr val="2428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traight Connector 8"/>
          <p:cNvSpPr/>
          <p:nvPr/>
        </p:nvSpPr>
        <p:spPr>
          <a:xfrm>
            <a:off x="1207657" y="4343400"/>
            <a:ext cx="9875523" cy="0"/>
          </a:xfrm>
          <a:prstGeom prst="line">
            <a:avLst/>
          </a:prstGeom>
          <a:ln w="6350">
            <a:solidFill>
              <a:srgbClr val="80808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Text"/>
          <p:cNvSpPr txBox="1"/>
          <p:nvPr>
            <p:ph type="title"/>
          </p:nvPr>
        </p:nvSpPr>
        <p:spPr>
          <a:xfrm>
            <a:off x="1097280" y="286603"/>
            <a:ext cx="10058401" cy="1450757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5" name="Body Level One…"/>
          <p:cNvSpPr txBox="1"/>
          <p:nvPr>
            <p:ph type="body" sz="half" idx="1"/>
          </p:nvPr>
        </p:nvSpPr>
        <p:spPr>
          <a:xfrm>
            <a:off x="1097280" y="1845734"/>
            <a:ext cx="4937760" cy="402336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itle Text"/>
          <p:cNvSpPr txBox="1"/>
          <p:nvPr>
            <p:ph type="title"/>
          </p:nvPr>
        </p:nvSpPr>
        <p:spPr>
          <a:xfrm>
            <a:off x="1097280" y="286603"/>
            <a:ext cx="10058401" cy="1450757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4" name="Body Level One…"/>
          <p:cNvSpPr txBox="1"/>
          <p:nvPr>
            <p:ph type="body" sz="quarter" idx="1"/>
          </p:nvPr>
        </p:nvSpPr>
        <p:spPr>
          <a:xfrm>
            <a:off x="1097280" y="1846052"/>
            <a:ext cx="4937760" cy="736284"/>
          </a:xfrm>
          <a:prstGeom prst="rect">
            <a:avLst/>
          </a:prstGeom>
        </p:spPr>
        <p:txBody>
          <a:bodyPr lIns="45718" tIns="45718" rIns="45718" bIns="45718" anchor="ctr"/>
          <a:lstStyle>
            <a:lvl1pPr marL="0" indent="0">
              <a:buClrTx/>
              <a:buSzTx/>
              <a:buFontTx/>
              <a:buNone/>
              <a:defRPr cap="all">
                <a:solidFill>
                  <a:srgbClr val="242852"/>
                </a:solidFill>
              </a:defRPr>
            </a:lvl1pPr>
            <a:lvl2pPr marL="0" indent="0">
              <a:buClrTx/>
              <a:buSzTx/>
              <a:buFontTx/>
              <a:buNone/>
              <a:defRPr cap="all">
                <a:solidFill>
                  <a:srgbClr val="242852"/>
                </a:solidFill>
              </a:defRPr>
            </a:lvl2pPr>
            <a:lvl3pPr marL="0" indent="0">
              <a:buClrTx/>
              <a:buSzTx/>
              <a:buFontTx/>
              <a:buNone/>
              <a:defRPr cap="all">
                <a:solidFill>
                  <a:srgbClr val="242852"/>
                </a:solidFill>
              </a:defRPr>
            </a:lvl3pPr>
            <a:lvl4pPr marL="0" indent="0">
              <a:buClrTx/>
              <a:buSzTx/>
              <a:buFontTx/>
              <a:buNone/>
              <a:defRPr cap="all">
                <a:solidFill>
                  <a:srgbClr val="242852"/>
                </a:solidFill>
              </a:defRPr>
            </a:lvl4pPr>
            <a:lvl5pPr marL="0" indent="0">
              <a:buClrTx/>
              <a:buSzTx/>
              <a:buFontTx/>
              <a:buNone/>
              <a:defRPr cap="all">
                <a:solidFill>
                  <a:srgbClr val="242852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Text Placeholder 4"/>
          <p:cNvSpPr/>
          <p:nvPr>
            <p:ph type="body" sz="quarter" idx="21"/>
          </p:nvPr>
        </p:nvSpPr>
        <p:spPr>
          <a:xfrm>
            <a:off x="6217920" y="1846052"/>
            <a:ext cx="4937762" cy="736284"/>
          </a:xfrm>
          <a:prstGeom prst="rect">
            <a:avLst/>
          </a:prstGeom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5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2" name="Rectangle 5"/>
          <p:cNvSpPr/>
          <p:nvPr/>
        </p:nvSpPr>
        <p:spPr>
          <a:xfrm>
            <a:off x="13" y="6334316"/>
            <a:ext cx="12188828" cy="6401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"/>
          <p:cNvSpPr/>
          <p:nvPr/>
        </p:nvSpPr>
        <p:spPr>
          <a:xfrm>
            <a:off x="14" y="0"/>
            <a:ext cx="4050795" cy="68580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1" name="Rectangle 8"/>
          <p:cNvSpPr/>
          <p:nvPr/>
        </p:nvSpPr>
        <p:spPr>
          <a:xfrm>
            <a:off x="4040070" y="0"/>
            <a:ext cx="64010" cy="6858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2" name="Title Text"/>
          <p:cNvSpPr txBox="1"/>
          <p:nvPr>
            <p:ph type="title"/>
          </p:nvPr>
        </p:nvSpPr>
        <p:spPr>
          <a:xfrm>
            <a:off x="457200" y="594359"/>
            <a:ext cx="3200400" cy="2286001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3" name="Body Level One…"/>
          <p:cNvSpPr txBox="1"/>
          <p:nvPr>
            <p:ph type="body" idx="1"/>
          </p:nvPr>
        </p:nvSpPr>
        <p:spPr>
          <a:xfrm>
            <a:off x="4800600" y="731519"/>
            <a:ext cx="6492241" cy="5257802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Text Placeholder 3"/>
          <p:cNvSpPr/>
          <p:nvPr>
            <p:ph type="body" sz="quarter" idx="21"/>
          </p:nvPr>
        </p:nvSpPr>
        <p:spPr>
          <a:xfrm>
            <a:off x="457200" y="2926079"/>
            <a:ext cx="3200400" cy="3379125"/>
          </a:xfrm>
          <a:prstGeom prst="rect">
            <a:avLst/>
          </a:prstGeom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42852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3" name="Rectangle 8"/>
          <p:cNvSpPr/>
          <p:nvPr/>
        </p:nvSpPr>
        <p:spPr>
          <a:xfrm>
            <a:off x="13" y="4915075"/>
            <a:ext cx="12188828" cy="6401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4" name="Title Text"/>
          <p:cNvSpPr txBox="1"/>
          <p:nvPr>
            <p:ph type="title"/>
          </p:nvPr>
        </p:nvSpPr>
        <p:spPr>
          <a:xfrm>
            <a:off x="1097280" y="5074920"/>
            <a:ext cx="10113645" cy="822962"/>
          </a:xfrm>
          <a:prstGeom prst="rect">
            <a:avLst/>
          </a:prstGeom>
        </p:spPr>
        <p:txBody>
          <a:bodyPr lIns="0" tIns="0" rIns="0" bIns="0"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5" name="Picture Placeholder 2"/>
          <p:cNvSpPr/>
          <p:nvPr>
            <p:ph type="pic" idx="21"/>
          </p:nvPr>
        </p:nvSpPr>
        <p:spPr>
          <a:xfrm>
            <a:off x="13" y="0"/>
            <a:ext cx="12191988" cy="491507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6" name="Body Level One…"/>
          <p:cNvSpPr txBox="1"/>
          <p:nvPr>
            <p:ph type="body" sz="quarter" idx="1"/>
          </p:nvPr>
        </p:nvSpPr>
        <p:spPr>
          <a:xfrm>
            <a:off x="1097280" y="5907023"/>
            <a:ext cx="10113265" cy="59436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ClrTx/>
              <a:buSzTx/>
              <a:buFontTx/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spcBef>
                <a:spcPts val="600"/>
              </a:spcBef>
              <a:buClrTx/>
              <a:buSzTx/>
              <a:buFontTx/>
              <a:buNone/>
              <a:defRPr sz="1500">
                <a:solidFill>
                  <a:srgbClr val="FFFFFF"/>
                </a:solidFill>
              </a:defRPr>
            </a:lvl2pPr>
            <a:lvl3pPr marL="0" indent="0">
              <a:spcBef>
                <a:spcPts val="600"/>
              </a:spcBef>
              <a:buClrTx/>
              <a:buSzTx/>
              <a:buFontTx/>
              <a:buNone/>
              <a:defRPr sz="1500">
                <a:solidFill>
                  <a:srgbClr val="FFFFFF"/>
                </a:solidFill>
              </a:defRPr>
            </a:lvl3pPr>
            <a:lvl4pPr marL="0" indent="0">
              <a:spcBef>
                <a:spcPts val="600"/>
              </a:spcBef>
              <a:buClrTx/>
              <a:buSzTx/>
              <a:buFontTx/>
              <a:buNone/>
              <a:defRPr sz="1500">
                <a:solidFill>
                  <a:srgbClr val="FFFFFF"/>
                </a:solidFill>
              </a:defRPr>
            </a:lvl4pPr>
            <a:lvl5pPr marL="0" indent="0">
              <a:spcBef>
                <a:spcPts val="600"/>
              </a:spcBef>
              <a:buClrTx/>
              <a:buSzTx/>
              <a:buFontTx/>
              <a:buNone/>
              <a:defRPr sz="15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" name="Straight Connector 9"/>
          <p:cNvSpPr/>
          <p:nvPr/>
        </p:nvSpPr>
        <p:spPr>
          <a:xfrm>
            <a:off x="1193532" y="1227891"/>
            <a:ext cx="9966960" cy="1"/>
          </a:xfrm>
          <a:prstGeom prst="line">
            <a:avLst/>
          </a:prstGeom>
          <a:ln w="6350">
            <a:solidFill>
              <a:srgbClr val="80808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Title Text"/>
          <p:cNvSpPr txBox="1"/>
          <p:nvPr>
            <p:ph type="title"/>
          </p:nvPr>
        </p:nvSpPr>
        <p:spPr>
          <a:xfrm>
            <a:off x="1097280" y="286603"/>
            <a:ext cx="10058401" cy="9195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" name="Body Level One…"/>
          <p:cNvSpPr txBox="1"/>
          <p:nvPr>
            <p:ph type="body" idx="1"/>
          </p:nvPr>
        </p:nvSpPr>
        <p:spPr>
          <a:xfrm>
            <a:off x="1097280" y="1354015"/>
            <a:ext cx="10058401" cy="45150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/>
          <p:nvPr>
            <p:ph type="sldNum" sz="quarter" idx="2"/>
          </p:nvPr>
        </p:nvSpPr>
        <p:spPr>
          <a:xfrm>
            <a:off x="10966735" y="6529495"/>
            <a:ext cx="245749" cy="225706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0" strike="noStrike" sz="4800" u="none"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0" strike="noStrike" sz="4800" u="none"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0" strike="noStrike" sz="4800" u="none"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0" strike="noStrike" sz="4800" u="none"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0" strike="noStrike" sz="4800" u="none"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0" strike="noStrike" sz="4800" u="none"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0" strike="noStrike" sz="4800" u="none"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0" strike="noStrike" sz="4800" u="none"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0" strike="noStrike" sz="4800" u="none"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91438" marR="0" indent="-91438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Calibri"/>
        <a:buChar char=" "/>
        <a:tabLst/>
        <a:defRPr b="0" baseline="0" cap="none" i="0" spc="0" strike="noStrike" sz="2000" u="none">
          <a:solidFill>
            <a:srgbClr val="404040"/>
          </a:solidFill>
          <a:uFillTx/>
          <a:latin typeface="+mn-lt"/>
          <a:ea typeface="+mn-ea"/>
          <a:cs typeface="+mn-cs"/>
          <a:sym typeface="Calibri"/>
        </a:defRPr>
      </a:lvl1pPr>
      <a:lvl2pPr marL="404368" marR="0" indent="-203200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Calibri"/>
        <a:buChar char="◦"/>
        <a:tabLst/>
        <a:defRPr b="0" baseline="0" cap="none" i="0" spc="0" strike="noStrike" sz="2000" u="none">
          <a:solidFill>
            <a:srgbClr val="404040"/>
          </a:solidFill>
          <a:uFillTx/>
          <a:latin typeface="+mn-lt"/>
          <a:ea typeface="+mn-ea"/>
          <a:cs typeface="+mn-cs"/>
          <a:sym typeface="Calibri"/>
        </a:defRPr>
      </a:lvl2pPr>
      <a:lvl3pPr marL="645304" marR="0" indent="-261256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Calibri"/>
        <a:buChar char="◦"/>
        <a:tabLst/>
        <a:defRPr b="0" baseline="0" cap="none" i="0" spc="0" strike="noStrike" sz="2000" u="none">
          <a:solidFill>
            <a:srgbClr val="404040"/>
          </a:solidFill>
          <a:uFillTx/>
          <a:latin typeface="+mn-lt"/>
          <a:ea typeface="+mn-ea"/>
          <a:cs typeface="+mn-cs"/>
          <a:sym typeface="Calibri"/>
        </a:defRPr>
      </a:lvl3pPr>
      <a:lvl4pPr marL="828185" marR="0" indent="-261257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Calibri"/>
        <a:buChar char="◦"/>
        <a:tabLst/>
        <a:defRPr b="0" baseline="0" cap="none" i="0" spc="0" strike="noStrike" sz="2000" u="none">
          <a:solidFill>
            <a:srgbClr val="404040"/>
          </a:solidFill>
          <a:uFillTx/>
          <a:latin typeface="+mn-lt"/>
          <a:ea typeface="+mn-ea"/>
          <a:cs typeface="+mn-cs"/>
          <a:sym typeface="Calibri"/>
        </a:defRPr>
      </a:lvl4pPr>
      <a:lvl5pPr marL="1011065" marR="0" indent="-261257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Calibri"/>
        <a:buChar char="◦"/>
        <a:tabLst/>
        <a:defRPr b="0" baseline="0" cap="none" i="0" spc="0" strike="noStrike" sz="2000" u="none">
          <a:solidFill>
            <a:srgbClr val="404040"/>
          </a:solidFill>
          <a:uFillTx/>
          <a:latin typeface="+mn-lt"/>
          <a:ea typeface="+mn-ea"/>
          <a:cs typeface="+mn-cs"/>
          <a:sym typeface="Calibri"/>
        </a:defRPr>
      </a:lvl5pPr>
      <a:lvl6pPr marL="1197970" marR="0" indent="-326571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Calibri"/>
        <a:buChar char="◦"/>
        <a:tabLst/>
        <a:defRPr b="0" baseline="0" cap="none" i="0" spc="0" strike="noStrike" sz="2000" u="none">
          <a:solidFill>
            <a:srgbClr val="404040"/>
          </a:solidFill>
          <a:uFillTx/>
          <a:latin typeface="+mn-lt"/>
          <a:ea typeface="+mn-ea"/>
          <a:cs typeface="+mn-cs"/>
          <a:sym typeface="Calibri"/>
        </a:defRPr>
      </a:lvl6pPr>
      <a:lvl7pPr marL="1397970" marR="0" indent="-326571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Calibri"/>
        <a:buChar char="◦"/>
        <a:tabLst/>
        <a:defRPr b="0" baseline="0" cap="none" i="0" spc="0" strike="noStrike" sz="2000" u="none">
          <a:solidFill>
            <a:srgbClr val="404040"/>
          </a:solidFill>
          <a:uFillTx/>
          <a:latin typeface="+mn-lt"/>
          <a:ea typeface="+mn-ea"/>
          <a:cs typeface="+mn-cs"/>
          <a:sym typeface="Calibri"/>
        </a:defRPr>
      </a:lvl7pPr>
      <a:lvl8pPr marL="1597970" marR="0" indent="-326571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Calibri"/>
        <a:buChar char="◦"/>
        <a:tabLst/>
        <a:defRPr b="0" baseline="0" cap="none" i="0" spc="0" strike="noStrike" sz="2000" u="none">
          <a:solidFill>
            <a:srgbClr val="404040"/>
          </a:solidFill>
          <a:uFillTx/>
          <a:latin typeface="+mn-lt"/>
          <a:ea typeface="+mn-ea"/>
          <a:cs typeface="+mn-cs"/>
          <a:sym typeface="Calibri"/>
        </a:defRPr>
      </a:lvl8pPr>
      <a:lvl9pPr marL="1797971" marR="0" indent="-326570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Calibri"/>
        <a:buChar char="◦"/>
        <a:tabLst/>
        <a:defRPr b="0" baseline="0" cap="none" i="0" spc="0" strike="noStrike" sz="2000" u="none">
          <a:solidFill>
            <a:srgbClr val="40404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3" Type="http://schemas.openxmlformats.org/officeDocument/2006/relationships/image" Target="../media/image35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Relationship Id="rId3" Type="http://schemas.openxmlformats.org/officeDocument/2006/relationships/image" Target="../media/image37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data.gov.uk/dataset/dfe843da-06ca-4680-9ba0-fbb27319e402/uk-fixed-line-broadband-performance" TargetMode="External"/><Relationship Id="rId3" Type="http://schemas.openxmlformats.org/officeDocument/2006/relationships/hyperlink" Target="https://www.speedtest.net/" TargetMode="External"/><Relationship Id="rId4" Type="http://schemas.openxmlformats.org/officeDocument/2006/relationships/hyperlink" Target="https://containerlab.dev/manual/topo-def-file/" TargetMode="Externa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2.png"/><Relationship Id="rId7" Type="http://schemas.openxmlformats.org/officeDocument/2006/relationships/image" Target="../media/image6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Relationship Id="rId11" Type="http://schemas.openxmlformats.org/officeDocument/2006/relationships/image" Target="../media/image16.png"/><Relationship Id="rId12" Type="http://schemas.openxmlformats.org/officeDocument/2006/relationships/image" Target="../media/image17.png"/><Relationship Id="rId13" Type="http://schemas.openxmlformats.org/officeDocument/2006/relationships/image" Target="../media/image18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2.jpeg"/><Relationship Id="rId5" Type="http://schemas.openxmlformats.org/officeDocument/2006/relationships/image" Target="../media/image11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3.jpeg"/><Relationship Id="rId4" Type="http://schemas.openxmlformats.org/officeDocument/2006/relationships/image" Target="../media/image16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9.png"/><Relationship Id="rId8" Type="http://schemas.openxmlformats.org/officeDocument/2006/relationships/image" Target="../media/image14.png"/><Relationship Id="rId9" Type="http://schemas.openxmlformats.org/officeDocument/2006/relationships/image" Target="../media/image3.png"/><Relationship Id="rId10" Type="http://schemas.openxmlformats.org/officeDocument/2006/relationships/image" Target="../media/image4.png"/><Relationship Id="rId11" Type="http://schemas.openxmlformats.org/officeDocument/2006/relationships/image" Target="../media/image15.png"/><Relationship Id="rId12" Type="http://schemas.openxmlformats.org/officeDocument/2006/relationships/image" Target="../media/image17.png"/><Relationship Id="rId13" Type="http://schemas.openxmlformats.org/officeDocument/2006/relationships/image" Target="../media/image6.png"/><Relationship Id="rId14" Type="http://schemas.openxmlformats.org/officeDocument/2006/relationships/image" Target="../media/image5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23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Footer Placeholder 4"/>
          <p:cNvSpPr txBox="1"/>
          <p:nvPr/>
        </p:nvSpPr>
        <p:spPr>
          <a:xfrm>
            <a:off x="3731905" y="6527799"/>
            <a:ext cx="4731366" cy="22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b="1" cap="all" sz="1100" u="sng">
                <a:solidFill>
                  <a:srgbClr val="FFFFFF"/>
                </a:solidFill>
              </a:defRPr>
            </a:lvl1pPr>
          </a:lstStyle>
          <a:p>
            <a:pPr/>
            <a:r>
              <a:t>Testbed-Development for lectureStudio</a:t>
            </a:r>
          </a:p>
        </p:txBody>
      </p:sp>
      <p:sp>
        <p:nvSpPr>
          <p:cNvPr id="118" name="Title 1"/>
          <p:cNvSpPr txBox="1"/>
          <p:nvPr>
            <p:ph type="ctrTitle"/>
          </p:nvPr>
        </p:nvSpPr>
        <p:spPr>
          <a:xfrm>
            <a:off x="1097280" y="794121"/>
            <a:ext cx="10058401" cy="3566162"/>
          </a:xfrm>
          <a:prstGeom prst="rect">
            <a:avLst/>
          </a:prstGeom>
        </p:spPr>
        <p:txBody>
          <a:bodyPr/>
          <a:lstStyle/>
          <a:p>
            <a:pPr>
              <a:defRPr spc="-100" sz="2500">
                <a:solidFill>
                  <a:srgbClr val="595959"/>
                </a:solidFill>
              </a:defRPr>
            </a:pPr>
            <a:r>
              <a:t>Master-Thesis Presentation by Özcan Karaca</a:t>
            </a:r>
            <a:br/>
            <a:br/>
            <a:r>
              <a:rPr sz="4000">
                <a:solidFill>
                  <a:srgbClr val="262626"/>
                </a:solidFill>
              </a:rPr>
              <a:t>Testbed-Development for lectureStudio</a:t>
            </a:r>
          </a:p>
        </p:txBody>
      </p:sp>
      <p:sp>
        <p:nvSpPr>
          <p:cNvPr id="119" name="Subtitle 2"/>
          <p:cNvSpPr txBox="1"/>
          <p:nvPr>
            <p:ph type="subTitle" sz="quarter" idx="1"/>
          </p:nvPr>
        </p:nvSpPr>
        <p:spPr>
          <a:xfrm>
            <a:off x="1100050" y="4455621"/>
            <a:ext cx="10058401" cy="1143002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595959"/>
                </a:solidFill>
              </a:defRPr>
            </a:lvl1pPr>
          </a:lstStyle>
          <a:p>
            <a:pPr/>
            <a:r>
              <a:t>Testbed-Entwicklung für lectureStudio</a:t>
            </a:r>
          </a:p>
        </p:txBody>
      </p:sp>
      <p:sp>
        <p:nvSpPr>
          <p:cNvPr id="120" name="Slide Number Placeholder 5"/>
          <p:cNvSpPr txBox="1"/>
          <p:nvPr>
            <p:ph type="sldNum" sz="quarter" idx="4294967295"/>
          </p:nvPr>
        </p:nvSpPr>
        <p:spPr>
          <a:xfrm>
            <a:off x="11037537" y="6529494"/>
            <a:ext cx="174944" cy="225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21" name="Picture 9" descr="Picture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43986" y="5269005"/>
            <a:ext cx="656014" cy="603533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Rectangle 10"/>
          <p:cNvSpPr txBox="1"/>
          <p:nvPr/>
        </p:nvSpPr>
        <p:spPr>
          <a:xfrm>
            <a:off x="7718551" y="5175173"/>
            <a:ext cx="2174859" cy="819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sz="1200">
                <a:solidFill>
                  <a:srgbClr val="595959"/>
                </a:solidFill>
                <a:effectLst>
                  <a:outerShdw sx="100000" sy="100000" kx="0" ky="0" algn="b" rotWithShape="0" blurRad="38100" dist="25400" dir="5400000">
                    <a:srgbClr val="6E747A">
                      <a:alpha val="43000"/>
                    </a:srgbClr>
                  </a:outerShdw>
                </a:effectLst>
              </a:defRPr>
            </a:pPr>
            <a:r>
              <a:t>Fachgebiet Echtzeitsysteme</a:t>
            </a:r>
          </a:p>
          <a:p>
            <a:pPr algn="ctr">
              <a:defRPr sz="1200">
                <a:solidFill>
                  <a:srgbClr val="595959"/>
                </a:solidFill>
                <a:effectLst>
                  <a:outerShdw sx="100000" sy="100000" kx="0" ky="0" algn="b" rotWithShape="0" blurRad="38100" dist="25400" dir="5400000">
                    <a:srgbClr val="6E747A">
                      <a:alpha val="43000"/>
                    </a:srgbClr>
                  </a:outerShdw>
                </a:effectLst>
              </a:defRPr>
            </a:pPr>
            <a:r>
              <a:t>Fachbereich Elektrotechnik und </a:t>
            </a:r>
          </a:p>
          <a:p>
            <a:pPr algn="ctr">
              <a:defRPr sz="1200">
                <a:solidFill>
                  <a:srgbClr val="595959"/>
                </a:solidFill>
                <a:effectLst>
                  <a:outerShdw sx="100000" sy="100000" kx="0" ky="0" algn="b" rotWithShape="0" blurRad="38100" dist="25400" dir="5400000">
                    <a:srgbClr val="6E747A">
                      <a:alpha val="43000"/>
                    </a:srgbClr>
                  </a:outerShdw>
                </a:effectLst>
              </a:defRPr>
            </a:pPr>
            <a:r>
              <a:t>Informationstechnik</a:t>
            </a:r>
          </a:p>
          <a:p>
            <a:pPr algn="ctr">
              <a:defRPr sz="1200">
                <a:solidFill>
                  <a:srgbClr val="595959"/>
                </a:solidFill>
                <a:effectLst>
                  <a:outerShdw sx="100000" sy="100000" kx="0" ky="0" algn="b" rotWithShape="0" blurRad="38100" dist="25400" dir="5400000">
                    <a:srgbClr val="6E747A">
                      <a:alpha val="43000"/>
                    </a:srgbClr>
                  </a:outerShdw>
                </a:effectLst>
              </a:defRPr>
            </a:pPr>
            <a:r>
              <a:t>Technische Universität Darmstadt</a:t>
            </a:r>
          </a:p>
        </p:txBody>
      </p:sp>
      <p:pic>
        <p:nvPicPr>
          <p:cNvPr id="123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599997" y="5234187"/>
            <a:ext cx="1492201" cy="728865"/>
          </a:xfrm>
          <a:prstGeom prst="rect">
            <a:avLst/>
          </a:prstGeom>
          <a:ln w="12700">
            <a:miter lim="400000"/>
          </a:ln>
        </p:spPr>
      </p:pic>
      <p:sp>
        <p:nvSpPr>
          <p:cNvPr id="124" name="Right Triangle 13"/>
          <p:cNvSpPr/>
          <p:nvPr/>
        </p:nvSpPr>
        <p:spPr>
          <a:xfrm rot="10800000">
            <a:off x="4442213" y="-19509"/>
            <a:ext cx="7743889" cy="34250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9F9FB"/>
              </a:gs>
              <a:gs pos="74000">
                <a:srgbClr val="C5CDD8"/>
              </a:gs>
              <a:gs pos="83000">
                <a:srgbClr val="C5CDD8"/>
              </a:gs>
              <a:gs pos="100000">
                <a:srgbClr val="D9DDE5"/>
              </a:gs>
            </a:gsLst>
            <a:lin ang="5400000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5" name="Right Triangle 15"/>
          <p:cNvSpPr/>
          <p:nvPr/>
        </p:nvSpPr>
        <p:spPr>
          <a:xfrm>
            <a:off x="-3" y="5907354"/>
            <a:ext cx="12186105" cy="4939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accent1"/>
              </a:gs>
              <a:gs pos="100000">
                <a:srgbClr val="D9DDE5"/>
              </a:gs>
            </a:gsLst>
            <a:lin ang="16200000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6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" name="sequenzediagram.jp2" descr="sequenzediagram.j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04517" y="2157563"/>
            <a:ext cx="5637755" cy="3127074"/>
          </a:xfrm>
          <a:prstGeom prst="rect">
            <a:avLst/>
          </a:prstGeom>
          <a:ln w="12700">
            <a:miter lim="400000"/>
          </a:ln>
        </p:spPr>
      </p:pic>
      <p:sp>
        <p:nvSpPr>
          <p:cNvPr id="420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sp>
        <p:nvSpPr>
          <p:cNvPr id="421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22" name="Initial notification by the lectureStudio server…"/>
          <p:cNvSpPr txBox="1"/>
          <p:nvPr>
            <p:ph type="body" idx="1"/>
          </p:nvPr>
        </p:nvSpPr>
        <p:spPr>
          <a:xfrm>
            <a:off x="1097280" y="1358900"/>
            <a:ext cx="10058401" cy="4515080"/>
          </a:xfrm>
          <a:prstGeom prst="rect">
            <a:avLst/>
          </a:prstGeom>
        </p:spPr>
        <p:txBody>
          <a:bodyPr/>
          <a:lstStyle/>
          <a:p>
            <a:pPr marL="17846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Initial notification by the lectureStudio server</a:t>
            </a:r>
          </a:p>
          <a:p>
            <a:pPr lvl="1" marL="51755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Notification to tracker peer</a:t>
            </a:r>
          </a:p>
          <a:p>
            <a:pPr lvl="1" marL="51755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Start of data transfer process</a:t>
            </a:r>
          </a:p>
          <a:p>
            <a:pPr marL="17846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Role of super peers</a:t>
            </a:r>
          </a:p>
          <a:p>
            <a:pPr lvl="1" marL="51755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Reception and forwarding of PDF file</a:t>
            </a:r>
          </a:p>
          <a:p>
            <a:pPr lvl="1" marL="51755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Transition from receiver to sender</a:t>
            </a:r>
          </a:p>
          <a:p>
            <a:pPr marL="17846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Confirmation messages</a:t>
            </a:r>
          </a:p>
          <a:p>
            <a:pPr lvl="1" marL="51755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From peers and super peers</a:t>
            </a:r>
          </a:p>
          <a:p>
            <a:pPr marL="17846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Calculation of data transfer duration by tracker peer</a:t>
            </a:r>
          </a:p>
          <a:p>
            <a:pPr lvl="1" marL="51755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Counting received confirmations</a:t>
            </a:r>
          </a:p>
          <a:p>
            <a:pPr lvl="1" marL="51755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Total duration calculation</a:t>
            </a:r>
          </a:p>
          <a:p>
            <a:pPr marL="17846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Integrity checks of PDFs with hash value calculation</a:t>
            </a:r>
          </a:p>
        </p:txBody>
      </p:sp>
      <p:sp>
        <p:nvSpPr>
          <p:cNvPr id="423" name="Communication and Data Transfer Process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41" sz="4000"/>
            </a:lvl1pPr>
          </a:lstStyle>
          <a:p>
            <a:pPr/>
            <a:r>
              <a:t>Communication and Data Transfer Processes</a:t>
            </a:r>
          </a:p>
        </p:txBody>
      </p:sp>
      <p:sp>
        <p:nvSpPr>
          <p:cNvPr id="424" name="Configuration of Containerlab File"/>
          <p:cNvSpPr txBox="1"/>
          <p:nvPr/>
        </p:nvSpPr>
        <p:spPr>
          <a:xfrm>
            <a:off x="6854554" y="1781047"/>
            <a:ext cx="3337681" cy="320039"/>
          </a:xfrm>
          <a:prstGeom prst="rect">
            <a:avLst/>
          </a:prstGeom>
          <a:solidFill>
            <a:srgbClr val="89B6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spcBef>
                <a:spcPts val="1200"/>
              </a:spcBef>
              <a:defRPr sz="1466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Connection and Communication Strategy</a:t>
            </a:r>
          </a:p>
        </p:txBody>
      </p:sp>
      <p:sp>
        <p:nvSpPr>
          <p:cNvPr id="425" name="Date Placeholder 3"/>
          <p:cNvSpPr txBox="1"/>
          <p:nvPr/>
        </p:nvSpPr>
        <p:spPr>
          <a:xfrm>
            <a:off x="4615589" y="6529495"/>
            <a:ext cx="3122846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b="1" sz="1100" u="sng">
                <a:solidFill>
                  <a:srgbClr val="FFFFFF"/>
                </a:solidFill>
              </a:defRPr>
            </a:lvl1pPr>
          </a:lstStyle>
          <a:p>
            <a:pPr/>
            <a:r>
              <a:t>COMMUNICATION AND DATA TRANSFER PROCESSES</a:t>
            </a:r>
          </a:p>
        </p:txBody>
      </p:sp>
      <p:sp>
        <p:nvSpPr>
          <p:cNvPr id="426" name="Oval"/>
          <p:cNvSpPr/>
          <p:nvPr/>
        </p:nvSpPr>
        <p:spPr>
          <a:xfrm>
            <a:off x="10181799" y="762350"/>
            <a:ext cx="257949" cy="285037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427" name="4"/>
          <p:cNvSpPr txBox="1"/>
          <p:nvPr/>
        </p:nvSpPr>
        <p:spPr>
          <a:xfrm>
            <a:off x="10200773" y="749300"/>
            <a:ext cx="220002" cy="33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/>
          </a:lstStyle>
          <a:p>
            <a:pPr/>
            <a:r>
              <a:t>4</a:t>
            </a:r>
          </a:p>
        </p:txBody>
      </p:sp>
      <p:sp>
        <p:nvSpPr>
          <p:cNvPr id="428" name="Oval"/>
          <p:cNvSpPr/>
          <p:nvPr/>
        </p:nvSpPr>
        <p:spPr>
          <a:xfrm>
            <a:off x="10569374" y="762350"/>
            <a:ext cx="257949" cy="285037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429" name="5"/>
          <p:cNvSpPr txBox="1"/>
          <p:nvPr/>
        </p:nvSpPr>
        <p:spPr>
          <a:xfrm>
            <a:off x="10588348" y="749300"/>
            <a:ext cx="220001" cy="33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/>
          </a:lstStyle>
          <a:p>
            <a:pPr/>
            <a:r>
              <a:t>5</a:t>
            </a:r>
          </a:p>
        </p:txBody>
      </p:sp>
      <p:sp>
        <p:nvSpPr>
          <p:cNvPr id="430" name="Oval"/>
          <p:cNvSpPr/>
          <p:nvPr/>
        </p:nvSpPr>
        <p:spPr>
          <a:xfrm>
            <a:off x="10956949" y="755637"/>
            <a:ext cx="257949" cy="285037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431" name="6"/>
          <p:cNvSpPr txBox="1"/>
          <p:nvPr/>
        </p:nvSpPr>
        <p:spPr>
          <a:xfrm>
            <a:off x="10975923" y="727001"/>
            <a:ext cx="220001" cy="33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/>
          </a:lstStyle>
          <a:p>
            <a:pPr/>
            <a:r>
              <a:t>6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Connection and Data Distribution Among Peers"/>
          <p:cNvSpPr txBox="1"/>
          <p:nvPr>
            <p:ph type="title"/>
          </p:nvPr>
        </p:nvSpPr>
        <p:spPr>
          <a:xfrm>
            <a:off x="1097280" y="286603"/>
            <a:ext cx="10058401" cy="919537"/>
          </a:xfrm>
          <a:prstGeom prst="rect">
            <a:avLst/>
          </a:prstGeom>
        </p:spPr>
        <p:txBody>
          <a:bodyPr/>
          <a:lstStyle>
            <a:lvl1pPr defTabSz="813816">
              <a:defRPr spc="-114"/>
            </a:lvl1pPr>
          </a:lstStyle>
          <a:p>
            <a:pPr/>
            <a:r>
              <a:t>Establishing P2P Connections</a:t>
            </a:r>
          </a:p>
        </p:txBody>
      </p:sp>
      <p:sp>
        <p:nvSpPr>
          <p:cNvPr id="434" name="Slide Number"/>
          <p:cNvSpPr txBox="1"/>
          <p:nvPr>
            <p:ph type="sldNum" sz="quarter" idx="4294967295"/>
          </p:nvPr>
        </p:nvSpPr>
        <p:spPr>
          <a:xfrm>
            <a:off x="10966733" y="6529494"/>
            <a:ext cx="245749" cy="225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35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sp>
        <p:nvSpPr>
          <p:cNvPr id="436" name="Rounded Rectangle"/>
          <p:cNvSpPr/>
          <p:nvPr/>
        </p:nvSpPr>
        <p:spPr>
          <a:xfrm>
            <a:off x="6846161" y="3037546"/>
            <a:ext cx="771951" cy="597699"/>
          </a:xfrm>
          <a:prstGeom prst="roundRect">
            <a:avLst>
              <a:gd name="adj" fmla="val 15617"/>
            </a:avLst>
          </a:prstGeom>
          <a:solidFill>
            <a:srgbClr val="FFFFFF"/>
          </a:solidFill>
          <a:ln w="15875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437" name="Oval"/>
          <p:cNvSpPr/>
          <p:nvPr/>
        </p:nvSpPr>
        <p:spPr>
          <a:xfrm>
            <a:off x="10138157" y="3078086"/>
            <a:ext cx="682435" cy="516618"/>
          </a:xfrm>
          <a:prstGeom prst="ellipse">
            <a:avLst/>
          </a:prstGeom>
          <a:solidFill>
            <a:srgbClr val="FFFFFF"/>
          </a:solidFill>
          <a:ln w="15875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438" name="lectureStudio-Server"/>
          <p:cNvSpPr txBox="1"/>
          <p:nvPr/>
        </p:nvSpPr>
        <p:spPr>
          <a:xfrm>
            <a:off x="8344127" y="2149799"/>
            <a:ext cx="1083583" cy="1960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defTabSz="722376">
              <a:lnSpc>
                <a:spcPct val="90000"/>
              </a:lnSpc>
              <a:spcBef>
                <a:spcPts val="900"/>
              </a:spcBef>
              <a:defRPr sz="1000">
                <a:solidFill>
                  <a:srgbClr val="404040"/>
                </a:solidFill>
              </a:defRPr>
            </a:lvl1pPr>
          </a:lstStyle>
          <a:p>
            <a:pPr/>
            <a:r>
              <a:t>lectureStudio server</a:t>
            </a:r>
          </a:p>
        </p:txBody>
      </p:sp>
      <p:sp>
        <p:nvSpPr>
          <p:cNvPr id="439" name="Port:9090…"/>
          <p:cNvSpPr txBox="1"/>
          <p:nvPr/>
        </p:nvSpPr>
        <p:spPr>
          <a:xfrm>
            <a:off x="6882982" y="3111387"/>
            <a:ext cx="698310" cy="4500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sz="800">
                <a:solidFill>
                  <a:srgbClr val="3E51F5"/>
                </a:solidFill>
              </a:defRPr>
            </a:pPr>
            <a:r>
              <a:t>Port:9090</a:t>
            </a:r>
          </a:p>
          <a:p>
            <a:pPr algn="ctr">
              <a:defRPr sz="800">
                <a:solidFill>
                  <a:srgbClr val="CE2BF5"/>
                </a:solidFill>
              </a:defRPr>
            </a:pPr>
            <a:r>
              <a:t>IP:172.20.23.2</a:t>
            </a:r>
          </a:p>
          <a:p>
            <a:pPr algn="ctr">
              <a:defRPr sz="800">
                <a:solidFill>
                  <a:srgbClr val="CE2BF5"/>
                </a:solidFill>
              </a:defRPr>
            </a:pPr>
            <a:r>
              <a:t>IP:172.20.24.2</a:t>
            </a:r>
          </a:p>
        </p:txBody>
      </p:sp>
      <p:sp>
        <p:nvSpPr>
          <p:cNvPr id="440" name="IP:172.20.25.4"/>
          <p:cNvSpPr txBox="1"/>
          <p:nvPr/>
        </p:nvSpPr>
        <p:spPr>
          <a:xfrm>
            <a:off x="10130219" y="3238387"/>
            <a:ext cx="698311" cy="1960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800">
                <a:solidFill>
                  <a:srgbClr val="CE2BF5"/>
                </a:solidFill>
              </a:defRPr>
            </a:lvl1pPr>
          </a:lstStyle>
          <a:p>
            <a:pPr/>
            <a:r>
              <a:t>IP:172.20.22.3</a:t>
            </a:r>
          </a:p>
        </p:txBody>
      </p:sp>
      <p:sp>
        <p:nvSpPr>
          <p:cNvPr id="441" name="eth1"/>
          <p:cNvSpPr/>
          <p:nvPr/>
        </p:nvSpPr>
        <p:spPr>
          <a:xfrm>
            <a:off x="7992209" y="2535884"/>
            <a:ext cx="463700" cy="245350"/>
          </a:xfrm>
          <a:prstGeom prst="rect">
            <a:avLst/>
          </a:prstGeom>
          <a:solidFill>
            <a:srgbClr val="5DA575"/>
          </a:solidFill>
          <a:ln w="15875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/>
            <a:r>
              <a:t>eth1</a:t>
            </a:r>
          </a:p>
        </p:txBody>
      </p:sp>
      <p:sp>
        <p:nvSpPr>
          <p:cNvPr id="442" name="Rectangle"/>
          <p:cNvSpPr/>
          <p:nvPr/>
        </p:nvSpPr>
        <p:spPr>
          <a:xfrm>
            <a:off x="8466459" y="2348012"/>
            <a:ext cx="838920" cy="516618"/>
          </a:xfrm>
          <a:prstGeom prst="rect">
            <a:avLst/>
          </a:prstGeom>
          <a:solidFill>
            <a:srgbClr val="FFFFFF"/>
          </a:solidFill>
          <a:ln w="15875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 algn="ctr">
              <a:defRPr sz="1200">
                <a:solidFill>
                  <a:srgbClr val="CE2BF5"/>
                </a:solidFill>
              </a:defRPr>
            </a:pPr>
          </a:p>
        </p:txBody>
      </p:sp>
      <p:sp>
        <p:nvSpPr>
          <p:cNvPr id="443" name="Port:8080…"/>
          <p:cNvSpPr txBox="1"/>
          <p:nvPr/>
        </p:nvSpPr>
        <p:spPr>
          <a:xfrm>
            <a:off x="8356413" y="2383146"/>
            <a:ext cx="1059012" cy="446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/>
          <a:p>
            <a:pPr algn="ctr">
              <a:defRPr sz="800">
                <a:solidFill>
                  <a:srgbClr val="3E51F5"/>
                </a:solidFill>
              </a:defRPr>
            </a:pPr>
            <a:r>
              <a:t>Port:7070</a:t>
            </a:r>
          </a:p>
          <a:p>
            <a:pPr algn="ctr">
              <a:defRPr sz="800">
                <a:solidFill>
                  <a:srgbClr val="CE2BF5"/>
                </a:solidFill>
              </a:defRPr>
            </a:pPr>
            <a:r>
              <a:t>IP:172.20.21.2</a:t>
            </a:r>
          </a:p>
          <a:p>
            <a:pPr algn="ctr">
              <a:defRPr sz="800">
                <a:solidFill>
                  <a:srgbClr val="CE2BF5"/>
                </a:solidFill>
              </a:defRPr>
            </a:pPr>
            <a:r>
              <a:t>IP:172.20.22.2</a:t>
            </a:r>
          </a:p>
        </p:txBody>
      </p:sp>
      <p:sp>
        <p:nvSpPr>
          <p:cNvPr id="444" name="eth2"/>
          <p:cNvSpPr/>
          <p:nvPr/>
        </p:nvSpPr>
        <p:spPr>
          <a:xfrm>
            <a:off x="9307929" y="2483646"/>
            <a:ext cx="463700" cy="245350"/>
          </a:xfrm>
          <a:prstGeom prst="rect">
            <a:avLst/>
          </a:prstGeom>
          <a:solidFill>
            <a:srgbClr val="5DA575"/>
          </a:solidFill>
          <a:ln w="15875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/>
            <a:r>
              <a:t>eth2</a:t>
            </a:r>
          </a:p>
        </p:txBody>
      </p:sp>
      <p:sp>
        <p:nvSpPr>
          <p:cNvPr id="445" name="eth1"/>
          <p:cNvSpPr/>
          <p:nvPr/>
        </p:nvSpPr>
        <p:spPr>
          <a:xfrm>
            <a:off x="9691469" y="3213720"/>
            <a:ext cx="463700" cy="245350"/>
          </a:xfrm>
          <a:prstGeom prst="rect">
            <a:avLst/>
          </a:prstGeom>
          <a:solidFill>
            <a:srgbClr val="5DA575"/>
          </a:solidFill>
          <a:ln w="15875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/>
            <a:r>
              <a:t>eth1</a:t>
            </a:r>
          </a:p>
        </p:txBody>
      </p:sp>
      <p:sp>
        <p:nvSpPr>
          <p:cNvPr id="446" name="eth1"/>
          <p:cNvSpPr/>
          <p:nvPr/>
        </p:nvSpPr>
        <p:spPr>
          <a:xfrm>
            <a:off x="7626449" y="3213720"/>
            <a:ext cx="463701" cy="245350"/>
          </a:xfrm>
          <a:prstGeom prst="rect">
            <a:avLst/>
          </a:prstGeom>
          <a:solidFill>
            <a:srgbClr val="5DA575"/>
          </a:solidFill>
          <a:ln w="15875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/>
            <a:r>
              <a:t>eth1</a:t>
            </a:r>
          </a:p>
        </p:txBody>
      </p:sp>
      <p:sp>
        <p:nvSpPr>
          <p:cNvPr id="447" name="eth2"/>
          <p:cNvSpPr/>
          <p:nvPr/>
        </p:nvSpPr>
        <p:spPr>
          <a:xfrm>
            <a:off x="6666329" y="3636739"/>
            <a:ext cx="463700" cy="245350"/>
          </a:xfrm>
          <a:prstGeom prst="rect">
            <a:avLst/>
          </a:prstGeom>
          <a:solidFill>
            <a:srgbClr val="5DA575"/>
          </a:solidFill>
          <a:ln w="15875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/>
            <a:r>
              <a:t>eth2</a:t>
            </a:r>
          </a:p>
        </p:txBody>
      </p:sp>
      <p:sp>
        <p:nvSpPr>
          <p:cNvPr id="448" name="eth3"/>
          <p:cNvSpPr/>
          <p:nvPr/>
        </p:nvSpPr>
        <p:spPr>
          <a:xfrm>
            <a:off x="7357209" y="3636739"/>
            <a:ext cx="463700" cy="245350"/>
          </a:xfrm>
          <a:prstGeom prst="rect">
            <a:avLst/>
          </a:prstGeom>
          <a:solidFill>
            <a:srgbClr val="5DA575"/>
          </a:solidFill>
          <a:ln w="15875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/>
            <a:r>
              <a:t>eth3</a:t>
            </a:r>
          </a:p>
        </p:txBody>
      </p:sp>
      <p:sp>
        <p:nvSpPr>
          <p:cNvPr id="449" name="Oval"/>
          <p:cNvSpPr/>
          <p:nvPr/>
        </p:nvSpPr>
        <p:spPr>
          <a:xfrm>
            <a:off x="7595117" y="4528830"/>
            <a:ext cx="682436" cy="516618"/>
          </a:xfrm>
          <a:prstGeom prst="ellipse">
            <a:avLst/>
          </a:prstGeom>
          <a:solidFill>
            <a:srgbClr val="FFFFFF"/>
          </a:solidFill>
          <a:ln w="15875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450" name="IP:172.20.25.4"/>
          <p:cNvSpPr txBox="1"/>
          <p:nvPr/>
        </p:nvSpPr>
        <p:spPr>
          <a:xfrm>
            <a:off x="7587180" y="4689131"/>
            <a:ext cx="698310" cy="1960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800">
                <a:solidFill>
                  <a:srgbClr val="CE2BF5"/>
                </a:solidFill>
              </a:defRPr>
            </a:lvl1pPr>
          </a:lstStyle>
          <a:p>
            <a:pPr/>
            <a:r>
              <a:t>IP:172.20.24.3</a:t>
            </a:r>
          </a:p>
        </p:txBody>
      </p:sp>
      <p:sp>
        <p:nvSpPr>
          <p:cNvPr id="451" name="Oval"/>
          <p:cNvSpPr/>
          <p:nvPr/>
        </p:nvSpPr>
        <p:spPr>
          <a:xfrm>
            <a:off x="6143660" y="4527853"/>
            <a:ext cx="682436" cy="516617"/>
          </a:xfrm>
          <a:prstGeom prst="ellipse">
            <a:avLst/>
          </a:prstGeom>
          <a:solidFill>
            <a:srgbClr val="FFFFFF"/>
          </a:solidFill>
          <a:ln w="15875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452" name="IP:172.20.25.4"/>
          <p:cNvSpPr txBox="1"/>
          <p:nvPr/>
        </p:nvSpPr>
        <p:spPr>
          <a:xfrm>
            <a:off x="6135723" y="4688154"/>
            <a:ext cx="698310" cy="1960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800">
                <a:solidFill>
                  <a:srgbClr val="CE2BF5"/>
                </a:solidFill>
              </a:defRPr>
            </a:lvl1pPr>
          </a:lstStyle>
          <a:p>
            <a:pPr/>
            <a:r>
              <a:t>IP:172.20.23.3</a:t>
            </a:r>
          </a:p>
        </p:txBody>
      </p:sp>
      <p:sp>
        <p:nvSpPr>
          <p:cNvPr id="453" name="eth1"/>
          <p:cNvSpPr/>
          <p:nvPr/>
        </p:nvSpPr>
        <p:spPr>
          <a:xfrm>
            <a:off x="6253028" y="4285925"/>
            <a:ext cx="463700" cy="245350"/>
          </a:xfrm>
          <a:prstGeom prst="rect">
            <a:avLst/>
          </a:prstGeom>
          <a:solidFill>
            <a:srgbClr val="5DA575"/>
          </a:solidFill>
          <a:ln w="15875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/>
            <a:r>
              <a:t>eth1</a:t>
            </a:r>
          </a:p>
        </p:txBody>
      </p:sp>
      <p:sp>
        <p:nvSpPr>
          <p:cNvPr id="454" name="eth1"/>
          <p:cNvSpPr/>
          <p:nvPr/>
        </p:nvSpPr>
        <p:spPr>
          <a:xfrm>
            <a:off x="7704485" y="4285925"/>
            <a:ext cx="463700" cy="245350"/>
          </a:xfrm>
          <a:prstGeom prst="rect">
            <a:avLst/>
          </a:prstGeom>
          <a:solidFill>
            <a:srgbClr val="5DA575"/>
          </a:solidFill>
          <a:ln w="15875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/>
            <a:r>
              <a:t>eth1</a:t>
            </a:r>
          </a:p>
        </p:txBody>
      </p:sp>
      <p:cxnSp>
        <p:nvCxnSpPr>
          <p:cNvPr id="455" name="Connection Line"/>
          <p:cNvCxnSpPr>
            <a:stCxn id="446" idx="0"/>
            <a:endCxn id="441" idx="0"/>
          </p:cNvCxnSpPr>
          <p:nvPr/>
        </p:nvCxnSpPr>
        <p:spPr>
          <a:xfrm flipV="1">
            <a:off x="7858299" y="2658558"/>
            <a:ext cx="365761" cy="677838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456" name="Connection Line"/>
          <p:cNvCxnSpPr>
            <a:stCxn id="447" idx="0"/>
            <a:endCxn id="453" idx="0"/>
          </p:cNvCxnSpPr>
          <p:nvPr/>
        </p:nvCxnSpPr>
        <p:spPr>
          <a:xfrm flipH="1">
            <a:off x="6484877" y="3759413"/>
            <a:ext cx="413303" cy="649187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457" name="Connection Line"/>
          <p:cNvCxnSpPr>
            <a:stCxn id="448" idx="0"/>
            <a:endCxn id="454" idx="0"/>
          </p:cNvCxnSpPr>
          <p:nvPr/>
        </p:nvCxnSpPr>
        <p:spPr>
          <a:xfrm>
            <a:off x="7589059" y="3759413"/>
            <a:ext cx="347277" cy="649187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458" name="Connection Line"/>
          <p:cNvCxnSpPr>
            <a:stCxn id="444" idx="0"/>
            <a:endCxn id="445" idx="0"/>
          </p:cNvCxnSpPr>
          <p:nvPr/>
        </p:nvCxnSpPr>
        <p:spPr>
          <a:xfrm>
            <a:off x="9539779" y="2606321"/>
            <a:ext cx="383541" cy="730075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sp>
        <p:nvSpPr>
          <p:cNvPr id="459" name="lectureStudio-Server"/>
          <p:cNvSpPr txBox="1"/>
          <p:nvPr/>
        </p:nvSpPr>
        <p:spPr>
          <a:xfrm>
            <a:off x="6944345" y="2846871"/>
            <a:ext cx="698311" cy="1960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defTabSz="722376">
              <a:lnSpc>
                <a:spcPct val="90000"/>
              </a:lnSpc>
              <a:spcBef>
                <a:spcPts val="900"/>
              </a:spcBef>
              <a:defRPr sz="1000">
                <a:solidFill>
                  <a:srgbClr val="404040"/>
                </a:solidFill>
              </a:defRPr>
            </a:lvl1pPr>
          </a:lstStyle>
          <a:p>
            <a:pPr/>
            <a:r>
              <a:t>super peer</a:t>
            </a:r>
          </a:p>
        </p:txBody>
      </p:sp>
      <p:sp>
        <p:nvSpPr>
          <p:cNvPr id="460" name="lectureStudio-Server"/>
          <p:cNvSpPr txBox="1"/>
          <p:nvPr/>
        </p:nvSpPr>
        <p:spPr>
          <a:xfrm>
            <a:off x="6355998" y="5091855"/>
            <a:ext cx="257760" cy="1960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defTabSz="722376">
              <a:lnSpc>
                <a:spcPct val="90000"/>
              </a:lnSpc>
              <a:spcBef>
                <a:spcPts val="900"/>
              </a:spcBef>
              <a:defRPr sz="1000">
                <a:solidFill>
                  <a:srgbClr val="404040"/>
                </a:solidFill>
              </a:defRPr>
            </a:lvl1pPr>
          </a:lstStyle>
          <a:p>
            <a:pPr/>
            <a:r>
              <a:t>peer</a:t>
            </a:r>
          </a:p>
        </p:txBody>
      </p:sp>
      <p:sp>
        <p:nvSpPr>
          <p:cNvPr id="461" name="lectureStudio-Server"/>
          <p:cNvSpPr txBox="1"/>
          <p:nvPr/>
        </p:nvSpPr>
        <p:spPr>
          <a:xfrm>
            <a:off x="7807455" y="5091855"/>
            <a:ext cx="257760" cy="1960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defTabSz="722376">
              <a:lnSpc>
                <a:spcPct val="90000"/>
              </a:lnSpc>
              <a:spcBef>
                <a:spcPts val="900"/>
              </a:spcBef>
              <a:defRPr sz="1000">
                <a:solidFill>
                  <a:srgbClr val="404040"/>
                </a:solidFill>
              </a:defRPr>
            </a:lvl1pPr>
          </a:lstStyle>
          <a:p>
            <a:pPr/>
            <a:r>
              <a:t>peer</a:t>
            </a:r>
          </a:p>
        </p:txBody>
      </p:sp>
      <p:sp>
        <p:nvSpPr>
          <p:cNvPr id="462" name="lectureStudio-Server"/>
          <p:cNvSpPr txBox="1"/>
          <p:nvPr/>
        </p:nvSpPr>
        <p:spPr>
          <a:xfrm>
            <a:off x="10350495" y="3661406"/>
            <a:ext cx="257759" cy="1960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defTabSz="722376">
              <a:lnSpc>
                <a:spcPct val="90000"/>
              </a:lnSpc>
              <a:spcBef>
                <a:spcPts val="900"/>
              </a:spcBef>
              <a:defRPr sz="1000">
                <a:solidFill>
                  <a:srgbClr val="404040"/>
                </a:solidFill>
              </a:defRPr>
            </a:lvl1pPr>
          </a:lstStyle>
          <a:p>
            <a:pPr/>
            <a:r>
              <a:t>peer</a:t>
            </a:r>
          </a:p>
        </p:txBody>
      </p:sp>
      <p:sp>
        <p:nvSpPr>
          <p:cNvPr id="463" name="Configuration of Containerlab File"/>
          <p:cNvSpPr txBox="1"/>
          <p:nvPr/>
        </p:nvSpPr>
        <p:spPr>
          <a:xfrm>
            <a:off x="7217078" y="1711128"/>
            <a:ext cx="3337681" cy="320039"/>
          </a:xfrm>
          <a:prstGeom prst="rect">
            <a:avLst/>
          </a:prstGeom>
          <a:solidFill>
            <a:srgbClr val="89B6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spcBef>
                <a:spcPts val="1200"/>
              </a:spcBef>
              <a:defRPr sz="1466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Communication via IP Address and Port </a:t>
            </a:r>
          </a:p>
        </p:txBody>
      </p:sp>
      <p:sp>
        <p:nvSpPr>
          <p:cNvPr id="464" name="Add Node Info in Testbed Setup…"/>
          <p:cNvSpPr txBox="1"/>
          <p:nvPr>
            <p:ph type="body" idx="1"/>
          </p:nvPr>
        </p:nvSpPr>
        <p:spPr>
          <a:xfrm>
            <a:off x="1092200" y="1358900"/>
            <a:ext cx="10058401" cy="4515080"/>
          </a:xfrm>
          <a:prstGeom prst="rect">
            <a:avLst/>
          </a:prstGeom>
        </p:spPr>
        <p:txBody>
          <a:bodyPr/>
          <a:lstStyle/>
          <a:p>
            <a:pPr marL="200526" indent="-200526">
              <a:buClrTx/>
              <a:buFontTx/>
              <a:buChar char="•"/>
            </a:pPr>
            <a:r>
              <a:t>Addition node infos in the testbed setup</a:t>
            </a:r>
          </a:p>
          <a:p>
            <a:pPr lvl="1" marL="581525" indent="-200525">
              <a:buClrTx/>
              <a:buFontTx/>
              <a:buChar char="•"/>
            </a:pPr>
            <a:r>
              <a:t>Port number</a:t>
            </a:r>
          </a:p>
          <a:p>
            <a:pPr lvl="1" marL="581525" indent="-200525">
              <a:buClrTx/>
              <a:buFontTx/>
              <a:buChar char="•"/>
            </a:pPr>
            <a:r>
              <a:t>IP address</a:t>
            </a:r>
          </a:p>
          <a:p>
            <a:pPr marL="200526" indent="-200526">
              <a:buClrTx/>
              <a:buFontTx/>
              <a:buChar char="•"/>
            </a:pPr>
            <a:r>
              <a:t>Using Netty framework for server</a:t>
            </a:r>
          </a:p>
          <a:p>
            <a:pPr lvl="1" marL="581525" indent="-200525">
              <a:buClrTx/>
              <a:buFontTx/>
              <a:buChar char="•"/>
            </a:pPr>
            <a:r>
              <a:t>Handshaking </a:t>
            </a:r>
          </a:p>
          <a:p>
            <a:pPr lvl="1" marL="581525" indent="-200525">
              <a:buClrTx/>
              <a:buFontTx/>
              <a:buChar char="•"/>
            </a:pPr>
            <a:r>
              <a:t>Authenticating peers</a:t>
            </a:r>
          </a:p>
          <a:p>
            <a:pPr lvl="1" marL="581525" indent="-200525">
              <a:buClrTx/>
              <a:buFontTx/>
              <a:buChar char="•"/>
            </a:pPr>
            <a:r>
              <a:t>Establishing connections </a:t>
            </a:r>
          </a:p>
          <a:p>
            <a:pPr lvl="1" marL="581525" indent="-200525">
              <a:buClrTx/>
              <a:buFontTx/>
              <a:buChar char="•"/>
            </a:pPr>
            <a:r>
              <a:t>Preparing the network for data transfer</a:t>
            </a:r>
          </a:p>
          <a:p>
            <a:pPr marL="200526" indent="-200526">
              <a:buClrTx/>
              <a:buFontTx/>
              <a:buChar char="•"/>
            </a:pPr>
            <a:r>
              <a:t>Monitoring process and performance</a:t>
            </a:r>
          </a:p>
        </p:txBody>
      </p:sp>
      <p:sp>
        <p:nvSpPr>
          <p:cNvPr id="465" name="Date Placeholder 3"/>
          <p:cNvSpPr txBox="1"/>
          <p:nvPr/>
        </p:nvSpPr>
        <p:spPr>
          <a:xfrm>
            <a:off x="4856480" y="6529495"/>
            <a:ext cx="2540001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b="1" sz="1100" u="sng">
                <a:solidFill>
                  <a:srgbClr val="FFFFFF"/>
                </a:solidFill>
              </a:defRPr>
            </a:lvl1pPr>
          </a:lstStyle>
          <a:p>
            <a:pPr/>
            <a:r>
              <a:t>ESTABLISHING P2P CONNECTIONS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Title 1"/>
          <p:cNvSpPr txBox="1"/>
          <p:nvPr>
            <p:ph type="title"/>
          </p:nvPr>
        </p:nvSpPr>
        <p:spPr>
          <a:xfrm>
            <a:off x="1097280" y="286603"/>
            <a:ext cx="10058401" cy="919537"/>
          </a:xfrm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Accuracy of the Testbed, RQ1.1 (1)</a:t>
            </a:r>
          </a:p>
        </p:txBody>
      </p:sp>
      <p:sp>
        <p:nvSpPr>
          <p:cNvPr id="468" name="Slide Number Placeholder 5"/>
          <p:cNvSpPr txBox="1"/>
          <p:nvPr>
            <p:ph type="sldNum" sz="quarter" idx="4294967295"/>
          </p:nvPr>
        </p:nvSpPr>
        <p:spPr>
          <a:xfrm>
            <a:off x="10966732" y="6529494"/>
            <a:ext cx="245749" cy="225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69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sp>
        <p:nvSpPr>
          <p:cNvPr id="470" name="Configuration of Containerlab File"/>
          <p:cNvSpPr txBox="1"/>
          <p:nvPr/>
        </p:nvSpPr>
        <p:spPr>
          <a:xfrm>
            <a:off x="2209577" y="3194592"/>
            <a:ext cx="3047117" cy="248303"/>
          </a:xfrm>
          <a:prstGeom prst="rect">
            <a:avLst/>
          </a:prstGeom>
          <a:solidFill>
            <a:srgbClr val="9CA0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85000"/>
              </a:lnSpc>
              <a:defRPr spc="-12" sz="12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Error Rate for Latency with the P2P Algorithm</a:t>
            </a:r>
          </a:p>
        </p:txBody>
      </p:sp>
      <p:sp>
        <p:nvSpPr>
          <p:cNvPr id="471" name="Configuration of Containerlab File"/>
          <p:cNvSpPr txBox="1"/>
          <p:nvPr/>
        </p:nvSpPr>
        <p:spPr>
          <a:xfrm>
            <a:off x="7265510" y="3194592"/>
            <a:ext cx="3133445" cy="248303"/>
          </a:xfrm>
          <a:prstGeom prst="rect">
            <a:avLst/>
          </a:prstGeom>
          <a:solidFill>
            <a:srgbClr val="9CA0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85000"/>
              </a:lnSpc>
              <a:defRPr spc="-12" sz="12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Error Rate for Latency without the P2P Algorithm</a:t>
            </a:r>
          </a:p>
        </p:txBody>
      </p:sp>
      <p:sp>
        <p:nvSpPr>
          <p:cNvPr id="472" name="Content Placeholder 2"/>
          <p:cNvSpPr txBox="1"/>
          <p:nvPr>
            <p:ph type="body" sz="half" idx="1"/>
          </p:nvPr>
        </p:nvSpPr>
        <p:spPr>
          <a:xfrm>
            <a:off x="1092200" y="1358900"/>
            <a:ext cx="10058401" cy="1688267"/>
          </a:xfrm>
          <a:prstGeom prst="rect">
            <a:avLst/>
          </a:prstGeom>
        </p:spPr>
        <p:txBody>
          <a:bodyPr/>
          <a:lstStyle/>
          <a:p>
            <a:pPr marL="72429" indent="-72429" defTabSz="724296">
              <a:spcBef>
                <a:spcPts val="800"/>
              </a:spcBef>
              <a:defRPr sz="1779" u="sng"/>
            </a:pPr>
            <a:r>
              <a:rPr b="1"/>
              <a:t>RQ1.1 </a:t>
            </a:r>
            <a:r>
              <a:t>How well does the testbed simulate the configured bandwidth, latency, and packet loss?</a:t>
            </a:r>
            <a:br/>
          </a:p>
          <a:p>
            <a:pPr marL="17846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Discrepancy between configured and measured values</a:t>
            </a:r>
          </a:p>
          <a:p>
            <a:pPr marL="17846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More nodes result in reduced bandwidth allocation, leading to increased latency</a:t>
            </a:r>
          </a:p>
          <a:p>
            <a:pPr marL="17846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High CPU and memory usage, affecting network performance and latency</a:t>
            </a:r>
          </a:p>
        </p:txBody>
      </p:sp>
      <p:sp>
        <p:nvSpPr>
          <p:cNvPr id="473" name="Date Placeholder 3"/>
          <p:cNvSpPr txBox="1"/>
          <p:nvPr/>
        </p:nvSpPr>
        <p:spPr>
          <a:xfrm>
            <a:off x="4936064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b="1" sz="1100" u="sng">
                <a:solidFill>
                  <a:srgbClr val="FFFFFF"/>
                </a:solidFill>
              </a:defRPr>
            </a:lvl1pPr>
          </a:lstStyle>
          <a:p>
            <a:pPr/>
            <a:r>
              <a:t>ACCURACY OF THE TESTBED, RQ1.1 (1)</a:t>
            </a:r>
          </a:p>
        </p:txBody>
      </p:sp>
      <p:pic>
        <p:nvPicPr>
          <p:cNvPr id="474" name="latencyP2P.png" descr="latencyP2P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93800" y="3429000"/>
            <a:ext cx="4699000" cy="2801358"/>
          </a:xfrm>
          <a:prstGeom prst="rect">
            <a:avLst/>
          </a:prstGeom>
          <a:ln w="12700">
            <a:miter lim="400000"/>
          </a:ln>
        </p:spPr>
      </p:pic>
      <p:pic>
        <p:nvPicPr>
          <p:cNvPr id="475" name="latencyNonP2P.png" descr="latencyNonP2P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37300" y="3429000"/>
            <a:ext cx="4699000" cy="28013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Title 1"/>
          <p:cNvSpPr txBox="1"/>
          <p:nvPr>
            <p:ph type="title"/>
          </p:nvPr>
        </p:nvSpPr>
        <p:spPr>
          <a:xfrm>
            <a:off x="1097280" y="286603"/>
            <a:ext cx="10058401" cy="919537"/>
          </a:xfrm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Accuracy of the Testbed, RQ1.1 (2)</a:t>
            </a:r>
          </a:p>
        </p:txBody>
      </p:sp>
      <p:sp>
        <p:nvSpPr>
          <p:cNvPr id="478" name="Slide Number Placeholder 5"/>
          <p:cNvSpPr txBox="1"/>
          <p:nvPr>
            <p:ph type="sldNum" sz="quarter" idx="4294967295"/>
          </p:nvPr>
        </p:nvSpPr>
        <p:spPr>
          <a:xfrm>
            <a:off x="10966732" y="6529494"/>
            <a:ext cx="245749" cy="225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79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sp>
        <p:nvSpPr>
          <p:cNvPr id="480" name="Configuration of Containerlab File"/>
          <p:cNvSpPr txBox="1"/>
          <p:nvPr/>
        </p:nvSpPr>
        <p:spPr>
          <a:xfrm>
            <a:off x="2158905" y="2324100"/>
            <a:ext cx="3196714" cy="248303"/>
          </a:xfrm>
          <a:prstGeom prst="rect">
            <a:avLst/>
          </a:prstGeom>
          <a:solidFill>
            <a:srgbClr val="9CA0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85000"/>
              </a:lnSpc>
              <a:defRPr spc="-12" sz="12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Error Rate for Bandwidth with the P2P Algorithm</a:t>
            </a:r>
          </a:p>
        </p:txBody>
      </p:sp>
      <p:sp>
        <p:nvSpPr>
          <p:cNvPr id="481" name="Configuration of Containerlab File"/>
          <p:cNvSpPr txBox="1"/>
          <p:nvPr/>
        </p:nvSpPr>
        <p:spPr>
          <a:xfrm>
            <a:off x="7027467" y="2324100"/>
            <a:ext cx="3341574" cy="248303"/>
          </a:xfrm>
          <a:prstGeom prst="rect">
            <a:avLst/>
          </a:prstGeom>
          <a:solidFill>
            <a:srgbClr val="9CA0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85000"/>
              </a:lnSpc>
              <a:defRPr spc="-12" sz="12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Error Rate for Bandwidth without the P2P Algorithm</a:t>
            </a:r>
          </a:p>
        </p:txBody>
      </p:sp>
      <p:sp>
        <p:nvSpPr>
          <p:cNvPr id="482" name="Content Placeholder 2"/>
          <p:cNvSpPr txBox="1"/>
          <p:nvPr>
            <p:ph type="body" sz="quarter" idx="1"/>
          </p:nvPr>
        </p:nvSpPr>
        <p:spPr>
          <a:xfrm>
            <a:off x="1097280" y="1358900"/>
            <a:ext cx="10058401" cy="919537"/>
          </a:xfrm>
          <a:prstGeom prst="rect">
            <a:avLst/>
          </a:prstGeom>
        </p:spPr>
        <p:txBody>
          <a:bodyPr/>
          <a:lstStyle/>
          <a:p>
            <a:pPr marL="158415" indent="-158415" defTabSz="722376">
              <a:spcBef>
                <a:spcPts val="900"/>
              </a:spcBef>
              <a:buClrTx/>
              <a:buFontTx/>
              <a:buChar char="•"/>
              <a:defRPr sz="1580"/>
            </a:pPr>
            <a:r>
              <a:t>Accuracy of measuring tools</a:t>
            </a:r>
          </a:p>
          <a:p>
            <a:pPr lvl="1" marL="459405" indent="-158415" defTabSz="722376">
              <a:spcBef>
                <a:spcPts val="900"/>
              </a:spcBef>
              <a:buClrTx/>
              <a:buFontTx/>
              <a:buChar char="•"/>
              <a:defRPr sz="1580"/>
            </a:pPr>
            <a:r>
              <a:t>Iperf accuracy results variation from actual performance</a:t>
            </a:r>
          </a:p>
          <a:p>
            <a:pPr lvl="1" marL="459405" indent="-158415" defTabSz="722376">
              <a:spcBef>
                <a:spcPts val="900"/>
              </a:spcBef>
              <a:buClrTx/>
              <a:buFontTx/>
              <a:buChar char="•"/>
              <a:defRPr sz="1580"/>
            </a:pPr>
            <a:r>
              <a:t>Variables like network conditions, configuration, system overhead</a:t>
            </a:r>
          </a:p>
        </p:txBody>
      </p:sp>
      <p:sp>
        <p:nvSpPr>
          <p:cNvPr id="483" name="Content Placeholder 2"/>
          <p:cNvSpPr txBox="1"/>
          <p:nvPr/>
        </p:nvSpPr>
        <p:spPr>
          <a:xfrm>
            <a:off x="1147811" y="5360577"/>
            <a:ext cx="10058402" cy="9195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158415" indent="-158415" defTabSz="722376">
              <a:lnSpc>
                <a:spcPct val="90000"/>
              </a:lnSpc>
              <a:spcBef>
                <a:spcPts val="900"/>
              </a:spcBef>
              <a:buSzPct val="100000"/>
              <a:buChar char="•"/>
              <a:defRPr sz="1580">
                <a:solidFill>
                  <a:srgbClr val="404040"/>
                </a:solidFill>
              </a:defRPr>
            </a:pPr>
            <a:r>
              <a:t>Testbed configured with packet loss values from real network data (%0.001)</a:t>
            </a:r>
          </a:p>
          <a:p>
            <a:pPr lvl="1" marL="459405" indent="-158415" defTabSz="722376">
              <a:lnSpc>
                <a:spcPct val="90000"/>
              </a:lnSpc>
              <a:spcBef>
                <a:spcPts val="900"/>
              </a:spcBef>
              <a:buSzPct val="100000"/>
              <a:buChar char="•"/>
              <a:defRPr sz="1580">
                <a:solidFill>
                  <a:srgbClr val="404040"/>
                </a:solidFill>
              </a:defRPr>
            </a:pPr>
            <a:r>
              <a:t>Noted limitation in accurately measuring packet loss</a:t>
            </a:r>
          </a:p>
          <a:p>
            <a:pPr lvl="1" marL="459405" indent="-158415" defTabSz="722376">
              <a:lnSpc>
                <a:spcPct val="90000"/>
              </a:lnSpc>
              <a:spcBef>
                <a:spcPts val="900"/>
              </a:spcBef>
              <a:buSzPct val="100000"/>
              <a:buChar char="•"/>
              <a:defRPr sz="1580">
                <a:solidFill>
                  <a:srgbClr val="404040"/>
                </a:solidFill>
              </a:defRPr>
            </a:pPr>
            <a:r>
              <a:t>Increase of latency with observed packet loss</a:t>
            </a:r>
          </a:p>
        </p:txBody>
      </p:sp>
      <p:sp>
        <p:nvSpPr>
          <p:cNvPr id="484" name="Date Placeholder 3"/>
          <p:cNvSpPr txBox="1"/>
          <p:nvPr/>
        </p:nvSpPr>
        <p:spPr>
          <a:xfrm>
            <a:off x="4936064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b="1" sz="1100" u="sng">
                <a:solidFill>
                  <a:srgbClr val="FFFFFF"/>
                </a:solidFill>
              </a:defRPr>
            </a:lvl1pPr>
          </a:lstStyle>
          <a:p>
            <a:pPr/>
            <a:r>
              <a:t>ACCURACY OF THE TESTBED, RQ1.1 (2)</a:t>
            </a:r>
          </a:p>
        </p:txBody>
      </p:sp>
      <p:pic>
        <p:nvPicPr>
          <p:cNvPr id="485" name="bandwidthP2P.png" descr="bandwidthP2P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35100" y="2565400"/>
            <a:ext cx="4445000" cy="2707382"/>
          </a:xfrm>
          <a:prstGeom prst="rect">
            <a:avLst/>
          </a:prstGeom>
          <a:ln w="12700">
            <a:miter lim="400000"/>
          </a:ln>
        </p:spPr>
      </p:pic>
      <p:pic>
        <p:nvPicPr>
          <p:cNvPr id="486" name="bandwidthNonP2P.png" descr="bandwidthNonP2P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24600" y="2552700"/>
            <a:ext cx="4445000" cy="27073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Title 1"/>
          <p:cNvSpPr txBox="1"/>
          <p:nvPr>
            <p:ph type="title"/>
          </p:nvPr>
        </p:nvSpPr>
        <p:spPr>
          <a:xfrm>
            <a:off x="1097280" y="286603"/>
            <a:ext cx="10058401" cy="919537"/>
          </a:xfrm>
          <a:prstGeom prst="rect">
            <a:avLst/>
          </a:prstGeom>
        </p:spPr>
        <p:txBody>
          <a:bodyPr/>
          <a:lstStyle>
            <a:lvl1pPr defTabSz="813816">
              <a:defRPr spc="-89" sz="4272"/>
            </a:lvl1pPr>
          </a:lstStyle>
          <a:p>
            <a:pPr/>
            <a:r>
              <a:t>Testbed Scaling and Resource Utilization, RQ1.2</a:t>
            </a:r>
          </a:p>
        </p:txBody>
      </p:sp>
      <p:sp>
        <p:nvSpPr>
          <p:cNvPr id="489" name="Slide Number Placeholder 5"/>
          <p:cNvSpPr txBox="1"/>
          <p:nvPr>
            <p:ph type="sldNum" sz="quarter" idx="4294967295"/>
          </p:nvPr>
        </p:nvSpPr>
        <p:spPr>
          <a:xfrm>
            <a:off x="10966732" y="6529494"/>
            <a:ext cx="245749" cy="225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90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pic>
        <p:nvPicPr>
          <p:cNvPr id="491" name="duration_deploying_destroying_containerlab.png" descr="duration_deploying_destroying_containerlab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76159" y="1999704"/>
            <a:ext cx="3429001" cy="2010143"/>
          </a:xfrm>
          <a:prstGeom prst="rect">
            <a:avLst/>
          </a:prstGeom>
          <a:ln w="12700">
            <a:miter lim="400000"/>
          </a:ln>
        </p:spPr>
      </p:pic>
      <p:sp>
        <p:nvSpPr>
          <p:cNvPr id="492" name="Configuration of Containerlab File"/>
          <p:cNvSpPr txBox="1"/>
          <p:nvPr/>
        </p:nvSpPr>
        <p:spPr>
          <a:xfrm>
            <a:off x="7824752" y="1782745"/>
            <a:ext cx="2920238" cy="228509"/>
          </a:xfrm>
          <a:prstGeom prst="rect">
            <a:avLst/>
          </a:prstGeom>
          <a:solidFill>
            <a:srgbClr val="9CA0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85000"/>
              </a:lnSpc>
              <a:defRPr spc="-9" sz="10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Time of Deploying and Destroying of Containerlab</a:t>
            </a:r>
          </a:p>
        </p:txBody>
      </p:sp>
      <p:sp>
        <p:nvSpPr>
          <p:cNvPr id="493" name="Configuration of Containerlab File"/>
          <p:cNvSpPr txBox="1"/>
          <p:nvPr/>
        </p:nvSpPr>
        <p:spPr>
          <a:xfrm>
            <a:off x="8094454" y="4082891"/>
            <a:ext cx="2380833" cy="228510"/>
          </a:xfrm>
          <a:prstGeom prst="rect">
            <a:avLst/>
          </a:prstGeom>
          <a:solidFill>
            <a:srgbClr val="9CA0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85000"/>
              </a:lnSpc>
              <a:defRPr spc="-9" sz="10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CPU and Memory Usage of the Host</a:t>
            </a:r>
          </a:p>
        </p:txBody>
      </p:sp>
      <p:sp>
        <p:nvSpPr>
          <p:cNvPr id="494" name="Content Placeholder 2"/>
          <p:cNvSpPr txBox="1"/>
          <p:nvPr>
            <p:ph type="body" sz="quarter" idx="1"/>
          </p:nvPr>
        </p:nvSpPr>
        <p:spPr>
          <a:xfrm>
            <a:off x="1097280" y="2281313"/>
            <a:ext cx="5957095" cy="1544983"/>
          </a:xfrm>
          <a:prstGeom prst="rect">
            <a:avLst/>
          </a:prstGeom>
        </p:spPr>
        <p:txBody>
          <a:bodyPr/>
          <a:lstStyle/>
          <a:p>
            <a:pPr marL="200525" indent="-200525">
              <a:buClrTx/>
              <a:buFontTx/>
              <a:buChar char="•"/>
              <a:defRPr sz="1800"/>
            </a:pPr>
            <a:r>
              <a:t>Scaling peers with Containerlab</a:t>
            </a:r>
          </a:p>
          <a:p>
            <a:pPr lvl="1" marL="581525" indent="-200525">
              <a:buClrTx/>
              <a:buFontTx/>
              <a:buChar char="•"/>
              <a:defRPr sz="1800"/>
            </a:pPr>
            <a:r>
              <a:t>Deployment time increase of 5.37s per additional node</a:t>
            </a:r>
          </a:p>
          <a:p>
            <a:pPr lvl="1" marL="581525" indent="-200525">
              <a:buClrTx/>
              <a:buFontTx/>
              <a:buChar char="•"/>
              <a:defRPr sz="1800"/>
            </a:pPr>
            <a:r>
              <a:t>Destroying time low, approximately 9s for 75 nodes</a:t>
            </a:r>
          </a:p>
        </p:txBody>
      </p:sp>
      <p:pic>
        <p:nvPicPr>
          <p:cNvPr id="495" name="Figure 2024-03-16 115618.png" descr="Figure 2024-03-16 115618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98446" y="4289657"/>
            <a:ext cx="3429001" cy="2038099"/>
          </a:xfrm>
          <a:prstGeom prst="rect">
            <a:avLst/>
          </a:prstGeom>
          <a:ln w="12700">
            <a:miter lim="400000"/>
          </a:ln>
        </p:spPr>
      </p:pic>
      <p:sp>
        <p:nvSpPr>
          <p:cNvPr id="496" name="RQ1.2 How well does the testbed scale with more nodes and complex topologies affect the host in terms of resource utilization?"/>
          <p:cNvSpPr txBox="1"/>
          <p:nvPr/>
        </p:nvSpPr>
        <p:spPr>
          <a:xfrm>
            <a:off x="1092200" y="1358900"/>
            <a:ext cx="8952067" cy="601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914400">
              <a:lnSpc>
                <a:spcPct val="90000"/>
              </a:lnSpc>
              <a:spcBef>
                <a:spcPts val="1200"/>
              </a:spcBef>
              <a:defRPr u="sng">
                <a:solidFill>
                  <a:srgbClr val="404040"/>
                </a:solidFill>
              </a:defRPr>
            </a:pPr>
            <a:r>
              <a:rPr b="1"/>
              <a:t>RQ1.2</a:t>
            </a:r>
            <a:r>
              <a:t> How well does the testbed scale with more nodes and complex topologies affect the host in terms of resource utilization?</a:t>
            </a:r>
          </a:p>
        </p:txBody>
      </p:sp>
      <p:sp>
        <p:nvSpPr>
          <p:cNvPr id="497" name="Content Placeholder 2"/>
          <p:cNvSpPr txBox="1"/>
          <p:nvPr/>
        </p:nvSpPr>
        <p:spPr>
          <a:xfrm>
            <a:off x="1097280" y="4280330"/>
            <a:ext cx="5957095" cy="18702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200525" indent="-200525" defTabSz="914400">
              <a:lnSpc>
                <a:spcPct val="90000"/>
              </a:lnSpc>
              <a:spcBef>
                <a:spcPts val="1200"/>
              </a:spcBef>
              <a:buSzPct val="100000"/>
              <a:buChar char="•"/>
              <a:defRPr>
                <a:solidFill>
                  <a:srgbClr val="404040"/>
                </a:solidFill>
              </a:defRPr>
            </a:pPr>
            <a:r>
              <a:t>Utilization of CPU and memory usage with more peers</a:t>
            </a:r>
          </a:p>
          <a:p>
            <a:pPr lvl="1" marL="581525" indent="-200525" defTabSz="914400">
              <a:lnSpc>
                <a:spcPct val="90000"/>
              </a:lnSpc>
              <a:spcBef>
                <a:spcPts val="1200"/>
              </a:spcBef>
              <a:buSzPct val="100000"/>
              <a:buChar char="•"/>
              <a:defRPr>
                <a:solidFill>
                  <a:srgbClr val="404040"/>
                </a:solidFill>
              </a:defRPr>
            </a:pPr>
            <a:r>
              <a:t>CPU and memory usage increase linearly, showing scalable performance</a:t>
            </a:r>
          </a:p>
          <a:p>
            <a:pPr lvl="1" marL="581525" indent="-200525" defTabSz="914400">
              <a:lnSpc>
                <a:spcPct val="90000"/>
              </a:lnSpc>
              <a:spcBef>
                <a:spcPts val="1200"/>
              </a:spcBef>
              <a:buSzPct val="100000"/>
              <a:buChar char="•"/>
              <a:defRPr>
                <a:solidFill>
                  <a:srgbClr val="404040"/>
                </a:solidFill>
              </a:defRPr>
            </a:pPr>
            <a:r>
              <a:t>Memory usage growth suggests potential bottleneck with more peers</a:t>
            </a:r>
          </a:p>
        </p:txBody>
      </p:sp>
      <p:sp>
        <p:nvSpPr>
          <p:cNvPr id="498" name="Date Placeholder 3"/>
          <p:cNvSpPr txBox="1"/>
          <p:nvPr/>
        </p:nvSpPr>
        <p:spPr>
          <a:xfrm>
            <a:off x="4462512" y="6529495"/>
            <a:ext cx="3429001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b="1" sz="1100" u="sng">
                <a:solidFill>
                  <a:srgbClr val="FFFFFF"/>
                </a:solidFill>
              </a:defRPr>
            </a:lvl1pPr>
          </a:lstStyle>
          <a:p>
            <a:pPr/>
            <a:r>
              <a:t>TESTBED SCALING AND RESOURCE UTILIZATION, RQ1.2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Title 1"/>
          <p:cNvSpPr txBox="1"/>
          <p:nvPr>
            <p:ph type="title"/>
          </p:nvPr>
        </p:nvSpPr>
        <p:spPr>
          <a:xfrm>
            <a:off x="1097280" y="286603"/>
            <a:ext cx="10058401" cy="919537"/>
          </a:xfrm>
          <a:prstGeom prst="rect">
            <a:avLst/>
          </a:prstGeom>
        </p:spPr>
        <p:txBody>
          <a:bodyPr/>
          <a:lstStyle>
            <a:lvl1pPr defTabSz="722376">
              <a:defRPr spc="-79" sz="3792"/>
            </a:lvl1pPr>
          </a:lstStyle>
          <a:p>
            <a:pPr/>
            <a:r>
              <a:t>CPU and Memory Usage Analysis of Nodes, RQ2.1 (1)</a:t>
            </a:r>
          </a:p>
        </p:txBody>
      </p:sp>
      <p:sp>
        <p:nvSpPr>
          <p:cNvPr id="501" name="Content Placeholder 2"/>
          <p:cNvSpPr txBox="1"/>
          <p:nvPr>
            <p:ph type="body" sz="half" idx="1"/>
          </p:nvPr>
        </p:nvSpPr>
        <p:spPr>
          <a:xfrm>
            <a:off x="1097280" y="1358900"/>
            <a:ext cx="10058401" cy="2159163"/>
          </a:xfrm>
          <a:prstGeom prst="rect">
            <a:avLst/>
          </a:prstGeom>
        </p:spPr>
        <p:txBody>
          <a:bodyPr/>
          <a:lstStyle/>
          <a:p>
            <a:pPr marL="67546" indent="-67546" defTabSz="675467">
              <a:spcBef>
                <a:spcPts val="800"/>
              </a:spcBef>
              <a:defRPr sz="1660" u="sng"/>
            </a:pPr>
            <a:r>
              <a:rPr b="1"/>
              <a:t>RQ2.1</a:t>
            </a:r>
            <a:r>
              <a:t> How do CPU and memory usage change of the participants (the lectureStudio server and peers) in tests with and without the P2P algorithm?</a:t>
            </a:r>
            <a:br/>
          </a:p>
          <a:p>
            <a:pPr marL="166436" indent="-166436" defTabSz="758951">
              <a:spcBef>
                <a:spcPts val="900"/>
              </a:spcBef>
              <a:buClrTx/>
              <a:buFontTx/>
              <a:buChar char="•"/>
              <a:defRPr sz="1660"/>
            </a:pPr>
            <a:r>
              <a:t>CPU Usage evaluation with and without the P2P algorithm in the testbed</a:t>
            </a:r>
          </a:p>
          <a:p>
            <a:pPr lvl="1" marL="482666" indent="-166436" defTabSz="758951">
              <a:spcBef>
                <a:spcPts val="900"/>
              </a:spcBef>
              <a:buClrTx/>
              <a:buFontTx/>
              <a:buChar char="•"/>
              <a:defRPr sz="1660"/>
            </a:pPr>
            <a:r>
              <a:t>Direct data transfer, increased CPU usage on the lectureStudio server</a:t>
            </a:r>
          </a:p>
          <a:p>
            <a:pPr lvl="1" marL="482666" indent="-166436" defTabSz="758951">
              <a:spcBef>
                <a:spcPts val="900"/>
              </a:spcBef>
              <a:buClrTx/>
              <a:buFontTx/>
              <a:buChar char="•"/>
              <a:defRPr sz="1660"/>
            </a:pPr>
            <a:r>
              <a:t>P2P algorithm, data distribution leading to decreased CPU usage on the lectureStudio server</a:t>
            </a:r>
          </a:p>
          <a:p>
            <a:pPr lvl="1" marL="482666" indent="-166436" defTabSz="758951">
              <a:spcBef>
                <a:spcPts val="900"/>
              </a:spcBef>
              <a:buClrTx/>
              <a:buFontTx/>
              <a:buChar char="•"/>
              <a:defRPr sz="1660"/>
            </a:pPr>
            <a:r>
              <a:t>Peak CPU usage reduction of 47% by the P2P algorithm </a:t>
            </a:r>
          </a:p>
        </p:txBody>
      </p:sp>
      <p:sp>
        <p:nvSpPr>
          <p:cNvPr id="502" name="Slide Number Placeholder 5"/>
          <p:cNvSpPr txBox="1"/>
          <p:nvPr>
            <p:ph type="sldNum" sz="quarter" idx="4294967295"/>
          </p:nvPr>
        </p:nvSpPr>
        <p:spPr>
          <a:xfrm>
            <a:off x="10966732" y="6529494"/>
            <a:ext cx="245749" cy="225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03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sp>
        <p:nvSpPr>
          <p:cNvPr id="504" name="Configuration of Containerlab File"/>
          <p:cNvSpPr txBox="1"/>
          <p:nvPr/>
        </p:nvSpPr>
        <p:spPr>
          <a:xfrm>
            <a:off x="2209612" y="3756128"/>
            <a:ext cx="2667376" cy="248304"/>
          </a:xfrm>
          <a:prstGeom prst="rect">
            <a:avLst/>
          </a:prstGeom>
          <a:solidFill>
            <a:srgbClr val="9CA0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85000"/>
              </a:lnSpc>
              <a:defRPr spc="-12" sz="12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CPU Usage without the P2P Algorithm</a:t>
            </a:r>
          </a:p>
        </p:txBody>
      </p:sp>
      <p:sp>
        <p:nvSpPr>
          <p:cNvPr id="505" name="Configuration of Containerlab File"/>
          <p:cNvSpPr txBox="1"/>
          <p:nvPr/>
        </p:nvSpPr>
        <p:spPr>
          <a:xfrm>
            <a:off x="7343557" y="3736299"/>
            <a:ext cx="2595046" cy="248304"/>
          </a:xfrm>
          <a:prstGeom prst="rect">
            <a:avLst/>
          </a:prstGeom>
          <a:solidFill>
            <a:srgbClr val="9CA0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85000"/>
              </a:lnSpc>
              <a:defRPr spc="-12" sz="12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CPU Usage with the P2P Algorithm</a:t>
            </a:r>
          </a:p>
        </p:txBody>
      </p:sp>
      <p:sp>
        <p:nvSpPr>
          <p:cNvPr id="506" name="Date Placeholder 3"/>
          <p:cNvSpPr txBox="1"/>
          <p:nvPr/>
        </p:nvSpPr>
        <p:spPr>
          <a:xfrm>
            <a:off x="4430762" y="6529495"/>
            <a:ext cx="3492501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b="1" sz="1100" u="sng">
                <a:solidFill>
                  <a:srgbClr val="FFFFFF"/>
                </a:solidFill>
              </a:defRPr>
            </a:lvl1pPr>
          </a:lstStyle>
          <a:p>
            <a:pPr/>
            <a:r>
              <a:t>CPU AND MEMORY USAGE ANALYSIS OF NODES, RQ2.1 (1)</a:t>
            </a:r>
          </a:p>
        </p:txBody>
      </p:sp>
      <p:pic>
        <p:nvPicPr>
          <p:cNvPr id="507" name="cpu50_lastwithoutP2P.png" descr="cpu50_lastwithoutP2P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57300" y="4051300"/>
            <a:ext cx="4572000" cy="2082389"/>
          </a:xfrm>
          <a:prstGeom prst="rect">
            <a:avLst/>
          </a:prstGeom>
          <a:ln w="12700">
            <a:miter lim="400000"/>
          </a:ln>
        </p:spPr>
      </p:pic>
      <p:pic>
        <p:nvPicPr>
          <p:cNvPr id="508" name="cpu50_lastwithP2P.png" descr="cpu50_lastwithP2P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273800" y="3985600"/>
            <a:ext cx="4572000" cy="21215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Title 1"/>
          <p:cNvSpPr txBox="1"/>
          <p:nvPr>
            <p:ph type="title"/>
          </p:nvPr>
        </p:nvSpPr>
        <p:spPr>
          <a:xfrm>
            <a:off x="1097280" y="286603"/>
            <a:ext cx="10058401" cy="919537"/>
          </a:xfrm>
          <a:prstGeom prst="rect">
            <a:avLst/>
          </a:prstGeom>
        </p:spPr>
        <p:txBody>
          <a:bodyPr/>
          <a:lstStyle>
            <a:lvl1pPr defTabSz="722376">
              <a:defRPr spc="-79" sz="3792"/>
            </a:lvl1pPr>
          </a:lstStyle>
          <a:p>
            <a:pPr/>
            <a:r>
              <a:t>CPU and Memory Usage Analysis of Nodes, RQ2.1 (2)</a:t>
            </a:r>
          </a:p>
        </p:txBody>
      </p:sp>
      <p:sp>
        <p:nvSpPr>
          <p:cNvPr id="511" name="Slide Number Placeholder 5"/>
          <p:cNvSpPr txBox="1"/>
          <p:nvPr>
            <p:ph type="sldNum" sz="quarter" idx="4294967295"/>
          </p:nvPr>
        </p:nvSpPr>
        <p:spPr>
          <a:xfrm>
            <a:off x="10966732" y="6529494"/>
            <a:ext cx="245749" cy="225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12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sp>
        <p:nvSpPr>
          <p:cNvPr id="513" name="Configuration of Containerlab File"/>
          <p:cNvSpPr txBox="1"/>
          <p:nvPr/>
        </p:nvSpPr>
        <p:spPr>
          <a:xfrm>
            <a:off x="2012482" y="3139748"/>
            <a:ext cx="3129008" cy="248304"/>
          </a:xfrm>
          <a:prstGeom prst="rect">
            <a:avLst/>
          </a:prstGeom>
          <a:solidFill>
            <a:srgbClr val="9CA0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85000"/>
              </a:lnSpc>
              <a:defRPr spc="-12" sz="12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Memory Usage without the P2P Algorithm</a:t>
            </a:r>
          </a:p>
        </p:txBody>
      </p:sp>
      <p:sp>
        <p:nvSpPr>
          <p:cNvPr id="514" name="Configuration of Containerlab File"/>
          <p:cNvSpPr txBox="1"/>
          <p:nvPr/>
        </p:nvSpPr>
        <p:spPr>
          <a:xfrm>
            <a:off x="7178383" y="3139748"/>
            <a:ext cx="2864434" cy="248304"/>
          </a:xfrm>
          <a:prstGeom prst="rect">
            <a:avLst/>
          </a:prstGeom>
          <a:solidFill>
            <a:srgbClr val="9CA0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85000"/>
              </a:lnSpc>
              <a:defRPr spc="-12" sz="12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Memory Usage with the P2P Algorithm</a:t>
            </a:r>
          </a:p>
        </p:txBody>
      </p:sp>
      <p:sp>
        <p:nvSpPr>
          <p:cNvPr id="515" name="Content Placeholder 2"/>
          <p:cNvSpPr txBox="1"/>
          <p:nvPr>
            <p:ph type="body" sz="quarter" idx="1"/>
          </p:nvPr>
        </p:nvSpPr>
        <p:spPr>
          <a:xfrm>
            <a:off x="1097280" y="1354015"/>
            <a:ext cx="10058401" cy="1478085"/>
          </a:xfrm>
          <a:prstGeom prst="rect">
            <a:avLst/>
          </a:prstGeom>
        </p:spPr>
        <p:txBody>
          <a:bodyPr/>
          <a:lstStyle/>
          <a:p>
            <a:pPr marL="186489" indent="-186489" defTabSz="850391">
              <a:spcBef>
                <a:spcPts val="1100"/>
              </a:spcBef>
              <a:buClrTx/>
              <a:buFontTx/>
              <a:buChar char="•"/>
              <a:defRPr sz="1860"/>
            </a:pPr>
            <a:r>
              <a:t>Memory usage evaluation with and without the P2P algorithm in the testbed</a:t>
            </a:r>
          </a:p>
          <a:p>
            <a:pPr lvl="1" marL="540819" indent="-186489" defTabSz="850391">
              <a:spcBef>
                <a:spcPts val="1100"/>
              </a:spcBef>
              <a:buClrTx/>
              <a:buFontTx/>
              <a:buChar char="•"/>
              <a:defRPr sz="1860"/>
            </a:pPr>
            <a:r>
              <a:t>Direct data transfer, increased memory usage on the lectureStudio server</a:t>
            </a:r>
          </a:p>
          <a:p>
            <a:pPr lvl="1" marL="540819" indent="-186489" defTabSz="850391">
              <a:spcBef>
                <a:spcPts val="1100"/>
              </a:spcBef>
              <a:buClrTx/>
              <a:buFontTx/>
              <a:buChar char="•"/>
              <a:defRPr sz="1860"/>
            </a:pPr>
            <a:r>
              <a:t>P2P algorithm, data distribution leading to decreased memory usage on the lectureStudio server</a:t>
            </a:r>
          </a:p>
          <a:p>
            <a:pPr lvl="1" marL="540819" indent="-186489" defTabSz="850391">
              <a:spcBef>
                <a:spcPts val="1100"/>
              </a:spcBef>
              <a:buClrTx/>
              <a:buFontTx/>
              <a:buChar char="•"/>
              <a:defRPr sz="1860"/>
            </a:pPr>
            <a:r>
              <a:t>Memory usage reduction of 58% by the P2P algorithm</a:t>
            </a:r>
          </a:p>
        </p:txBody>
      </p:sp>
      <p:sp>
        <p:nvSpPr>
          <p:cNvPr id="516" name="Content Placeholder 2"/>
          <p:cNvSpPr txBox="1"/>
          <p:nvPr/>
        </p:nvSpPr>
        <p:spPr>
          <a:xfrm>
            <a:off x="1164909" y="5786684"/>
            <a:ext cx="6914845" cy="515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marL="152399" indent="-152399" defTabSz="694944">
              <a:lnSpc>
                <a:spcPct val="90000"/>
              </a:lnSpc>
              <a:spcBef>
                <a:spcPts val="900"/>
              </a:spcBef>
              <a:buSzPct val="100000"/>
              <a:buChar char="•"/>
              <a:defRPr sz="1520">
                <a:solidFill>
                  <a:srgbClr val="404040"/>
                </a:solidFill>
              </a:defRPr>
            </a:lvl1pPr>
          </a:lstStyle>
          <a:p>
            <a:pPr/>
            <a:r>
              <a:t>Manageable increase in CPU and memory usage of super peers handling data flow </a:t>
            </a:r>
          </a:p>
        </p:txBody>
      </p:sp>
      <p:sp>
        <p:nvSpPr>
          <p:cNvPr id="517" name="Date Placeholder 3"/>
          <p:cNvSpPr txBox="1"/>
          <p:nvPr/>
        </p:nvSpPr>
        <p:spPr>
          <a:xfrm>
            <a:off x="4430762" y="6529495"/>
            <a:ext cx="3492501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b="1" sz="1100" u="sng">
                <a:solidFill>
                  <a:srgbClr val="FFFFFF"/>
                </a:solidFill>
              </a:defRPr>
            </a:lvl1pPr>
          </a:lstStyle>
          <a:p>
            <a:pPr/>
            <a:r>
              <a:t>CPU AND MEMORY USAGE ANALYSIS OF NODES, RQ2.1 (2)</a:t>
            </a:r>
          </a:p>
        </p:txBody>
      </p:sp>
      <p:pic>
        <p:nvPicPr>
          <p:cNvPr id="518" name="memoryusagelastwithoutP2P.png" descr="memoryusagelastwithoutP2P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90986" y="3417249"/>
            <a:ext cx="4572001" cy="2098776"/>
          </a:xfrm>
          <a:prstGeom prst="rect">
            <a:avLst/>
          </a:prstGeom>
          <a:ln w="12700">
            <a:miter lim="400000"/>
          </a:ln>
        </p:spPr>
      </p:pic>
      <p:pic>
        <p:nvPicPr>
          <p:cNvPr id="519" name="memoryusagelastwithP2P.png" descr="memoryusagelastwithP2P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24600" y="3416300"/>
            <a:ext cx="4572000" cy="21008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Performance Evaluation of the P2P Algorithm, RQ2.2 and RQ2.3 (1)"/>
          <p:cNvSpPr txBox="1"/>
          <p:nvPr>
            <p:ph type="title"/>
          </p:nvPr>
        </p:nvSpPr>
        <p:spPr>
          <a:xfrm>
            <a:off x="1097280" y="586237"/>
            <a:ext cx="10058401" cy="619904"/>
          </a:xfrm>
          <a:prstGeom prst="rect">
            <a:avLst/>
          </a:prstGeom>
        </p:spPr>
        <p:txBody>
          <a:bodyPr/>
          <a:lstStyle>
            <a:lvl1pPr defTabSz="557784">
              <a:defRPr spc="-30" sz="2928"/>
            </a:lvl1pPr>
          </a:lstStyle>
          <a:p>
            <a:pPr/>
            <a:r>
              <a:t>Performance Evaluation of the P2P Algorithm, RQ2.2 and RQ2.3 (1)</a:t>
            </a:r>
          </a:p>
        </p:txBody>
      </p:sp>
      <p:sp>
        <p:nvSpPr>
          <p:cNvPr id="522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sp>
        <p:nvSpPr>
          <p:cNvPr id="523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24" name="RQ2.2 How does the P2P algorithm react to changing network characteristics (bandwidth, latency, packet loss)?…"/>
          <p:cNvSpPr txBox="1"/>
          <p:nvPr>
            <p:ph type="body" sz="quarter" idx="1"/>
          </p:nvPr>
        </p:nvSpPr>
        <p:spPr>
          <a:xfrm>
            <a:off x="1097280" y="1358900"/>
            <a:ext cx="10058401" cy="1054734"/>
          </a:xfrm>
          <a:prstGeom prst="rect">
            <a:avLst/>
          </a:prstGeom>
        </p:spPr>
        <p:txBody>
          <a:bodyPr/>
          <a:lstStyle/>
          <a:p>
            <a:pPr marL="81381" indent="-81381" defTabSz="813816">
              <a:spcBef>
                <a:spcPts val="1000"/>
              </a:spcBef>
              <a:defRPr sz="1700" u="sng"/>
            </a:pPr>
            <a:r>
              <a:rPr b="1"/>
              <a:t>RQ2.2</a:t>
            </a:r>
            <a:r>
              <a:t> How does the P2P algorithm react to changing network characteristics (bandwidth, latency, packet loss)? </a:t>
            </a:r>
          </a:p>
          <a:p>
            <a:pPr marL="81381" indent="-81381" defTabSz="813816">
              <a:spcBef>
                <a:spcPts val="1000"/>
              </a:spcBef>
              <a:defRPr b="1" sz="1700" u="sng"/>
            </a:pPr>
            <a:r>
              <a:t>RQ2.3 </a:t>
            </a:r>
            <a:r>
              <a:rPr b="0"/>
              <a:t>Overall, is the P2P algorithm efficient for data transfer? How does the total duration obtained by the P2P algorithm respond to the changing number of peers and data size?</a:t>
            </a:r>
          </a:p>
        </p:txBody>
      </p:sp>
      <p:sp>
        <p:nvSpPr>
          <p:cNvPr id="525" name="Date Placeholder 3"/>
          <p:cNvSpPr txBox="1"/>
          <p:nvPr/>
        </p:nvSpPr>
        <p:spPr>
          <a:xfrm>
            <a:off x="3840480" y="6527799"/>
            <a:ext cx="4572001" cy="22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b="1" sz="1100" u="sng">
                <a:solidFill>
                  <a:srgbClr val="FFFFFF"/>
                </a:solidFill>
              </a:defRPr>
            </a:lvl1pPr>
          </a:lstStyle>
          <a:p>
            <a:pPr/>
            <a:r>
              <a:t>PERFORMANCE EVALUATION OF THE P2P ALGORITHM, RQ2.2 AND RQ2.3 (1)</a:t>
            </a:r>
          </a:p>
        </p:txBody>
      </p:sp>
      <p:sp>
        <p:nvSpPr>
          <p:cNvPr id="526" name="Test duration measurement from first to last acknowledgment message…"/>
          <p:cNvSpPr txBox="1"/>
          <p:nvPr/>
        </p:nvSpPr>
        <p:spPr>
          <a:xfrm>
            <a:off x="1092200" y="2454166"/>
            <a:ext cx="10348728" cy="3488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200525" indent="-200525" defTabSz="914400">
              <a:lnSpc>
                <a:spcPct val="90000"/>
              </a:lnSpc>
              <a:spcBef>
                <a:spcPts val="1200"/>
              </a:spcBef>
              <a:buSzPct val="100000"/>
              <a:buChar char="•"/>
              <a:defRPr sz="1700">
                <a:solidFill>
                  <a:srgbClr val="404040"/>
                </a:solidFill>
              </a:defRPr>
            </a:pPr>
            <a:r>
              <a:t>Test duration measurement from first to last acknowledgment message</a:t>
            </a:r>
          </a:p>
          <a:p>
            <a:pPr lvl="1" marL="581525" indent="-200525" defTabSz="914400">
              <a:lnSpc>
                <a:spcPct val="90000"/>
              </a:lnSpc>
              <a:spcBef>
                <a:spcPts val="1200"/>
              </a:spcBef>
              <a:buSzPct val="100000"/>
              <a:buChar char="•"/>
              <a:defRPr sz="1700">
                <a:solidFill>
                  <a:srgbClr val="404040"/>
                </a:solidFill>
              </a:defRPr>
            </a:pPr>
            <a:r>
              <a:t>Over 1000 tests performed with two configurations</a:t>
            </a:r>
          </a:p>
          <a:p>
            <a:pPr lvl="1" marL="581525" indent="-200525" defTabSz="914400">
              <a:lnSpc>
                <a:spcPct val="90000"/>
              </a:lnSpc>
              <a:spcBef>
                <a:spcPts val="1200"/>
              </a:spcBef>
              <a:buSzPct val="100000"/>
              <a:buChar char="•"/>
              <a:defRPr sz="1700">
                <a:solidFill>
                  <a:srgbClr val="404040"/>
                </a:solidFill>
              </a:defRPr>
            </a:pPr>
            <a:r>
              <a:t>Variation in data size or number of peers</a:t>
            </a:r>
          </a:p>
          <a:p>
            <a:pPr marL="200525" indent="-200525" defTabSz="914400">
              <a:lnSpc>
                <a:spcPct val="90000"/>
              </a:lnSpc>
              <a:spcBef>
                <a:spcPts val="1200"/>
              </a:spcBef>
              <a:buSzPct val="100000"/>
              <a:buChar char="•"/>
              <a:defRPr sz="1700">
                <a:solidFill>
                  <a:srgbClr val="404040"/>
                </a:solidFill>
              </a:defRPr>
            </a:pPr>
            <a:r>
              <a:t>1.Configuration:</a:t>
            </a:r>
          </a:p>
          <a:p>
            <a:pPr lvl="1" marL="581525" indent="-200525" defTabSz="914400">
              <a:lnSpc>
                <a:spcPct val="90000"/>
              </a:lnSpc>
              <a:spcBef>
                <a:spcPts val="1200"/>
              </a:spcBef>
              <a:buSzPct val="100000"/>
              <a:buChar char="•"/>
              <a:defRPr sz="1700">
                <a:solidFill>
                  <a:srgbClr val="404040"/>
                </a:solidFill>
              </a:defRPr>
            </a:pPr>
            <a:r>
              <a:t>Normal distribution with UK-based mean and standard deviation</a:t>
            </a:r>
          </a:p>
          <a:p>
            <a:pPr lvl="1" marL="581525" indent="-200525" defTabSz="914400">
              <a:lnSpc>
                <a:spcPct val="90000"/>
              </a:lnSpc>
              <a:spcBef>
                <a:spcPts val="1200"/>
              </a:spcBef>
              <a:buSzPct val="100000"/>
              <a:buChar char="•"/>
              <a:defRPr sz="1700">
                <a:solidFill>
                  <a:srgbClr val="404040"/>
                </a:solidFill>
              </a:defRPr>
            </a:pPr>
            <a:r>
              <a:t>Minimal difference between the P2P algorithm and server-client approach</a:t>
            </a:r>
          </a:p>
          <a:p>
            <a:pPr marL="200525" indent="-200525" defTabSz="914400">
              <a:lnSpc>
                <a:spcPct val="90000"/>
              </a:lnSpc>
              <a:spcBef>
                <a:spcPts val="1200"/>
              </a:spcBef>
              <a:buSzPct val="100000"/>
              <a:buChar char="•"/>
              <a:defRPr sz="1700">
                <a:solidFill>
                  <a:srgbClr val="404040"/>
                </a:solidFill>
              </a:defRPr>
            </a:pPr>
            <a:r>
              <a:t>2.Configuration:</a:t>
            </a:r>
          </a:p>
          <a:p>
            <a:pPr lvl="1" marL="581525" indent="-200525" defTabSz="914400">
              <a:lnSpc>
                <a:spcPct val="90000"/>
              </a:lnSpc>
              <a:spcBef>
                <a:spcPts val="1200"/>
              </a:spcBef>
              <a:buSzPct val="100000"/>
              <a:buChar char="•"/>
              <a:defRPr sz="1700">
                <a:solidFill>
                  <a:srgbClr val="404040"/>
                </a:solidFill>
              </a:defRPr>
            </a:pPr>
            <a:r>
              <a:t>Normal distribution with DE-based mean and UK-based standard deviation</a:t>
            </a:r>
          </a:p>
          <a:p>
            <a:pPr lvl="1" marL="581525" indent="-200525" defTabSz="914400">
              <a:lnSpc>
                <a:spcPct val="90000"/>
              </a:lnSpc>
              <a:spcBef>
                <a:spcPts val="1200"/>
              </a:spcBef>
              <a:buSzPct val="100000"/>
              <a:buChar char="•"/>
              <a:defRPr sz="1700">
                <a:solidFill>
                  <a:srgbClr val="404040"/>
                </a:solidFill>
              </a:defRPr>
            </a:pPr>
            <a:r>
              <a:t>P2P algorithm effective with increasing peers numbers/data size</a:t>
            </a:r>
          </a:p>
        </p:txBody>
      </p:sp>
      <p:graphicFrame>
        <p:nvGraphicFramePr>
          <p:cNvPr id="527" name="Table"/>
          <p:cNvGraphicFramePr/>
          <p:nvPr/>
        </p:nvGraphicFramePr>
        <p:xfrm>
          <a:off x="7864473" y="2566392"/>
          <a:ext cx="3534214" cy="1994943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712296"/>
                <a:gridCol w="1168252"/>
                <a:gridCol w="967739"/>
              </a:tblGrid>
              <a:tr h="375711">
                <a:tc>
                  <a:txBody>
                    <a:bodyPr/>
                    <a:lstStyle/>
                    <a:p>
                      <a:pPr algn="ctr"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200">
                          <a:solidFill>
                            <a:srgbClr val="FFFFFF"/>
                          </a:solidFill>
                        </a:rPr>
                        <a:t>From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200">
                          <a:solidFill>
                            <a:srgbClr val="FFFFFF"/>
                          </a:solidFill>
                        </a:rPr>
                        <a:t>Download Speed 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200">
                          <a:solidFill>
                            <a:srgbClr val="FFFFFF"/>
                          </a:solidFill>
                        </a:rPr>
                        <a:t>Upload Speed</a:t>
                      </a:r>
                    </a:p>
                  </a:txBody>
                  <a:tcPr marL="0" marR="0" marT="0" marB="0" anchor="ctr" anchorCtr="0" horzOverflow="overflow"/>
                </a:tc>
              </a:tr>
              <a:tr h="367536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200"/>
                        <a:t>UK-Based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defRPr sz="1800"/>
                      </a:pPr>
                      <a:r>
                        <a:rPr sz="1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53 Mbps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defRPr sz="1800"/>
                      </a:pPr>
                      <a:r>
                        <a:rPr sz="1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5 Mbps</a:t>
                      </a:r>
                    </a:p>
                  </a:txBody>
                  <a:tcPr marL="0" marR="0" marT="0" marB="0" anchor="ctr" anchorCtr="0" horzOverflow="overflow"/>
                </a:tc>
              </a:tr>
              <a:tr h="336103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200"/>
                        <a:t>DE-Based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defRPr sz="1800"/>
                      </a:pPr>
                      <a:r>
                        <a:rPr sz="1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90 Mbps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defRPr sz="1800"/>
                      </a:pPr>
                      <a:r>
                        <a:rPr sz="1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30 Mbps</a:t>
                      </a: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Performance Evaluation of the P2P Algorithm, RQ2.2 and RQ2.3 (2)"/>
          <p:cNvSpPr txBox="1"/>
          <p:nvPr>
            <p:ph type="title"/>
          </p:nvPr>
        </p:nvSpPr>
        <p:spPr>
          <a:xfrm>
            <a:off x="1097280" y="509246"/>
            <a:ext cx="10058401" cy="696895"/>
          </a:xfrm>
          <a:prstGeom prst="rect">
            <a:avLst/>
          </a:prstGeom>
        </p:spPr>
        <p:txBody>
          <a:bodyPr/>
          <a:lstStyle>
            <a:lvl1pPr defTabSz="557784">
              <a:defRPr spc="-30" sz="2928"/>
            </a:lvl1pPr>
          </a:lstStyle>
          <a:p>
            <a:pPr/>
            <a:r>
              <a:t>Performance Evaluation of the P2P Algorithm, RQ2.2 and RQ2.3 (2)</a:t>
            </a:r>
          </a:p>
        </p:txBody>
      </p:sp>
      <p:sp>
        <p:nvSpPr>
          <p:cNvPr id="530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sp>
        <p:nvSpPr>
          <p:cNvPr id="531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32" name="First configuration with the lectureStudio server and 20 peers…"/>
          <p:cNvSpPr txBox="1"/>
          <p:nvPr>
            <p:ph type="body" sz="quarter" idx="1"/>
          </p:nvPr>
        </p:nvSpPr>
        <p:spPr>
          <a:xfrm>
            <a:off x="1097280" y="1354015"/>
            <a:ext cx="9621471" cy="1736611"/>
          </a:xfrm>
          <a:prstGeom prst="rect">
            <a:avLst/>
          </a:prstGeom>
        </p:spPr>
        <p:txBody>
          <a:bodyPr/>
          <a:lstStyle/>
          <a:p>
            <a:pPr marL="170447" indent="-170447" defTabSz="777240">
              <a:spcBef>
                <a:spcPts val="1000"/>
              </a:spcBef>
              <a:buClrTx/>
              <a:buFontTx/>
              <a:buChar char="•"/>
              <a:defRPr sz="1700"/>
            </a:pPr>
            <a:r>
              <a:t>First configuration with </a:t>
            </a:r>
            <a:r>
              <a:rPr b="1"/>
              <a:t>the lectureStudio server and 20 peers</a:t>
            </a:r>
          </a:p>
          <a:p>
            <a:pPr lvl="1" marL="494297" indent="-170447" defTabSz="777240">
              <a:spcBef>
                <a:spcPts val="1000"/>
              </a:spcBef>
              <a:buClrTx/>
              <a:buFontTx/>
              <a:buChar char="•"/>
              <a:defRPr sz="1700"/>
            </a:pPr>
            <a:r>
              <a:t>The P2P algorithm performance </a:t>
            </a:r>
            <a:r>
              <a:rPr u="sng"/>
              <a:t>little worse</a:t>
            </a:r>
            <a:r>
              <a:t> to the traditional approach</a:t>
            </a:r>
          </a:p>
          <a:p>
            <a:pPr marL="170447" indent="-170447" defTabSz="777240">
              <a:spcBef>
                <a:spcPts val="1000"/>
              </a:spcBef>
              <a:buClrTx/>
              <a:buFontTx/>
              <a:buChar char="•"/>
              <a:defRPr sz="1700"/>
            </a:pPr>
            <a:r>
              <a:t>Second configuration with </a:t>
            </a:r>
            <a:r>
              <a:rPr b="1"/>
              <a:t>the lectureStudio server and 20 peers</a:t>
            </a:r>
          </a:p>
          <a:p>
            <a:pPr lvl="1" marL="494297" indent="-170447" defTabSz="777240">
              <a:spcBef>
                <a:spcPts val="1000"/>
              </a:spcBef>
              <a:buClrTx/>
              <a:buFontTx/>
              <a:buChar char="•"/>
              <a:defRPr sz="1700"/>
            </a:pPr>
            <a:r>
              <a:t>Transferring </a:t>
            </a:r>
            <a:r>
              <a:rPr u="sng"/>
              <a:t>2MB</a:t>
            </a:r>
            <a:r>
              <a:t> data size, the P2P algorithm performance </a:t>
            </a:r>
            <a:r>
              <a:rPr u="sng"/>
              <a:t>nearly</a:t>
            </a:r>
            <a:r>
              <a:t> identical to the traditional approach</a:t>
            </a:r>
          </a:p>
          <a:p>
            <a:pPr lvl="1" marL="494297" indent="-170447" defTabSz="777240">
              <a:spcBef>
                <a:spcPts val="1000"/>
              </a:spcBef>
              <a:buClrTx/>
              <a:buFontTx/>
              <a:buChar char="•"/>
              <a:defRPr sz="1700"/>
            </a:pPr>
            <a:r>
              <a:t>Transferring </a:t>
            </a:r>
            <a:r>
              <a:rPr u="sng"/>
              <a:t>128MB</a:t>
            </a:r>
            <a:r>
              <a:t> data size, the P2P algorithm performance </a:t>
            </a:r>
            <a:r>
              <a:rPr u="sng"/>
              <a:t>27%</a:t>
            </a:r>
            <a:r>
              <a:t> faster than the traditional approach</a:t>
            </a:r>
          </a:p>
        </p:txBody>
      </p:sp>
      <p:sp>
        <p:nvSpPr>
          <p:cNvPr id="533" name="Configuration of Containerlab File"/>
          <p:cNvSpPr txBox="1"/>
          <p:nvPr/>
        </p:nvSpPr>
        <p:spPr>
          <a:xfrm>
            <a:off x="1979980" y="3238500"/>
            <a:ext cx="2948840" cy="228509"/>
          </a:xfrm>
          <a:prstGeom prst="rect">
            <a:avLst/>
          </a:prstGeom>
          <a:solidFill>
            <a:srgbClr val="9CA0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85000"/>
              </a:lnSpc>
              <a:defRPr spc="-9" sz="10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Time of Whole Data Transfer with the First Configuration</a:t>
            </a:r>
          </a:p>
        </p:txBody>
      </p:sp>
      <p:sp>
        <p:nvSpPr>
          <p:cNvPr id="534" name="Configuration of Containerlab File"/>
          <p:cNvSpPr txBox="1"/>
          <p:nvPr/>
        </p:nvSpPr>
        <p:spPr>
          <a:xfrm>
            <a:off x="7133163" y="3238500"/>
            <a:ext cx="3183473" cy="228509"/>
          </a:xfrm>
          <a:prstGeom prst="rect">
            <a:avLst/>
          </a:prstGeom>
          <a:solidFill>
            <a:srgbClr val="9CA0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85000"/>
              </a:lnSpc>
              <a:defRPr spc="-9" sz="10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Time of Whole Data Transfer with the Second Configuration</a:t>
            </a:r>
          </a:p>
        </p:txBody>
      </p:sp>
      <p:pic>
        <p:nvPicPr>
          <p:cNvPr id="535" name="implemantation1_20_peers_increasingfile.png" descr="implemantation1_20_peers_increasingfil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1400" y="3467100"/>
            <a:ext cx="4826000" cy="2800623"/>
          </a:xfrm>
          <a:prstGeom prst="rect">
            <a:avLst/>
          </a:prstGeom>
          <a:ln w="12700">
            <a:miter lim="400000"/>
          </a:ln>
        </p:spPr>
      </p:pic>
      <p:sp>
        <p:nvSpPr>
          <p:cNvPr id="536" name="Date Placeholder 3"/>
          <p:cNvSpPr txBox="1"/>
          <p:nvPr/>
        </p:nvSpPr>
        <p:spPr>
          <a:xfrm>
            <a:off x="3840480" y="6527799"/>
            <a:ext cx="4572001" cy="22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b="1" sz="1100" u="sng">
                <a:solidFill>
                  <a:srgbClr val="FFFFFF"/>
                </a:solidFill>
              </a:defRPr>
            </a:lvl1pPr>
          </a:lstStyle>
          <a:p>
            <a:pPr/>
            <a:r>
              <a:t>PERFORMANCE EVALUATION OF THE P2P ALGORITHM, RQ2.2 AND RQ2.3 (2)</a:t>
            </a:r>
          </a:p>
        </p:txBody>
      </p:sp>
      <p:pic>
        <p:nvPicPr>
          <p:cNvPr id="537" name="20last.png" descr="20last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11900" y="3467100"/>
            <a:ext cx="4826000" cy="280062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Performance Evaluation of the P2P Algorithm, RQ2.2 and RQ2.3 (3)"/>
          <p:cNvSpPr txBox="1"/>
          <p:nvPr>
            <p:ph type="title"/>
          </p:nvPr>
        </p:nvSpPr>
        <p:spPr>
          <a:xfrm>
            <a:off x="1097280" y="571971"/>
            <a:ext cx="10058401" cy="634170"/>
          </a:xfrm>
          <a:prstGeom prst="rect">
            <a:avLst/>
          </a:prstGeom>
        </p:spPr>
        <p:txBody>
          <a:bodyPr/>
          <a:lstStyle>
            <a:lvl1pPr defTabSz="557784">
              <a:defRPr spc="-30" sz="2928"/>
            </a:lvl1pPr>
          </a:lstStyle>
          <a:p>
            <a:pPr/>
            <a:r>
              <a:t>Performance Evaluation of the P2P Algorithm, RQ2.2 and RQ2.3 (3)</a:t>
            </a:r>
          </a:p>
        </p:txBody>
      </p:sp>
      <p:sp>
        <p:nvSpPr>
          <p:cNvPr id="540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sp>
        <p:nvSpPr>
          <p:cNvPr id="541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42" name="Configuration of Containerlab File"/>
          <p:cNvSpPr txBox="1"/>
          <p:nvPr/>
        </p:nvSpPr>
        <p:spPr>
          <a:xfrm>
            <a:off x="2284780" y="3556000"/>
            <a:ext cx="2948840" cy="228509"/>
          </a:xfrm>
          <a:prstGeom prst="rect">
            <a:avLst/>
          </a:prstGeom>
          <a:solidFill>
            <a:srgbClr val="9CA0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85000"/>
              </a:lnSpc>
              <a:defRPr spc="-9" sz="10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Time of Whole Data Transfer with the First Configuration</a:t>
            </a:r>
          </a:p>
        </p:txBody>
      </p:sp>
      <p:sp>
        <p:nvSpPr>
          <p:cNvPr id="543" name="Configuration of Containerlab File"/>
          <p:cNvSpPr txBox="1"/>
          <p:nvPr/>
        </p:nvSpPr>
        <p:spPr>
          <a:xfrm>
            <a:off x="7094150" y="3556000"/>
            <a:ext cx="3183473" cy="228509"/>
          </a:xfrm>
          <a:prstGeom prst="rect">
            <a:avLst/>
          </a:prstGeom>
          <a:solidFill>
            <a:srgbClr val="9CA0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85000"/>
              </a:lnSpc>
              <a:defRPr spc="-9" sz="10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Time of Whole Data Transfer with the Second Configuration</a:t>
            </a:r>
          </a:p>
        </p:txBody>
      </p:sp>
      <p:sp>
        <p:nvSpPr>
          <p:cNvPr id="544" name="First configuration with the lectureStudio server and 50 peers…"/>
          <p:cNvSpPr txBox="1"/>
          <p:nvPr>
            <p:ph type="body" sz="half" idx="1"/>
          </p:nvPr>
        </p:nvSpPr>
        <p:spPr>
          <a:xfrm>
            <a:off x="1097280" y="1354015"/>
            <a:ext cx="9997440" cy="2079037"/>
          </a:xfrm>
          <a:prstGeom prst="rect">
            <a:avLst/>
          </a:prstGeom>
        </p:spPr>
        <p:txBody>
          <a:bodyPr/>
          <a:lstStyle/>
          <a:p>
            <a:pPr marL="184483" indent="-184483" defTabSz="841247">
              <a:spcBef>
                <a:spcPts val="1100"/>
              </a:spcBef>
              <a:buClrTx/>
              <a:buFontTx/>
              <a:buChar char="•"/>
              <a:defRPr sz="1656"/>
            </a:pPr>
            <a:r>
              <a:t>First configuration with </a:t>
            </a:r>
            <a:r>
              <a:rPr b="1"/>
              <a:t>the lectureStudio server</a:t>
            </a:r>
            <a:r>
              <a:t> and </a:t>
            </a:r>
            <a:r>
              <a:rPr b="1"/>
              <a:t>50 peers</a:t>
            </a:r>
          </a:p>
          <a:p>
            <a:pPr lvl="1" marL="535003" indent="-184483" defTabSz="841247">
              <a:spcBef>
                <a:spcPts val="1100"/>
              </a:spcBef>
              <a:buClrTx/>
              <a:buFontTx/>
              <a:buChar char="•"/>
              <a:defRPr sz="1656"/>
            </a:pPr>
            <a:r>
              <a:t>Transferring </a:t>
            </a:r>
            <a:r>
              <a:rPr u="sng"/>
              <a:t>2MB</a:t>
            </a:r>
            <a:r>
              <a:t> data size, the P2P algorithm performance </a:t>
            </a:r>
            <a:r>
              <a:rPr u="sng"/>
              <a:t>nearly identical</a:t>
            </a:r>
            <a:r>
              <a:t> to the traditional approach</a:t>
            </a:r>
          </a:p>
          <a:p>
            <a:pPr lvl="1" marL="535003" indent="-184483" defTabSz="841247">
              <a:spcBef>
                <a:spcPts val="1100"/>
              </a:spcBef>
              <a:buClrTx/>
              <a:buFontTx/>
              <a:buChar char="•"/>
              <a:defRPr sz="1656"/>
            </a:pPr>
            <a:r>
              <a:t>Transferring </a:t>
            </a:r>
            <a:r>
              <a:rPr u="sng"/>
              <a:t>128MB</a:t>
            </a:r>
            <a:r>
              <a:t> data size, the P2P algorithm performance </a:t>
            </a:r>
            <a:r>
              <a:rPr u="sng"/>
              <a:t>5%</a:t>
            </a:r>
            <a:r>
              <a:t> faster than the traditional approach</a:t>
            </a:r>
          </a:p>
          <a:p>
            <a:pPr marL="184483" indent="-184483" defTabSz="841247">
              <a:spcBef>
                <a:spcPts val="1100"/>
              </a:spcBef>
              <a:buClrTx/>
              <a:buFontTx/>
              <a:buChar char="•"/>
              <a:defRPr sz="1656"/>
            </a:pPr>
            <a:r>
              <a:t>Second configuration with </a:t>
            </a:r>
            <a:r>
              <a:rPr b="1"/>
              <a:t>the lectureStudio server</a:t>
            </a:r>
            <a:r>
              <a:t> and </a:t>
            </a:r>
            <a:r>
              <a:rPr b="1"/>
              <a:t>50 peers</a:t>
            </a:r>
          </a:p>
          <a:p>
            <a:pPr lvl="1" marL="535003" indent="-184483" defTabSz="841247">
              <a:spcBef>
                <a:spcPts val="1100"/>
              </a:spcBef>
              <a:buClrTx/>
              <a:buFontTx/>
              <a:buChar char="•"/>
              <a:defRPr sz="1656"/>
            </a:pPr>
            <a:r>
              <a:t>Transferring </a:t>
            </a:r>
            <a:r>
              <a:rPr u="sng"/>
              <a:t>2MB</a:t>
            </a:r>
            <a:r>
              <a:t> data size, the P2P algorithm performance </a:t>
            </a:r>
            <a:r>
              <a:rPr u="sng"/>
              <a:t>12%</a:t>
            </a:r>
            <a:r>
              <a:t> faster than the traditional approach</a:t>
            </a:r>
          </a:p>
          <a:p>
            <a:pPr lvl="1" marL="535003" indent="-184483" defTabSz="841247">
              <a:spcBef>
                <a:spcPts val="1100"/>
              </a:spcBef>
              <a:buClrTx/>
              <a:buFontTx/>
              <a:buChar char="•"/>
              <a:defRPr sz="1656"/>
            </a:pPr>
            <a:r>
              <a:t>Transferring </a:t>
            </a:r>
            <a:r>
              <a:rPr u="sng"/>
              <a:t>128MB</a:t>
            </a:r>
            <a:r>
              <a:t> data size, the P2P algorithm performance </a:t>
            </a:r>
            <a:r>
              <a:rPr u="sng"/>
              <a:t>35%</a:t>
            </a:r>
            <a:r>
              <a:t> faster than the traditional approach</a:t>
            </a:r>
          </a:p>
        </p:txBody>
      </p:sp>
      <p:pic>
        <p:nvPicPr>
          <p:cNvPr id="545" name="implemantation1_50_peers_increasingfile.png" descr="implemantation1_50_peers_increasingfil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84300" y="3781971"/>
            <a:ext cx="4445000" cy="2579521"/>
          </a:xfrm>
          <a:prstGeom prst="rect">
            <a:avLst/>
          </a:prstGeom>
          <a:ln w="12700">
            <a:miter lim="400000"/>
          </a:ln>
        </p:spPr>
      </p:pic>
      <p:sp>
        <p:nvSpPr>
          <p:cNvPr id="546" name="Date Placeholder 3"/>
          <p:cNvSpPr txBox="1"/>
          <p:nvPr/>
        </p:nvSpPr>
        <p:spPr>
          <a:xfrm>
            <a:off x="3840480" y="6527799"/>
            <a:ext cx="4572001" cy="22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b="1" sz="1100" u="sng">
                <a:solidFill>
                  <a:srgbClr val="FFFFFF"/>
                </a:solidFill>
              </a:defRPr>
            </a:lvl1pPr>
          </a:lstStyle>
          <a:p>
            <a:pPr/>
            <a:r>
              <a:t>PERFORMANCE EVALUATION OF THE P2P ALGORITHM, RQ2.2 AND RQ2.3 (3)</a:t>
            </a:r>
          </a:p>
        </p:txBody>
      </p:sp>
      <p:pic>
        <p:nvPicPr>
          <p:cNvPr id="547" name="50last.png" descr="50last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273800" y="3784600"/>
            <a:ext cx="4445000" cy="25795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itle 1"/>
          <p:cNvSpPr txBox="1"/>
          <p:nvPr>
            <p:ph type="title"/>
          </p:nvPr>
        </p:nvSpPr>
        <p:spPr>
          <a:xfrm>
            <a:off x="1097280" y="286603"/>
            <a:ext cx="10058401" cy="919537"/>
          </a:xfrm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Motivation</a:t>
            </a:r>
          </a:p>
        </p:txBody>
      </p:sp>
      <p:sp>
        <p:nvSpPr>
          <p:cNvPr id="129" name="Slide Number Placeholder 5"/>
          <p:cNvSpPr txBox="1"/>
          <p:nvPr>
            <p:ph type="sldNum" sz="quarter" idx="4294967295"/>
          </p:nvPr>
        </p:nvSpPr>
        <p:spPr>
          <a:xfrm>
            <a:off x="11037537" y="6529494"/>
            <a:ext cx="174944" cy="225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0" name="Rounded Rectangle"/>
          <p:cNvSpPr/>
          <p:nvPr/>
        </p:nvSpPr>
        <p:spPr>
          <a:xfrm>
            <a:off x="9710304" y="2753058"/>
            <a:ext cx="317501" cy="317501"/>
          </a:xfrm>
          <a:prstGeom prst="roundRect">
            <a:avLst>
              <a:gd name="adj" fmla="val 20850"/>
            </a:avLst>
          </a:prstGeom>
          <a:solidFill>
            <a:srgbClr val="FFFFFF"/>
          </a:solidFill>
          <a:ln w="15875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31" name="Oval"/>
          <p:cNvSpPr/>
          <p:nvPr/>
        </p:nvSpPr>
        <p:spPr>
          <a:xfrm>
            <a:off x="9139373" y="3385941"/>
            <a:ext cx="317501" cy="317501"/>
          </a:xfrm>
          <a:prstGeom prst="ellipse">
            <a:avLst/>
          </a:prstGeom>
          <a:solidFill>
            <a:srgbClr val="FFFFFF"/>
          </a:solidFill>
          <a:ln w="15875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32" name="Rectangle"/>
          <p:cNvSpPr/>
          <p:nvPr/>
        </p:nvSpPr>
        <p:spPr>
          <a:xfrm>
            <a:off x="7306339" y="2013714"/>
            <a:ext cx="317501" cy="317501"/>
          </a:xfrm>
          <a:prstGeom prst="rect">
            <a:avLst/>
          </a:prstGeom>
          <a:solidFill>
            <a:srgbClr val="FFFFFF"/>
          </a:solidFill>
          <a:ln w="15875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33" name="Oval"/>
          <p:cNvSpPr/>
          <p:nvPr/>
        </p:nvSpPr>
        <p:spPr>
          <a:xfrm>
            <a:off x="7606906" y="2753058"/>
            <a:ext cx="317501" cy="317501"/>
          </a:xfrm>
          <a:prstGeom prst="ellipse">
            <a:avLst/>
          </a:prstGeom>
          <a:solidFill>
            <a:srgbClr val="FFFFFF"/>
          </a:solidFill>
          <a:ln w="15875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34" name="Server"/>
          <p:cNvSpPr txBox="1"/>
          <p:nvPr/>
        </p:nvSpPr>
        <p:spPr>
          <a:xfrm>
            <a:off x="7298401" y="1790256"/>
            <a:ext cx="333376" cy="22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595456">
              <a:lnSpc>
                <a:spcPct val="85000"/>
              </a:lnSpc>
              <a:defRPr spc="-67" sz="88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Server</a:t>
            </a:r>
          </a:p>
        </p:txBody>
      </p:sp>
      <p:sp>
        <p:nvSpPr>
          <p:cNvPr id="135" name="Client"/>
          <p:cNvSpPr txBox="1"/>
          <p:nvPr/>
        </p:nvSpPr>
        <p:spPr>
          <a:xfrm>
            <a:off x="6396701" y="3058481"/>
            <a:ext cx="333376" cy="22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676655">
              <a:lnSpc>
                <a:spcPct val="85000"/>
              </a:lnSpc>
              <a:defRPr spc="-76" sz="10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Client</a:t>
            </a:r>
          </a:p>
        </p:txBody>
      </p:sp>
      <p:sp>
        <p:nvSpPr>
          <p:cNvPr id="136" name="Line"/>
          <p:cNvSpPr/>
          <p:nvPr/>
        </p:nvSpPr>
        <p:spPr>
          <a:xfrm>
            <a:off x="8406221" y="2372635"/>
            <a:ext cx="897759" cy="1"/>
          </a:xfrm>
          <a:prstGeom prst="line">
            <a:avLst/>
          </a:prstGeom>
          <a:ln w="25400">
            <a:solidFill>
              <a:schemeClr val="accent2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7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sp>
        <p:nvSpPr>
          <p:cNvPr id="138" name="Content Placeholder 2"/>
          <p:cNvSpPr txBox="1"/>
          <p:nvPr>
            <p:ph type="body" sz="quarter" idx="1"/>
          </p:nvPr>
        </p:nvSpPr>
        <p:spPr>
          <a:xfrm>
            <a:off x="1092200" y="2764024"/>
            <a:ext cx="4512898" cy="1866499"/>
          </a:xfrm>
          <a:prstGeom prst="rect">
            <a:avLst/>
          </a:prstGeom>
        </p:spPr>
        <p:txBody>
          <a:bodyPr/>
          <a:lstStyle/>
          <a:p>
            <a:pPr marL="200525" indent="-200525">
              <a:buClrTx/>
              <a:buFontTx/>
              <a:buChar char="•"/>
              <a:defRPr sz="1800">
                <a:solidFill>
                  <a:srgbClr val="9C9C9C"/>
                </a:solidFill>
              </a:defRPr>
            </a:pPr>
            <a:r>
              <a:t>A P2P algorithm for lectureStudio</a:t>
            </a:r>
          </a:p>
          <a:p>
            <a:pPr lvl="1" marL="561473" indent="-180473">
              <a:buClrTx/>
              <a:buFontTx/>
              <a:buChar char="•"/>
              <a:defRPr sz="1800">
                <a:solidFill>
                  <a:srgbClr val="9C9C9C"/>
                </a:solidFill>
              </a:defRPr>
            </a:pPr>
            <a:r>
              <a:t>Direct distribution among clients</a:t>
            </a:r>
          </a:p>
          <a:p>
            <a:pPr lvl="1" marL="561473" indent="-180473">
              <a:buClrTx/>
              <a:buFontTx/>
              <a:buChar char="•"/>
              <a:defRPr sz="1800">
                <a:solidFill>
                  <a:srgbClr val="9C9C9C"/>
                </a:solidFill>
              </a:defRPr>
            </a:pPr>
            <a:r>
              <a:t>Reducing the central server's load</a:t>
            </a:r>
          </a:p>
          <a:p>
            <a:pPr lvl="1" marL="561473" indent="-180473">
              <a:buClrTx/>
              <a:buFontTx/>
              <a:buChar char="•"/>
              <a:defRPr sz="1800">
                <a:solidFill>
                  <a:srgbClr val="9C9C9C"/>
                </a:solidFill>
              </a:defRPr>
            </a:pPr>
            <a:r>
              <a:t>Optimizing bandwidth</a:t>
            </a:r>
          </a:p>
        </p:txBody>
      </p:sp>
      <p:sp>
        <p:nvSpPr>
          <p:cNvPr id="139" name="Content Placeholder 2"/>
          <p:cNvSpPr txBox="1"/>
          <p:nvPr/>
        </p:nvSpPr>
        <p:spPr>
          <a:xfrm>
            <a:off x="1092200" y="4630813"/>
            <a:ext cx="7117609" cy="7905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marL="200525" indent="-200525" defTabSz="914400">
              <a:lnSpc>
                <a:spcPct val="90000"/>
              </a:lnSpc>
              <a:spcBef>
                <a:spcPts val="1200"/>
              </a:spcBef>
              <a:buSzPct val="100000"/>
              <a:buChar char="•"/>
              <a:defRPr>
                <a:solidFill>
                  <a:srgbClr val="404040"/>
                </a:solidFill>
              </a:defRPr>
            </a:lvl1pPr>
          </a:lstStyle>
          <a:p>
            <a:pPr/>
            <a:r>
              <a:t>Developing a container-based testbed environment for the P2P algorithm</a:t>
            </a:r>
          </a:p>
        </p:txBody>
      </p:sp>
      <p:sp>
        <p:nvSpPr>
          <p:cNvPr id="140" name="Oval"/>
          <p:cNvSpPr/>
          <p:nvPr/>
        </p:nvSpPr>
        <p:spPr>
          <a:xfrm>
            <a:off x="7005772" y="2750916"/>
            <a:ext cx="317501" cy="317501"/>
          </a:xfrm>
          <a:prstGeom prst="ellipse">
            <a:avLst/>
          </a:prstGeom>
          <a:solidFill>
            <a:srgbClr val="FFFFFF"/>
          </a:solidFill>
          <a:ln w="15875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41" name="Oval"/>
          <p:cNvSpPr/>
          <p:nvPr/>
        </p:nvSpPr>
        <p:spPr>
          <a:xfrm>
            <a:off x="6404639" y="2750916"/>
            <a:ext cx="317501" cy="317501"/>
          </a:xfrm>
          <a:prstGeom prst="ellipse">
            <a:avLst/>
          </a:prstGeom>
          <a:solidFill>
            <a:srgbClr val="FFFFFF"/>
          </a:solidFill>
          <a:ln w="15875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42" name="Oval"/>
          <p:cNvSpPr/>
          <p:nvPr/>
        </p:nvSpPr>
        <p:spPr>
          <a:xfrm>
            <a:off x="8208040" y="2753058"/>
            <a:ext cx="317501" cy="317501"/>
          </a:xfrm>
          <a:prstGeom prst="ellipse">
            <a:avLst/>
          </a:prstGeom>
          <a:solidFill>
            <a:srgbClr val="FFFFFF"/>
          </a:solidFill>
          <a:ln w="15875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cxnSp>
        <p:nvCxnSpPr>
          <p:cNvPr id="143" name="Connection Line"/>
          <p:cNvCxnSpPr>
            <a:stCxn id="132" idx="0"/>
            <a:endCxn id="141" idx="0"/>
          </p:cNvCxnSpPr>
          <p:nvPr/>
        </p:nvCxnSpPr>
        <p:spPr>
          <a:xfrm flipH="1">
            <a:off x="6563389" y="2172464"/>
            <a:ext cx="901701" cy="737203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144" name="Connection Line"/>
          <p:cNvCxnSpPr>
            <a:stCxn id="132" idx="0"/>
            <a:endCxn id="140" idx="0"/>
          </p:cNvCxnSpPr>
          <p:nvPr/>
        </p:nvCxnSpPr>
        <p:spPr>
          <a:xfrm flipH="1">
            <a:off x="7164522" y="2172464"/>
            <a:ext cx="300568" cy="737203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145" name="Connection Line"/>
          <p:cNvCxnSpPr>
            <a:stCxn id="132" idx="0"/>
            <a:endCxn id="133" idx="0"/>
          </p:cNvCxnSpPr>
          <p:nvPr/>
        </p:nvCxnSpPr>
        <p:spPr>
          <a:xfrm>
            <a:off x="7465089" y="2172464"/>
            <a:ext cx="300568" cy="739345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146" name="Connection Line"/>
          <p:cNvCxnSpPr>
            <a:stCxn id="132" idx="0"/>
            <a:endCxn id="142" idx="0"/>
          </p:cNvCxnSpPr>
          <p:nvPr/>
        </p:nvCxnSpPr>
        <p:spPr>
          <a:xfrm>
            <a:off x="7465089" y="2172464"/>
            <a:ext cx="901702" cy="739345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sp>
        <p:nvSpPr>
          <p:cNvPr id="147" name="Client"/>
          <p:cNvSpPr txBox="1"/>
          <p:nvPr/>
        </p:nvSpPr>
        <p:spPr>
          <a:xfrm>
            <a:off x="6997835" y="3058481"/>
            <a:ext cx="333376" cy="22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676655">
              <a:lnSpc>
                <a:spcPct val="85000"/>
              </a:lnSpc>
              <a:defRPr spc="-76" sz="10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Client</a:t>
            </a:r>
          </a:p>
        </p:txBody>
      </p:sp>
      <p:sp>
        <p:nvSpPr>
          <p:cNvPr id="148" name="Client"/>
          <p:cNvSpPr txBox="1"/>
          <p:nvPr/>
        </p:nvSpPr>
        <p:spPr>
          <a:xfrm>
            <a:off x="7597379" y="3057858"/>
            <a:ext cx="333376" cy="22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676655">
              <a:lnSpc>
                <a:spcPct val="85000"/>
              </a:lnSpc>
              <a:defRPr spc="-76" sz="10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Client</a:t>
            </a:r>
          </a:p>
        </p:txBody>
      </p:sp>
      <p:sp>
        <p:nvSpPr>
          <p:cNvPr id="149" name="Client"/>
          <p:cNvSpPr txBox="1"/>
          <p:nvPr/>
        </p:nvSpPr>
        <p:spPr>
          <a:xfrm>
            <a:off x="8196923" y="3058481"/>
            <a:ext cx="333376" cy="22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676655">
              <a:lnSpc>
                <a:spcPct val="85000"/>
              </a:lnSpc>
              <a:defRPr spc="-76" sz="10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Client</a:t>
            </a:r>
          </a:p>
        </p:txBody>
      </p:sp>
      <p:sp>
        <p:nvSpPr>
          <p:cNvPr id="150" name="Rectangle"/>
          <p:cNvSpPr/>
          <p:nvPr/>
        </p:nvSpPr>
        <p:spPr>
          <a:xfrm>
            <a:off x="10278139" y="2013714"/>
            <a:ext cx="317501" cy="317501"/>
          </a:xfrm>
          <a:prstGeom prst="rect">
            <a:avLst/>
          </a:prstGeom>
          <a:solidFill>
            <a:srgbClr val="FFFFFF"/>
          </a:solidFill>
          <a:ln w="15875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51" name="Oval"/>
          <p:cNvSpPr/>
          <p:nvPr/>
        </p:nvSpPr>
        <p:spPr>
          <a:xfrm>
            <a:off x="10781907" y="2753058"/>
            <a:ext cx="317501" cy="317501"/>
          </a:xfrm>
          <a:prstGeom prst="ellipse">
            <a:avLst/>
          </a:prstGeom>
          <a:solidFill>
            <a:srgbClr val="FFFFFF"/>
          </a:solidFill>
          <a:ln w="15875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52" name="Oval"/>
          <p:cNvSpPr/>
          <p:nvPr/>
        </p:nvSpPr>
        <p:spPr>
          <a:xfrm>
            <a:off x="10138440" y="3385941"/>
            <a:ext cx="317501" cy="317501"/>
          </a:xfrm>
          <a:prstGeom prst="ellipse">
            <a:avLst/>
          </a:prstGeom>
          <a:solidFill>
            <a:srgbClr val="FFFFFF"/>
          </a:solidFill>
          <a:ln w="15875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cxnSp>
        <p:nvCxnSpPr>
          <p:cNvPr id="153" name="Connection Line"/>
          <p:cNvCxnSpPr>
            <a:stCxn id="150" idx="0"/>
            <a:endCxn id="130" idx="0"/>
          </p:cNvCxnSpPr>
          <p:nvPr/>
        </p:nvCxnSpPr>
        <p:spPr>
          <a:xfrm flipH="1">
            <a:off x="9869054" y="2172464"/>
            <a:ext cx="567836" cy="739345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154" name="Connection Line"/>
          <p:cNvCxnSpPr>
            <a:stCxn id="150" idx="0"/>
            <a:endCxn id="151" idx="0"/>
          </p:cNvCxnSpPr>
          <p:nvPr/>
        </p:nvCxnSpPr>
        <p:spPr>
          <a:xfrm>
            <a:off x="10436889" y="2172464"/>
            <a:ext cx="503769" cy="739345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155" name="Connection Line"/>
          <p:cNvCxnSpPr>
            <a:stCxn id="130" idx="0"/>
            <a:endCxn id="131" idx="0"/>
          </p:cNvCxnSpPr>
          <p:nvPr/>
        </p:nvCxnSpPr>
        <p:spPr>
          <a:xfrm flipH="1">
            <a:off x="9298123" y="2911808"/>
            <a:ext cx="570932" cy="632884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156" name="Connection Line"/>
          <p:cNvCxnSpPr>
            <a:stCxn id="130" idx="0"/>
            <a:endCxn id="152" idx="0"/>
          </p:cNvCxnSpPr>
          <p:nvPr/>
        </p:nvCxnSpPr>
        <p:spPr>
          <a:xfrm>
            <a:off x="9869054" y="2911808"/>
            <a:ext cx="428137" cy="632884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sp>
        <p:nvSpPr>
          <p:cNvPr id="157" name="Server"/>
          <p:cNvSpPr txBox="1"/>
          <p:nvPr/>
        </p:nvSpPr>
        <p:spPr>
          <a:xfrm>
            <a:off x="10270201" y="1790256"/>
            <a:ext cx="333376" cy="22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595456">
              <a:lnSpc>
                <a:spcPct val="85000"/>
              </a:lnSpc>
              <a:defRPr spc="-67" sz="88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Server</a:t>
            </a:r>
          </a:p>
        </p:txBody>
      </p:sp>
      <p:sp>
        <p:nvSpPr>
          <p:cNvPr id="158" name="Client"/>
          <p:cNvSpPr txBox="1"/>
          <p:nvPr/>
        </p:nvSpPr>
        <p:spPr>
          <a:xfrm>
            <a:off x="9131435" y="3707005"/>
            <a:ext cx="333376" cy="22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676655">
              <a:lnSpc>
                <a:spcPct val="85000"/>
              </a:lnSpc>
              <a:defRPr spc="-76" sz="10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Client</a:t>
            </a:r>
          </a:p>
        </p:txBody>
      </p:sp>
      <p:sp>
        <p:nvSpPr>
          <p:cNvPr id="159" name="Client"/>
          <p:cNvSpPr txBox="1"/>
          <p:nvPr/>
        </p:nvSpPr>
        <p:spPr>
          <a:xfrm>
            <a:off x="10130502" y="3707005"/>
            <a:ext cx="333376" cy="22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676655">
              <a:lnSpc>
                <a:spcPct val="85000"/>
              </a:lnSpc>
              <a:defRPr spc="-76" sz="10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Client</a:t>
            </a:r>
          </a:p>
        </p:txBody>
      </p:sp>
      <p:sp>
        <p:nvSpPr>
          <p:cNvPr id="160" name="Client"/>
          <p:cNvSpPr txBox="1"/>
          <p:nvPr/>
        </p:nvSpPr>
        <p:spPr>
          <a:xfrm>
            <a:off x="9124558" y="2784311"/>
            <a:ext cx="592664" cy="22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676655">
              <a:lnSpc>
                <a:spcPct val="85000"/>
              </a:lnSpc>
              <a:defRPr spc="-76" sz="10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Relay-Client</a:t>
            </a:r>
          </a:p>
        </p:txBody>
      </p:sp>
      <p:sp>
        <p:nvSpPr>
          <p:cNvPr id="161" name="Client"/>
          <p:cNvSpPr txBox="1"/>
          <p:nvPr/>
        </p:nvSpPr>
        <p:spPr>
          <a:xfrm>
            <a:off x="10773969" y="3058481"/>
            <a:ext cx="333376" cy="22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676655">
              <a:lnSpc>
                <a:spcPct val="85000"/>
              </a:lnSpc>
              <a:defRPr spc="-76" sz="10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Client</a:t>
            </a:r>
          </a:p>
        </p:txBody>
      </p:sp>
      <p:sp>
        <p:nvSpPr>
          <p:cNvPr id="162" name="Content Placeholder 2"/>
          <p:cNvSpPr txBox="1"/>
          <p:nvPr/>
        </p:nvSpPr>
        <p:spPr>
          <a:xfrm>
            <a:off x="1092200" y="5433087"/>
            <a:ext cx="4637926" cy="7020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marL="200525" indent="-200525" defTabSz="914400">
              <a:lnSpc>
                <a:spcPct val="90000"/>
              </a:lnSpc>
              <a:spcBef>
                <a:spcPts val="1200"/>
              </a:spcBef>
              <a:buSzPct val="100000"/>
              <a:buChar char="•"/>
              <a:defRPr>
                <a:solidFill>
                  <a:srgbClr val="404040"/>
                </a:solidFill>
              </a:defRPr>
            </a:lvl1pPr>
          </a:lstStyle>
          <a:p>
            <a:pPr/>
            <a:r>
              <a:t>Performance evaluation of the P2P algorithm</a:t>
            </a:r>
          </a:p>
        </p:txBody>
      </p:sp>
      <p:pic>
        <p:nvPicPr>
          <p:cNvPr id="163" name="docker_logo.png" descr="docker_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472910" y="4245640"/>
            <a:ext cx="919538" cy="919538"/>
          </a:xfrm>
          <a:prstGeom prst="rect">
            <a:avLst/>
          </a:prstGeom>
          <a:ln w="12700">
            <a:miter lim="400000"/>
          </a:ln>
        </p:spPr>
      </p:pic>
      <p:pic>
        <p:nvPicPr>
          <p:cNvPr id="164" name="logo.png" descr="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91302" y="5445808"/>
            <a:ext cx="777883" cy="341434"/>
          </a:xfrm>
          <a:prstGeom prst="rect">
            <a:avLst/>
          </a:prstGeom>
          <a:ln w="12700">
            <a:miter lim="400000"/>
          </a:ln>
        </p:spPr>
      </p:pic>
      <p:pic>
        <p:nvPicPr>
          <p:cNvPr id="165" name="Unknown.png" descr="Unknown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352325" y="5409488"/>
            <a:ext cx="1018415" cy="45465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" name="Unknown.png" descr="Unknown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947655" y="5445808"/>
            <a:ext cx="777883" cy="388944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Plus Mark"/>
          <p:cNvSpPr/>
          <p:nvPr/>
        </p:nvSpPr>
        <p:spPr>
          <a:xfrm>
            <a:off x="7892594" y="5565378"/>
            <a:ext cx="215512" cy="2155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9" h="21600" fill="norm" stroke="1" extrusionOk="0">
                <a:moveTo>
                  <a:pt x="8909" y="0"/>
                </a:moveTo>
                <a:cubicBezTo>
                  <a:pt x="8827" y="0"/>
                  <a:pt x="8758" y="68"/>
                  <a:pt x="8758" y="151"/>
                </a:cubicBezTo>
                <a:lnTo>
                  <a:pt x="8758" y="8694"/>
                </a:lnTo>
                <a:cubicBezTo>
                  <a:pt x="8758" y="8730"/>
                  <a:pt x="8730" y="8759"/>
                  <a:pt x="8693" y="8759"/>
                </a:cubicBezTo>
                <a:lnTo>
                  <a:pt x="151" y="8759"/>
                </a:lnTo>
                <a:cubicBezTo>
                  <a:pt x="68" y="8759"/>
                  <a:pt x="0" y="8826"/>
                  <a:pt x="0" y="8910"/>
                </a:cubicBezTo>
                <a:lnTo>
                  <a:pt x="0" y="12690"/>
                </a:lnTo>
                <a:cubicBezTo>
                  <a:pt x="0" y="12773"/>
                  <a:pt x="68" y="12841"/>
                  <a:pt x="151" y="12841"/>
                </a:cubicBezTo>
                <a:lnTo>
                  <a:pt x="8693" y="12841"/>
                </a:lnTo>
                <a:cubicBezTo>
                  <a:pt x="8730" y="12841"/>
                  <a:pt x="8758" y="12870"/>
                  <a:pt x="8758" y="12906"/>
                </a:cubicBezTo>
                <a:lnTo>
                  <a:pt x="8758" y="21449"/>
                </a:lnTo>
                <a:cubicBezTo>
                  <a:pt x="8758" y="21532"/>
                  <a:pt x="8826" y="21600"/>
                  <a:pt x="8909" y="21600"/>
                </a:cubicBezTo>
                <a:lnTo>
                  <a:pt x="12690" y="21600"/>
                </a:lnTo>
                <a:cubicBezTo>
                  <a:pt x="12773" y="21600"/>
                  <a:pt x="12841" y="21532"/>
                  <a:pt x="12841" y="21449"/>
                </a:cubicBezTo>
                <a:lnTo>
                  <a:pt x="12841" y="12906"/>
                </a:lnTo>
                <a:cubicBezTo>
                  <a:pt x="12841" y="12870"/>
                  <a:pt x="12870" y="12841"/>
                  <a:pt x="12906" y="12841"/>
                </a:cubicBezTo>
                <a:lnTo>
                  <a:pt x="21449" y="12841"/>
                </a:lnTo>
                <a:cubicBezTo>
                  <a:pt x="21531" y="12841"/>
                  <a:pt x="21600" y="12773"/>
                  <a:pt x="21599" y="12690"/>
                </a:cubicBezTo>
                <a:lnTo>
                  <a:pt x="21599" y="8910"/>
                </a:lnTo>
                <a:cubicBezTo>
                  <a:pt x="21599" y="8827"/>
                  <a:pt x="21532" y="8759"/>
                  <a:pt x="21449" y="8759"/>
                </a:cubicBezTo>
                <a:lnTo>
                  <a:pt x="12906" y="8759"/>
                </a:lnTo>
                <a:cubicBezTo>
                  <a:pt x="12870" y="8759"/>
                  <a:pt x="12841" y="8730"/>
                  <a:pt x="12841" y="8694"/>
                </a:cubicBezTo>
                <a:lnTo>
                  <a:pt x="12841" y="151"/>
                </a:lnTo>
                <a:cubicBezTo>
                  <a:pt x="12841" y="68"/>
                  <a:pt x="12773" y="0"/>
                  <a:pt x="12690" y="0"/>
                </a:cubicBezTo>
                <a:lnTo>
                  <a:pt x="8909" y="0"/>
                </a:lnTo>
                <a:close/>
              </a:path>
            </a:pathLst>
          </a:custGeom>
          <a:ln w="25400">
            <a:solidFill>
              <a:schemeClr val="accent2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8" name="Plus Mark"/>
          <p:cNvSpPr/>
          <p:nvPr/>
        </p:nvSpPr>
        <p:spPr>
          <a:xfrm>
            <a:off x="9499548" y="4472131"/>
            <a:ext cx="307976" cy="307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9" h="21600" fill="norm" stroke="1" extrusionOk="0">
                <a:moveTo>
                  <a:pt x="8909" y="0"/>
                </a:moveTo>
                <a:cubicBezTo>
                  <a:pt x="8827" y="0"/>
                  <a:pt x="8758" y="68"/>
                  <a:pt x="8758" y="151"/>
                </a:cubicBezTo>
                <a:lnTo>
                  <a:pt x="8758" y="8694"/>
                </a:lnTo>
                <a:cubicBezTo>
                  <a:pt x="8758" y="8730"/>
                  <a:pt x="8730" y="8759"/>
                  <a:pt x="8693" y="8759"/>
                </a:cubicBezTo>
                <a:lnTo>
                  <a:pt x="151" y="8759"/>
                </a:lnTo>
                <a:cubicBezTo>
                  <a:pt x="68" y="8759"/>
                  <a:pt x="0" y="8826"/>
                  <a:pt x="0" y="8910"/>
                </a:cubicBezTo>
                <a:lnTo>
                  <a:pt x="0" y="12690"/>
                </a:lnTo>
                <a:cubicBezTo>
                  <a:pt x="0" y="12773"/>
                  <a:pt x="68" y="12841"/>
                  <a:pt x="151" y="12841"/>
                </a:cubicBezTo>
                <a:lnTo>
                  <a:pt x="8693" y="12841"/>
                </a:lnTo>
                <a:cubicBezTo>
                  <a:pt x="8730" y="12841"/>
                  <a:pt x="8758" y="12870"/>
                  <a:pt x="8758" y="12906"/>
                </a:cubicBezTo>
                <a:lnTo>
                  <a:pt x="8758" y="21449"/>
                </a:lnTo>
                <a:cubicBezTo>
                  <a:pt x="8758" y="21532"/>
                  <a:pt x="8826" y="21600"/>
                  <a:pt x="8909" y="21600"/>
                </a:cubicBezTo>
                <a:lnTo>
                  <a:pt x="12690" y="21600"/>
                </a:lnTo>
                <a:cubicBezTo>
                  <a:pt x="12773" y="21600"/>
                  <a:pt x="12841" y="21532"/>
                  <a:pt x="12841" y="21449"/>
                </a:cubicBezTo>
                <a:lnTo>
                  <a:pt x="12841" y="12906"/>
                </a:lnTo>
                <a:cubicBezTo>
                  <a:pt x="12841" y="12870"/>
                  <a:pt x="12870" y="12841"/>
                  <a:pt x="12906" y="12841"/>
                </a:cubicBezTo>
                <a:lnTo>
                  <a:pt x="21449" y="12841"/>
                </a:lnTo>
                <a:cubicBezTo>
                  <a:pt x="21531" y="12841"/>
                  <a:pt x="21600" y="12773"/>
                  <a:pt x="21599" y="12690"/>
                </a:cubicBezTo>
                <a:lnTo>
                  <a:pt x="21599" y="8910"/>
                </a:lnTo>
                <a:cubicBezTo>
                  <a:pt x="21599" y="8827"/>
                  <a:pt x="21532" y="8759"/>
                  <a:pt x="21449" y="8759"/>
                </a:cubicBezTo>
                <a:lnTo>
                  <a:pt x="12906" y="8759"/>
                </a:lnTo>
                <a:cubicBezTo>
                  <a:pt x="12870" y="8759"/>
                  <a:pt x="12841" y="8730"/>
                  <a:pt x="12841" y="8694"/>
                </a:cubicBezTo>
                <a:lnTo>
                  <a:pt x="12841" y="151"/>
                </a:lnTo>
                <a:cubicBezTo>
                  <a:pt x="12841" y="68"/>
                  <a:pt x="12773" y="0"/>
                  <a:pt x="12690" y="0"/>
                </a:cubicBezTo>
                <a:lnTo>
                  <a:pt x="8909" y="0"/>
                </a:lnTo>
                <a:close/>
              </a:path>
            </a:pathLst>
          </a:custGeom>
          <a:ln w="25400">
            <a:solidFill>
              <a:schemeClr val="accent2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169" name="Screenshot 2024-01-21 at 16.09.34.png" descr="Screenshot 2024-01-21 at 16.09.34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9863824" y="4354394"/>
            <a:ext cx="777883" cy="702029"/>
          </a:xfrm>
          <a:prstGeom prst="rect">
            <a:avLst/>
          </a:prstGeom>
          <a:ln w="12700">
            <a:miter lim="400000"/>
          </a:ln>
        </p:spPr>
      </p:pic>
      <p:sp>
        <p:nvSpPr>
          <p:cNvPr id="170" name="Date Placeholder 3"/>
          <p:cNvSpPr txBox="1"/>
          <p:nvPr/>
        </p:nvSpPr>
        <p:spPr>
          <a:xfrm>
            <a:off x="4615589" y="6529495"/>
            <a:ext cx="3122846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b="1" sz="1100" u="sng">
                <a:solidFill>
                  <a:srgbClr val="FFFFFF"/>
                </a:solidFill>
              </a:defRPr>
            </a:lvl1pPr>
          </a:lstStyle>
          <a:p>
            <a:pPr/>
            <a:r>
              <a:t>MOTIVATION</a:t>
            </a:r>
          </a:p>
        </p:txBody>
      </p:sp>
      <p:sp>
        <p:nvSpPr>
          <p:cNvPr id="171" name="Content Placeholder 2"/>
          <p:cNvSpPr txBox="1"/>
          <p:nvPr/>
        </p:nvSpPr>
        <p:spPr>
          <a:xfrm>
            <a:off x="1092199" y="1355893"/>
            <a:ext cx="5728999" cy="12452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200525" indent="-200525" defTabSz="914400">
              <a:lnSpc>
                <a:spcPct val="90000"/>
              </a:lnSpc>
              <a:spcBef>
                <a:spcPts val="1200"/>
              </a:spcBef>
              <a:buSzPct val="100000"/>
              <a:buChar char="•"/>
              <a:defRPr>
                <a:solidFill>
                  <a:srgbClr val="9C9C9C"/>
                </a:solidFill>
              </a:defRPr>
            </a:pPr>
            <a:r>
              <a:t>The lectureStudio tool</a:t>
            </a:r>
          </a:p>
          <a:p>
            <a:pPr lvl="1" marL="581525" indent="-200525" defTabSz="914400">
              <a:lnSpc>
                <a:spcPct val="90000"/>
              </a:lnSpc>
              <a:spcBef>
                <a:spcPts val="1200"/>
              </a:spcBef>
              <a:buSzPct val="100000"/>
              <a:buChar char="•"/>
              <a:defRPr>
                <a:solidFill>
                  <a:srgbClr val="9C9C9C"/>
                </a:solidFill>
              </a:defRPr>
            </a:pPr>
            <a:r>
              <a:t>Reduced bandwidth requirements</a:t>
            </a:r>
          </a:p>
          <a:p>
            <a:pPr lvl="1" marL="581525" indent="-200525" defTabSz="914400">
              <a:lnSpc>
                <a:spcPct val="90000"/>
              </a:lnSpc>
              <a:spcBef>
                <a:spcPts val="1200"/>
              </a:spcBef>
              <a:buSzPct val="100000"/>
              <a:buChar char="•"/>
              <a:defRPr>
                <a:solidFill>
                  <a:srgbClr val="9C9C9C"/>
                </a:solidFill>
              </a:defRPr>
            </a:pPr>
            <a:r>
              <a:t>Transmitting essential information only during lecture</a:t>
            </a:r>
          </a:p>
        </p:txBody>
      </p:sp>
      <p:sp>
        <p:nvSpPr>
          <p:cNvPr id="172" name="Plus Mark"/>
          <p:cNvSpPr/>
          <p:nvPr/>
        </p:nvSpPr>
        <p:spPr>
          <a:xfrm>
            <a:off x="9526041" y="5567711"/>
            <a:ext cx="215512" cy="2155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9" h="21600" fill="norm" stroke="1" extrusionOk="0">
                <a:moveTo>
                  <a:pt x="8909" y="0"/>
                </a:moveTo>
                <a:cubicBezTo>
                  <a:pt x="8827" y="0"/>
                  <a:pt x="8758" y="68"/>
                  <a:pt x="8758" y="151"/>
                </a:cubicBezTo>
                <a:lnTo>
                  <a:pt x="8758" y="8694"/>
                </a:lnTo>
                <a:cubicBezTo>
                  <a:pt x="8758" y="8730"/>
                  <a:pt x="8730" y="8759"/>
                  <a:pt x="8693" y="8759"/>
                </a:cubicBezTo>
                <a:lnTo>
                  <a:pt x="151" y="8759"/>
                </a:lnTo>
                <a:cubicBezTo>
                  <a:pt x="68" y="8759"/>
                  <a:pt x="0" y="8826"/>
                  <a:pt x="0" y="8910"/>
                </a:cubicBezTo>
                <a:lnTo>
                  <a:pt x="0" y="12690"/>
                </a:lnTo>
                <a:cubicBezTo>
                  <a:pt x="0" y="12773"/>
                  <a:pt x="68" y="12841"/>
                  <a:pt x="151" y="12841"/>
                </a:cubicBezTo>
                <a:lnTo>
                  <a:pt x="8693" y="12841"/>
                </a:lnTo>
                <a:cubicBezTo>
                  <a:pt x="8730" y="12841"/>
                  <a:pt x="8758" y="12870"/>
                  <a:pt x="8758" y="12906"/>
                </a:cubicBezTo>
                <a:lnTo>
                  <a:pt x="8758" y="21449"/>
                </a:lnTo>
                <a:cubicBezTo>
                  <a:pt x="8758" y="21532"/>
                  <a:pt x="8826" y="21600"/>
                  <a:pt x="8909" y="21600"/>
                </a:cubicBezTo>
                <a:lnTo>
                  <a:pt x="12690" y="21600"/>
                </a:lnTo>
                <a:cubicBezTo>
                  <a:pt x="12773" y="21600"/>
                  <a:pt x="12841" y="21532"/>
                  <a:pt x="12841" y="21449"/>
                </a:cubicBezTo>
                <a:lnTo>
                  <a:pt x="12841" y="12906"/>
                </a:lnTo>
                <a:cubicBezTo>
                  <a:pt x="12841" y="12870"/>
                  <a:pt x="12870" y="12841"/>
                  <a:pt x="12906" y="12841"/>
                </a:cubicBezTo>
                <a:lnTo>
                  <a:pt x="21449" y="12841"/>
                </a:lnTo>
                <a:cubicBezTo>
                  <a:pt x="21531" y="12841"/>
                  <a:pt x="21600" y="12773"/>
                  <a:pt x="21599" y="12690"/>
                </a:cubicBezTo>
                <a:lnTo>
                  <a:pt x="21599" y="8910"/>
                </a:lnTo>
                <a:cubicBezTo>
                  <a:pt x="21599" y="8827"/>
                  <a:pt x="21532" y="8759"/>
                  <a:pt x="21449" y="8759"/>
                </a:cubicBezTo>
                <a:lnTo>
                  <a:pt x="12906" y="8759"/>
                </a:lnTo>
                <a:cubicBezTo>
                  <a:pt x="12870" y="8759"/>
                  <a:pt x="12841" y="8730"/>
                  <a:pt x="12841" y="8694"/>
                </a:cubicBezTo>
                <a:lnTo>
                  <a:pt x="12841" y="151"/>
                </a:lnTo>
                <a:cubicBezTo>
                  <a:pt x="12841" y="68"/>
                  <a:pt x="12773" y="0"/>
                  <a:pt x="12690" y="0"/>
                </a:cubicBezTo>
                <a:lnTo>
                  <a:pt x="8909" y="0"/>
                </a:lnTo>
                <a:close/>
              </a:path>
            </a:pathLst>
          </a:custGeom>
          <a:ln w="25400">
            <a:solidFill>
              <a:schemeClr val="accent2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173" name="Unknown.png" descr="Unknown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5649869" y="5340481"/>
            <a:ext cx="592663" cy="592664"/>
          </a:xfrm>
          <a:prstGeom prst="rect">
            <a:avLst/>
          </a:prstGeom>
          <a:ln w="12700">
            <a:miter lim="400000"/>
          </a:ln>
        </p:spPr>
      </p:pic>
      <p:pic>
        <p:nvPicPr>
          <p:cNvPr id="174" name="Unknown.png" descr="Unknown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6312211" y="5552678"/>
            <a:ext cx="174947" cy="17494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Conclusion and Future Wor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Conclusion and Future Work</a:t>
            </a:r>
          </a:p>
        </p:txBody>
      </p:sp>
      <p:sp>
        <p:nvSpPr>
          <p:cNvPr id="550" name="Goal: Developing a testbed for the P2P data distribution algorithm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92504" indent="-192504" defTabSz="877823">
              <a:spcBef>
                <a:spcPts val="1100"/>
              </a:spcBef>
              <a:buClrTx/>
              <a:buFontTx/>
              <a:buChar char="•"/>
              <a:defRPr sz="1919"/>
            </a:pPr>
            <a:r>
              <a:t>Goal: Developing a testbed for the P2P data distribution algorithm</a:t>
            </a:r>
          </a:p>
          <a:p>
            <a:pPr marL="192504" indent="-192504" defTabSz="877823">
              <a:spcBef>
                <a:spcPts val="1100"/>
              </a:spcBef>
              <a:buClrTx/>
              <a:buFontTx/>
              <a:buChar char="•"/>
              <a:defRPr sz="1919"/>
            </a:pPr>
            <a:r>
              <a:t>Results</a:t>
            </a:r>
          </a:p>
          <a:p>
            <a:pPr lvl="1" marL="558265" indent="-192504" defTabSz="877823">
              <a:spcBef>
                <a:spcPts val="1100"/>
              </a:spcBef>
              <a:buClrTx/>
              <a:buFontTx/>
              <a:buChar char="•"/>
              <a:defRPr sz="1919"/>
            </a:pPr>
            <a:r>
              <a:t>Network generator: Normal distribution with data from the UK and DE</a:t>
            </a:r>
          </a:p>
          <a:p>
            <a:pPr lvl="1" marL="558265" indent="-192504" defTabSz="877823">
              <a:spcBef>
                <a:spcPts val="1100"/>
              </a:spcBef>
              <a:buClrTx/>
              <a:buFontTx/>
              <a:buChar char="•"/>
              <a:defRPr sz="1919"/>
            </a:pPr>
            <a:r>
              <a:t>Creating of the testbed: Docker and Containerlab</a:t>
            </a:r>
          </a:p>
          <a:p>
            <a:pPr lvl="1" marL="558265" indent="-192504" defTabSz="877823">
              <a:spcBef>
                <a:spcPts val="1100"/>
              </a:spcBef>
              <a:buClrTx/>
              <a:buFontTx/>
              <a:buChar char="•"/>
              <a:defRPr sz="1919"/>
            </a:pPr>
            <a:r>
              <a:t>Evaluating of the testbed: Accuracy and scalability performance</a:t>
            </a:r>
          </a:p>
          <a:p>
            <a:pPr lvl="1" marL="558265" indent="-192504" defTabSz="877823">
              <a:spcBef>
                <a:spcPts val="1100"/>
              </a:spcBef>
              <a:buClrTx/>
              <a:buFontTx/>
              <a:buChar char="•"/>
              <a:defRPr sz="1919"/>
            </a:pPr>
            <a:r>
              <a:t>Evaluating of the P2P algorithm: Resource utilization and total time performance</a:t>
            </a:r>
          </a:p>
          <a:p>
            <a:pPr marL="192504" indent="-192504" defTabSz="877823">
              <a:spcBef>
                <a:spcPts val="1100"/>
              </a:spcBef>
              <a:buClrTx/>
              <a:buFontTx/>
              <a:buChar char="•"/>
              <a:defRPr sz="1919"/>
            </a:pPr>
            <a:r>
              <a:t>Future Works</a:t>
            </a:r>
          </a:p>
          <a:p>
            <a:pPr lvl="1" marL="558265" indent="-192504" defTabSz="877823">
              <a:spcBef>
                <a:spcPts val="1100"/>
              </a:spcBef>
              <a:buClrTx/>
              <a:buFontTx/>
              <a:buChar char="•"/>
              <a:defRPr sz="1919"/>
            </a:pPr>
            <a:r>
              <a:t>Enhancement of packet loss simulation for accurate network behavior</a:t>
            </a:r>
          </a:p>
          <a:p>
            <a:pPr lvl="1" marL="558265" indent="-192504" defTabSz="877823">
              <a:spcBef>
                <a:spcPts val="1100"/>
              </a:spcBef>
              <a:buClrTx/>
              <a:buFontTx/>
              <a:buChar char="•"/>
              <a:defRPr sz="1919"/>
            </a:pPr>
            <a:r>
              <a:t>Automatic integration between the testbed and the P2P algorithm optimization</a:t>
            </a:r>
          </a:p>
          <a:p>
            <a:pPr lvl="1" marL="558265" indent="-192504" defTabSz="877823">
              <a:spcBef>
                <a:spcPts val="1100"/>
              </a:spcBef>
              <a:buClrTx/>
              <a:buFontTx/>
              <a:buChar char="•"/>
              <a:defRPr sz="1919"/>
            </a:pPr>
            <a:r>
              <a:t>Integration of additional P2P algorithms into the testbed</a:t>
            </a:r>
          </a:p>
          <a:p>
            <a:pPr lvl="1" marL="558265" indent="-192504" defTabSz="877823">
              <a:spcBef>
                <a:spcPts val="1100"/>
              </a:spcBef>
              <a:buClrTx/>
              <a:buFontTx/>
              <a:buChar char="•"/>
              <a:defRPr sz="1919"/>
            </a:pPr>
            <a:r>
              <a:t>Development of a graphical testbed interface for easier configuration and real-time analysis</a:t>
            </a:r>
          </a:p>
        </p:txBody>
      </p:sp>
      <p:sp>
        <p:nvSpPr>
          <p:cNvPr id="551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sp>
        <p:nvSpPr>
          <p:cNvPr id="552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53" name="Date Placeholder 3"/>
          <p:cNvSpPr txBox="1"/>
          <p:nvPr/>
        </p:nvSpPr>
        <p:spPr>
          <a:xfrm>
            <a:off x="4986596" y="6527799"/>
            <a:ext cx="2380833" cy="22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b="1" sz="1100" u="sng">
                <a:solidFill>
                  <a:srgbClr val="FFFFFF"/>
                </a:solidFill>
              </a:defRPr>
            </a:lvl1pPr>
          </a:lstStyle>
          <a:p>
            <a:pPr/>
            <a:r>
              <a:t>CONCLUSION AND FUTURE WORK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Title 6"/>
          <p:cNvSpPr txBox="1"/>
          <p:nvPr>
            <p:ph type="title"/>
          </p:nvPr>
        </p:nvSpPr>
        <p:spPr>
          <a:xfrm>
            <a:off x="1097280" y="758950"/>
            <a:ext cx="10058401" cy="3566164"/>
          </a:xfrm>
          <a:prstGeom prst="rect">
            <a:avLst/>
          </a:prstGeom>
        </p:spPr>
        <p:txBody>
          <a:bodyPr/>
          <a:lstStyle>
            <a:lvl1pPr algn="ctr">
              <a:defRPr spc="-100"/>
            </a:lvl1pPr>
          </a:lstStyle>
          <a:p>
            <a:pPr/>
            <a:r>
              <a:t>Thank you for your attention!</a:t>
            </a:r>
          </a:p>
        </p:txBody>
      </p:sp>
      <p:sp>
        <p:nvSpPr>
          <p:cNvPr id="556" name="Text Placeholder 7"/>
          <p:cNvSpPr txBox="1"/>
          <p:nvPr>
            <p:ph type="body" sz="quarter" idx="1"/>
          </p:nvPr>
        </p:nvSpPr>
        <p:spPr>
          <a:xfrm>
            <a:off x="1097280" y="4453128"/>
            <a:ext cx="10058401" cy="114300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Any questions?</a:t>
            </a:r>
          </a:p>
        </p:txBody>
      </p:sp>
      <p:sp>
        <p:nvSpPr>
          <p:cNvPr id="557" name="Slide Number Placeholder 5"/>
          <p:cNvSpPr txBox="1"/>
          <p:nvPr>
            <p:ph type="sldNum" sz="quarter" idx="4294967295"/>
          </p:nvPr>
        </p:nvSpPr>
        <p:spPr>
          <a:xfrm>
            <a:off x="10966732" y="6529493"/>
            <a:ext cx="245747" cy="2257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/>
          <a:lstStyle/>
          <a:p>
            <a:pPr/>
            <a:fld id="{86CB4B4D-7CA3-9044-876B-883B54F8677D}" type="slidenum"/>
          </a:p>
        </p:txBody>
      </p:sp>
      <p:sp>
        <p:nvSpPr>
          <p:cNvPr id="558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sp>
        <p:nvSpPr>
          <p:cNvPr id="559" name="Date Placeholder 3"/>
          <p:cNvSpPr txBox="1"/>
          <p:nvPr/>
        </p:nvSpPr>
        <p:spPr>
          <a:xfrm>
            <a:off x="4986596" y="6527799"/>
            <a:ext cx="2380833" cy="22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b="1" sz="1100" u="sng">
                <a:solidFill>
                  <a:srgbClr val="FFFFFF"/>
                </a:solidFill>
              </a:defRPr>
            </a:lvl1pPr>
          </a:lstStyle>
          <a:p>
            <a:pPr/>
            <a:r>
              <a:t>QUESTIONS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References"/>
          <p:cNvSpPr txBox="1"/>
          <p:nvPr>
            <p:ph type="title"/>
          </p:nvPr>
        </p:nvSpPr>
        <p:spPr>
          <a:xfrm>
            <a:off x="1097280" y="286603"/>
            <a:ext cx="10058401" cy="919537"/>
          </a:xfrm>
          <a:prstGeom prst="rect">
            <a:avLst/>
          </a:prstGeom>
        </p:spPr>
        <p:txBody>
          <a:bodyPr/>
          <a:lstStyle/>
          <a:p>
            <a:pPr lvl="1">
              <a:defRPr spc="-100"/>
            </a:pPr>
            <a:r>
              <a:t>References</a:t>
            </a:r>
          </a:p>
        </p:txBody>
      </p:sp>
      <p:sp>
        <p:nvSpPr>
          <p:cNvPr id="562" name="[1] https://www.data.gov.uk/dataset/dfe843da-06ca-4680-9ba0-fbb27319e402/uk-fixed-line-broadband-performance…"/>
          <p:cNvSpPr txBox="1"/>
          <p:nvPr>
            <p:ph type="body" idx="1"/>
          </p:nvPr>
        </p:nvSpPr>
        <p:spPr>
          <a:xfrm>
            <a:off x="1097280" y="1354015"/>
            <a:ext cx="10058401" cy="4515080"/>
          </a:xfrm>
          <a:prstGeom prst="rect">
            <a:avLst/>
          </a:prstGeom>
        </p:spPr>
        <p:txBody>
          <a:bodyPr/>
          <a:lstStyle/>
          <a:p>
            <a:pPr/>
          </a:p>
          <a:p>
            <a:pPr/>
            <a:r>
              <a:t>[1]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https://www.data.gov.uk/dataset/dfe843da-06ca-4680-9ba0-fbb27319e402/uk-fixed-line-broadband-performance</a:t>
            </a:r>
          </a:p>
          <a:p>
            <a:pPr/>
            <a:r>
              <a:t>[2]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https://www.speedtest.net/</a:t>
            </a:r>
          </a:p>
          <a:p>
            <a:pPr/>
            <a:r>
              <a:t>[3]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https://containerlab.dev/manual/topo-def-file/</a:t>
            </a:r>
          </a:p>
        </p:txBody>
      </p:sp>
      <p:sp>
        <p:nvSpPr>
          <p:cNvPr id="563" name="Slide Number"/>
          <p:cNvSpPr txBox="1"/>
          <p:nvPr>
            <p:ph type="sldNum" sz="quarter" idx="4294967295"/>
          </p:nvPr>
        </p:nvSpPr>
        <p:spPr>
          <a:xfrm>
            <a:off x="10966733" y="6529494"/>
            <a:ext cx="245749" cy="225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64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sp>
        <p:nvSpPr>
          <p:cNvPr id="565" name="Date Placeholder 3"/>
          <p:cNvSpPr txBox="1"/>
          <p:nvPr/>
        </p:nvSpPr>
        <p:spPr>
          <a:xfrm>
            <a:off x="4986596" y="6527799"/>
            <a:ext cx="2380833" cy="22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b="1" sz="1100" u="sng">
                <a:solidFill>
                  <a:srgbClr val="FFFFFF"/>
                </a:solidFill>
              </a:defRPr>
            </a:lvl1pPr>
          </a:lstStyle>
          <a:p>
            <a:pPr/>
            <a:r>
              <a:t>REFERENCES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Network Topology Generator"/>
          <p:cNvSpPr txBox="1"/>
          <p:nvPr>
            <p:ph type="title"/>
          </p:nvPr>
        </p:nvSpPr>
        <p:spPr>
          <a:xfrm>
            <a:off x="1097280" y="286603"/>
            <a:ext cx="10058401" cy="919537"/>
          </a:xfrm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Additional Slides (1) - Network Topology</a:t>
            </a:r>
          </a:p>
        </p:txBody>
      </p:sp>
      <p:sp>
        <p:nvSpPr>
          <p:cNvPr id="568" name="Slide Number"/>
          <p:cNvSpPr txBox="1"/>
          <p:nvPr>
            <p:ph type="sldNum" sz="quarter" idx="4294967295"/>
          </p:nvPr>
        </p:nvSpPr>
        <p:spPr>
          <a:xfrm>
            <a:off x="10966735" y="6529495"/>
            <a:ext cx="245749" cy="225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69" name="{…"/>
          <p:cNvSpPr txBox="1"/>
          <p:nvPr/>
        </p:nvSpPr>
        <p:spPr>
          <a:xfrm>
            <a:off x="1170943" y="3619077"/>
            <a:ext cx="2184401" cy="2441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914400">
              <a:defRPr sz="900"/>
            </a:pPr>
            <a:r>
              <a:t>{                </a:t>
            </a:r>
          </a:p>
          <a:p>
            <a:pPr defTabSz="914400">
              <a:defRPr sz="900">
                <a:solidFill>
                  <a:srgbClr val="CCCCCC"/>
                </a:solidFill>
              </a:defRPr>
            </a:pPr>
            <a:r>
              <a:t>    </a:t>
            </a:r>
            <a:r>
              <a:rPr>
                <a:solidFill>
                  <a:srgbClr val="000000"/>
                </a:solidFill>
              </a:rPr>
              <a:t>"filename":</a:t>
            </a:r>
            <a:r>
              <a:t> </a:t>
            </a:r>
            <a:r>
              <a:rPr>
                <a:solidFill>
                  <a:srgbClr val="CE9178"/>
                </a:solidFill>
              </a:rPr>
              <a:t>"test.pdf"</a:t>
            </a:r>
            <a:r>
              <a:rPr>
                <a:solidFill>
                  <a:srgbClr val="000000"/>
                </a:solidFill>
              </a:rPr>
              <a:t>,</a:t>
            </a:r>
          </a:p>
          <a:p>
            <a:pPr defTabSz="914400">
              <a:defRPr sz="900">
                <a:solidFill>
                  <a:srgbClr val="CCCCCC"/>
                </a:solidFill>
              </a:defRPr>
            </a:pPr>
            <a:r>
              <a:t>    </a:t>
            </a:r>
            <a:r>
              <a:rPr>
                <a:solidFill>
                  <a:srgbClr val="000000"/>
                </a:solidFill>
              </a:rPr>
              <a:t>"filesize":</a:t>
            </a:r>
            <a:r>
              <a:t> </a:t>
            </a:r>
            <a:r>
              <a:rPr>
                <a:solidFill>
                  <a:srgbClr val="B5CEA8"/>
                </a:solidFill>
              </a:rPr>
              <a:t>5000</a:t>
            </a:r>
            <a:r>
              <a:rPr>
                <a:solidFill>
                  <a:srgbClr val="000000"/>
                </a:solidFill>
              </a:rPr>
              <a:t>,</a:t>
            </a:r>
          </a:p>
          <a:p>
            <a:pPr defTabSz="914400">
              <a:defRPr sz="900">
                <a:solidFill>
                  <a:srgbClr val="CCCCCC"/>
                </a:solidFill>
              </a:defRPr>
            </a:pPr>
            <a:r>
              <a:t>    </a:t>
            </a:r>
            <a:r>
              <a:rPr>
                <a:solidFill>
                  <a:srgbClr val="000000"/>
                </a:solidFill>
              </a:rPr>
              <a:t>"peers": [</a:t>
            </a:r>
          </a:p>
          <a:p>
            <a:pPr defTabSz="914400">
              <a:defRPr sz="900"/>
            </a:pPr>
            <a:r>
              <a:t>        {</a:t>
            </a:r>
          </a:p>
          <a:p>
            <a:pPr defTabSz="914400">
              <a:defRPr sz="900">
                <a:solidFill>
                  <a:srgbClr val="CCCCCC"/>
                </a:solidFill>
              </a:defRPr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"name"</a:t>
            </a:r>
            <a:r>
              <a:rPr>
                <a:solidFill>
                  <a:srgbClr val="000000"/>
                </a:solidFill>
              </a:rPr>
              <a:t>:</a:t>
            </a:r>
            <a:r>
              <a:t> </a:t>
            </a:r>
            <a:r>
              <a:rPr>
                <a:solidFill>
                  <a:srgbClr val="000000"/>
                </a:solidFill>
              </a:rPr>
              <a:t>"lectureStudioServer",</a:t>
            </a:r>
          </a:p>
          <a:p>
            <a:pPr defTabSz="914400">
              <a:defRPr sz="900">
                <a:solidFill>
                  <a:srgbClr val="CCCCCC"/>
                </a:solidFill>
              </a:defRPr>
            </a:pPr>
            <a:r>
              <a:t>           </a:t>
            </a:r>
            <a:r>
              <a:rPr>
                <a:solidFill>
                  <a:srgbClr val="9CDCFE"/>
                </a:solidFill>
              </a:rPr>
              <a:t> "maxDownload"</a:t>
            </a:r>
            <a:r>
              <a:rPr>
                <a:solidFill>
                  <a:srgbClr val="000000"/>
                </a:solidFill>
              </a:rPr>
              <a:t>:</a:t>
            </a:r>
            <a:r>
              <a:t> </a:t>
            </a:r>
            <a:r>
              <a:rPr>
                <a:solidFill>
                  <a:srgbClr val="B5CEA8"/>
                </a:solidFill>
              </a:rPr>
              <a:t>29150</a:t>
            </a:r>
            <a:r>
              <a:rPr>
                <a:solidFill>
                  <a:srgbClr val="000000"/>
                </a:solidFill>
              </a:rPr>
              <a:t>,</a:t>
            </a:r>
          </a:p>
          <a:p>
            <a:pPr defTabSz="914400">
              <a:defRPr sz="900"/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"maxUpload"</a:t>
            </a:r>
            <a:r>
              <a:t>: </a:t>
            </a:r>
            <a:r>
              <a:rPr>
                <a:solidFill>
                  <a:srgbClr val="B5CEA8"/>
                </a:solidFill>
              </a:rPr>
              <a:t>9209</a:t>
            </a:r>
          </a:p>
          <a:p>
            <a:pPr defTabSz="914400">
              <a:defRPr sz="900"/>
            </a:pPr>
            <a:r>
              <a:t>        },</a:t>
            </a:r>
          </a:p>
          <a:p>
            <a:pPr defTabSz="914400">
              <a:defRPr sz="900"/>
            </a:pPr>
            <a:r>
              <a:t>        {</a:t>
            </a:r>
          </a:p>
          <a:p>
            <a:pPr defTabSz="914400">
              <a:defRPr sz="900"/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"name"</a:t>
            </a:r>
            <a:r>
              <a:t>: </a:t>
            </a:r>
            <a:r>
              <a:rPr>
                <a:solidFill>
                  <a:srgbClr val="CE9178"/>
                </a:solidFill>
              </a:rPr>
              <a:t>"1"</a:t>
            </a:r>
            <a:r>
              <a:t>,</a:t>
            </a:r>
          </a:p>
          <a:p>
            <a:pPr defTabSz="914400">
              <a:defRPr sz="900">
                <a:solidFill>
                  <a:srgbClr val="CCCCCC"/>
                </a:solidFill>
              </a:defRPr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"maxDownload"</a:t>
            </a:r>
            <a:r>
              <a:rPr>
                <a:solidFill>
                  <a:srgbClr val="000000"/>
                </a:solidFill>
              </a:rPr>
              <a:t>:</a:t>
            </a:r>
            <a:r>
              <a:t> </a:t>
            </a:r>
            <a:r>
              <a:rPr>
                <a:solidFill>
                  <a:srgbClr val="B5CEA8"/>
                </a:solidFill>
              </a:rPr>
              <a:t>1080</a:t>
            </a:r>
            <a:r>
              <a:rPr>
                <a:solidFill>
                  <a:srgbClr val="000000"/>
                </a:solidFill>
              </a:rPr>
              <a:t>,</a:t>
            </a:r>
          </a:p>
          <a:p>
            <a:pPr defTabSz="914400">
              <a:defRPr sz="900"/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"maxUpload"</a:t>
            </a:r>
            <a:r>
              <a:t>: </a:t>
            </a:r>
            <a:r>
              <a:rPr>
                <a:solidFill>
                  <a:srgbClr val="B5CEA8"/>
                </a:solidFill>
              </a:rPr>
              <a:t>373</a:t>
            </a:r>
          </a:p>
          <a:p>
            <a:pPr defTabSz="914400">
              <a:defRPr sz="900"/>
            </a:pPr>
            <a:r>
              <a:t>        }</a:t>
            </a:r>
          </a:p>
          <a:p>
            <a:pPr defTabSz="914400">
              <a:defRPr sz="900"/>
            </a:pPr>
            <a:r>
              <a:t>    ]</a:t>
            </a:r>
          </a:p>
          <a:p>
            <a:pPr defTabSz="914400">
              <a:defRPr sz="900"/>
            </a:pPr>
            <a:r>
              <a:t>}</a:t>
            </a:r>
          </a:p>
        </p:txBody>
      </p:sp>
      <p:sp>
        <p:nvSpPr>
          <p:cNvPr id="570" name="&quot;connections&quot;: […"/>
          <p:cNvSpPr txBox="1"/>
          <p:nvPr/>
        </p:nvSpPr>
        <p:spPr>
          <a:xfrm>
            <a:off x="3341558" y="3619077"/>
            <a:ext cx="2184401" cy="2441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914400">
              <a:defRPr sz="900">
                <a:solidFill>
                  <a:srgbClr val="CCCCCC"/>
                </a:solidFill>
              </a:defRPr>
            </a:pPr>
            <a:r>
              <a:t> </a:t>
            </a:r>
            <a:r>
              <a:rPr>
                <a:solidFill>
                  <a:srgbClr val="000000"/>
                </a:solidFill>
              </a:rPr>
              <a:t>"connections": [</a:t>
            </a:r>
            <a:endParaRPr>
              <a:solidFill>
                <a:srgbClr val="000000"/>
              </a:solidFill>
            </a:endParaRPr>
          </a:p>
          <a:p>
            <a:pPr defTabSz="914400">
              <a:defRPr sz="900"/>
            </a:pPr>
            <a:r>
              <a:t>        {</a:t>
            </a:r>
          </a:p>
          <a:p>
            <a:pPr defTabSz="914400">
              <a:defRPr sz="900">
                <a:solidFill>
                  <a:srgbClr val="CCCCCC"/>
                </a:solidFill>
              </a:defRPr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"sourceName"</a:t>
            </a:r>
            <a:r>
              <a:rPr>
                <a:solidFill>
                  <a:srgbClr val="000000"/>
                </a:solidFill>
              </a:rPr>
              <a:t>:</a:t>
            </a:r>
            <a:r>
              <a:t> </a:t>
            </a:r>
            <a:r>
              <a:rPr>
                <a:solidFill>
                  <a:srgbClr val="000000"/>
                </a:solidFill>
              </a:rPr>
              <a:t>"lectureStudioServer",</a:t>
            </a:r>
          </a:p>
          <a:p>
            <a:pPr defTabSz="914400">
              <a:defRPr sz="900"/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"targetName"</a:t>
            </a:r>
            <a:r>
              <a:t>: </a:t>
            </a:r>
            <a:r>
              <a:rPr>
                <a:solidFill>
                  <a:srgbClr val="CE9178"/>
                </a:solidFill>
              </a:rPr>
              <a:t>"1"</a:t>
            </a:r>
            <a:r>
              <a:t>,</a:t>
            </a:r>
          </a:p>
          <a:p>
            <a:pPr defTabSz="914400">
              <a:defRPr sz="900"/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"bandwidth"</a:t>
            </a:r>
            <a:r>
              <a:t>: </a:t>
            </a:r>
            <a:r>
              <a:rPr>
                <a:solidFill>
                  <a:srgbClr val="B5CEA8"/>
                </a:solidFill>
              </a:rPr>
              <a:t>1080</a:t>
            </a:r>
            <a:r>
              <a:t>,</a:t>
            </a:r>
          </a:p>
          <a:p>
            <a:pPr defTabSz="914400">
              <a:defRPr sz="900"/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"latency"</a:t>
            </a:r>
            <a:r>
              <a:t>: </a:t>
            </a:r>
            <a:r>
              <a:rPr>
                <a:solidFill>
                  <a:srgbClr val="B5CEA8"/>
                </a:solidFill>
              </a:rPr>
              <a:t>57</a:t>
            </a:r>
            <a:r>
              <a:t>,</a:t>
            </a:r>
          </a:p>
          <a:p>
            <a:pPr defTabSz="914400">
              <a:defRPr sz="900"/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"loss"</a:t>
            </a:r>
            <a:r>
              <a:t>: </a:t>
            </a:r>
            <a:r>
              <a:rPr>
                <a:solidFill>
                  <a:srgbClr val="B5CEA8"/>
                </a:solidFill>
              </a:rPr>
              <a:t>0.0035</a:t>
            </a:r>
          </a:p>
          <a:p>
            <a:pPr defTabSz="914400">
              <a:defRPr sz="900"/>
            </a:pPr>
            <a:r>
              <a:t>        },</a:t>
            </a:r>
          </a:p>
          <a:p>
            <a:pPr defTabSz="914400">
              <a:defRPr sz="900"/>
            </a:pPr>
            <a:r>
              <a:t>        {</a:t>
            </a:r>
          </a:p>
          <a:p>
            <a:pPr defTabSz="914400">
              <a:defRPr sz="900"/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"sourceName"</a:t>
            </a:r>
            <a:r>
              <a:t>: </a:t>
            </a:r>
            <a:r>
              <a:rPr>
                <a:solidFill>
                  <a:srgbClr val="CE9178"/>
                </a:solidFill>
              </a:rPr>
              <a:t>"1"</a:t>
            </a:r>
            <a:r>
              <a:t>,</a:t>
            </a:r>
          </a:p>
          <a:p>
            <a:pPr defTabSz="914400">
              <a:defRPr sz="900">
                <a:solidFill>
                  <a:srgbClr val="CCCCCC"/>
                </a:solidFill>
              </a:defRPr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"targetName"</a:t>
            </a:r>
            <a:r>
              <a:rPr>
                <a:solidFill>
                  <a:srgbClr val="000000"/>
                </a:solidFill>
              </a:rPr>
              <a:t>:</a:t>
            </a:r>
            <a:r>
              <a:t> </a:t>
            </a:r>
            <a:r>
              <a:rPr>
                <a:solidFill>
                  <a:srgbClr val="000000"/>
                </a:solidFill>
              </a:rPr>
              <a:t>"lectureStudioServer",</a:t>
            </a:r>
          </a:p>
          <a:p>
            <a:pPr defTabSz="914400">
              <a:defRPr sz="900"/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"bandwidth"</a:t>
            </a:r>
            <a:r>
              <a:t>: </a:t>
            </a:r>
            <a:r>
              <a:rPr>
                <a:solidFill>
                  <a:srgbClr val="B5CEA8"/>
                </a:solidFill>
              </a:rPr>
              <a:t>373</a:t>
            </a:r>
            <a:r>
              <a:t>,</a:t>
            </a:r>
          </a:p>
          <a:p>
            <a:pPr defTabSz="914400">
              <a:defRPr sz="900"/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"latency"</a:t>
            </a:r>
            <a:r>
              <a:t>: </a:t>
            </a:r>
            <a:r>
              <a:rPr>
                <a:solidFill>
                  <a:srgbClr val="B5CEA8"/>
                </a:solidFill>
              </a:rPr>
              <a:t>57.15</a:t>
            </a:r>
            <a:r>
              <a:t>,</a:t>
            </a:r>
          </a:p>
          <a:p>
            <a:pPr defTabSz="914400">
              <a:defRPr sz="900"/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"loss"</a:t>
            </a:r>
            <a:r>
              <a:t>: </a:t>
            </a:r>
            <a:r>
              <a:rPr>
                <a:solidFill>
                  <a:srgbClr val="B5CEA8"/>
                </a:solidFill>
              </a:rPr>
              <a:t>0.0035</a:t>
            </a:r>
          </a:p>
          <a:p>
            <a:pPr defTabSz="914400">
              <a:defRPr sz="900"/>
            </a:pPr>
            <a:r>
              <a:t>        }</a:t>
            </a:r>
          </a:p>
          <a:p>
            <a:pPr defTabSz="914400">
              <a:defRPr sz="900"/>
            </a:pPr>
            <a:r>
              <a:t>    ]</a:t>
            </a:r>
          </a:p>
          <a:p>
            <a:pPr defTabSz="914400">
              <a:defRPr sz="900"/>
            </a:pPr>
            <a:r>
              <a:t>}</a:t>
            </a:r>
          </a:p>
        </p:txBody>
      </p:sp>
      <p:sp>
        <p:nvSpPr>
          <p:cNvPr id="571" name="List of Peers and Network Characteristics"/>
          <p:cNvSpPr txBox="1"/>
          <p:nvPr/>
        </p:nvSpPr>
        <p:spPr>
          <a:xfrm>
            <a:off x="2031150" y="3301500"/>
            <a:ext cx="2768226" cy="225707"/>
          </a:xfrm>
          <a:prstGeom prst="rect">
            <a:avLst/>
          </a:prstGeom>
          <a:solidFill>
            <a:srgbClr val="ADCC8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85000"/>
              </a:lnSpc>
              <a:defRPr spc="-11" sz="11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Network Topology Generated by the Testbed</a:t>
            </a:r>
          </a:p>
        </p:txBody>
      </p:sp>
      <p:pic>
        <p:nvPicPr>
          <p:cNvPr id="572" name="136525.png" descr="13652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40985" y="5721005"/>
            <a:ext cx="241293" cy="241292"/>
          </a:xfrm>
          <a:prstGeom prst="rect">
            <a:avLst/>
          </a:prstGeom>
          <a:ln w="12700">
            <a:miter lim="400000"/>
          </a:ln>
        </p:spPr>
      </p:pic>
      <p:sp>
        <p:nvSpPr>
          <p:cNvPr id="573" name="{…"/>
          <p:cNvSpPr txBox="1"/>
          <p:nvPr/>
        </p:nvSpPr>
        <p:spPr>
          <a:xfrm>
            <a:off x="7454900" y="3619500"/>
            <a:ext cx="2187490" cy="2441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defTabSz="914400">
              <a:defRPr sz="900"/>
            </a:pPr>
            <a:r>
              <a:t>{</a:t>
            </a:r>
          </a:p>
          <a:p>
            <a:pPr defTabSz="914400">
              <a:defRPr sz="900">
                <a:solidFill>
                  <a:srgbClr val="CCCCCC"/>
                </a:solidFill>
              </a:defRPr>
            </a:pPr>
            <a:r>
              <a:t>    </a:t>
            </a:r>
            <a:r>
              <a:rPr>
                <a:solidFill>
                  <a:srgbClr val="000000"/>
                </a:solidFill>
              </a:rPr>
              <a:t>"superpeers": [</a:t>
            </a:r>
          </a:p>
          <a:p>
            <a:pPr defTabSz="914400">
              <a:defRPr sz="900"/>
            </a:pPr>
            <a:r>
              <a:t>        {</a:t>
            </a:r>
          </a:p>
          <a:p>
            <a:pPr defTabSz="914400">
              <a:defRPr sz="900"/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"name"</a:t>
            </a:r>
            <a:r>
              <a:t>: </a:t>
            </a:r>
            <a:r>
              <a:rPr>
                <a:solidFill>
                  <a:srgbClr val="CE9178"/>
                </a:solidFill>
              </a:rPr>
              <a:t>"1"</a:t>
            </a:r>
          </a:p>
          <a:p>
            <a:pPr defTabSz="914400">
              <a:defRPr sz="900"/>
            </a:pPr>
            <a:r>
              <a:t>        }</a:t>
            </a:r>
          </a:p>
          <a:p>
            <a:pPr defTabSz="914400">
              <a:defRPr sz="900"/>
            </a:pPr>
            <a:r>
              <a:t>    ],</a:t>
            </a:r>
          </a:p>
          <a:p>
            <a:pPr defTabSz="914400">
              <a:defRPr sz="900">
                <a:solidFill>
                  <a:srgbClr val="CCCCCC"/>
                </a:solidFill>
              </a:defRPr>
            </a:pPr>
            <a:r>
              <a:t>    </a:t>
            </a:r>
            <a:r>
              <a:rPr>
                <a:solidFill>
                  <a:srgbClr val="000000"/>
                </a:solidFill>
              </a:rPr>
              <a:t>"peer2peer": [</a:t>
            </a:r>
          </a:p>
          <a:p>
            <a:pPr defTabSz="914400">
              <a:defRPr sz="900"/>
            </a:pPr>
            <a:r>
              <a:t>        {</a:t>
            </a:r>
          </a:p>
          <a:p>
            <a:pPr defTabSz="914400">
              <a:defRPr sz="900">
                <a:solidFill>
                  <a:srgbClr val="CCCCCC"/>
                </a:solidFill>
              </a:defRPr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"sourceName"</a:t>
            </a:r>
            <a:r>
              <a:rPr>
                <a:solidFill>
                  <a:srgbClr val="000000"/>
                </a:solidFill>
              </a:rPr>
              <a:t>:</a:t>
            </a:r>
            <a:r>
              <a:t> </a:t>
            </a:r>
            <a:r>
              <a:rPr>
                <a:solidFill>
                  <a:srgbClr val="000000"/>
                </a:solidFill>
              </a:rPr>
              <a:t>"lectureStudioServer",</a:t>
            </a:r>
          </a:p>
          <a:p>
            <a:pPr defTabSz="914400">
              <a:defRPr sz="900"/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"targetName"</a:t>
            </a:r>
            <a:r>
              <a:t>: </a:t>
            </a:r>
            <a:r>
              <a:rPr>
                <a:solidFill>
                  <a:srgbClr val="CE9178"/>
                </a:solidFill>
              </a:rPr>
              <a:t>"1"</a:t>
            </a:r>
          </a:p>
          <a:p>
            <a:pPr defTabSz="914400">
              <a:defRPr sz="900"/>
            </a:pPr>
            <a:r>
              <a:t>        },</a:t>
            </a:r>
          </a:p>
          <a:p>
            <a:pPr defTabSz="914400">
              <a:defRPr sz="900"/>
            </a:pPr>
            <a:r>
              <a:t>        {</a:t>
            </a:r>
          </a:p>
          <a:p>
            <a:pPr defTabSz="914400">
              <a:defRPr sz="900"/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"sourceName"</a:t>
            </a:r>
            <a:r>
              <a:t>: </a:t>
            </a:r>
            <a:r>
              <a:rPr>
                <a:solidFill>
                  <a:srgbClr val="CE9178"/>
                </a:solidFill>
              </a:rPr>
              <a:t>"1"</a:t>
            </a:r>
            <a:r>
              <a:t>,</a:t>
            </a:r>
          </a:p>
          <a:p>
            <a:pPr defTabSz="914400">
              <a:defRPr sz="900"/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"targetName"</a:t>
            </a:r>
            <a:r>
              <a:t>: </a:t>
            </a:r>
            <a:r>
              <a:rPr>
                <a:solidFill>
                  <a:srgbClr val="CE9178"/>
                </a:solidFill>
              </a:rPr>
              <a:t>"2"</a:t>
            </a:r>
          </a:p>
          <a:p>
            <a:pPr defTabSz="914400">
              <a:defRPr sz="900"/>
            </a:pPr>
            <a:r>
              <a:t>        }</a:t>
            </a:r>
          </a:p>
          <a:p>
            <a:pPr defTabSz="914400">
              <a:defRPr sz="900"/>
            </a:pPr>
            <a:r>
              <a:t>    ]</a:t>
            </a:r>
          </a:p>
          <a:p>
            <a:pPr defTabSz="914400">
              <a:defRPr sz="900"/>
            </a:pPr>
            <a:r>
              <a:t>}</a:t>
            </a:r>
          </a:p>
        </p:txBody>
      </p:sp>
      <p:sp>
        <p:nvSpPr>
          <p:cNvPr id="574" name="Connection Between Peers"/>
          <p:cNvSpPr txBox="1"/>
          <p:nvPr/>
        </p:nvSpPr>
        <p:spPr>
          <a:xfrm>
            <a:off x="7861023" y="3301500"/>
            <a:ext cx="3041893" cy="225707"/>
          </a:xfrm>
          <a:prstGeom prst="rect">
            <a:avLst/>
          </a:prstGeom>
          <a:solidFill>
            <a:srgbClr val="ADCC8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85000"/>
              </a:lnSpc>
              <a:defRPr spc="-11" sz="11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Network Topology Optimized by the P2P Algorithm</a:t>
            </a:r>
          </a:p>
        </p:txBody>
      </p:sp>
      <p:pic>
        <p:nvPicPr>
          <p:cNvPr id="575" name="136525.png" descr="13652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28956" y="5715000"/>
            <a:ext cx="241292" cy="241293"/>
          </a:xfrm>
          <a:prstGeom prst="rect">
            <a:avLst/>
          </a:prstGeom>
          <a:ln w="12700">
            <a:miter lim="400000"/>
          </a:ln>
        </p:spPr>
      </p:pic>
      <p:sp>
        <p:nvSpPr>
          <p:cNvPr id="576" name="Line"/>
          <p:cNvSpPr/>
          <p:nvPr/>
        </p:nvSpPr>
        <p:spPr>
          <a:xfrm>
            <a:off x="5697133" y="4693165"/>
            <a:ext cx="1577334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77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sp>
        <p:nvSpPr>
          <p:cNvPr id="578" name="Develop Java Program…"/>
          <p:cNvSpPr txBox="1"/>
          <p:nvPr>
            <p:ph type="body" sz="quarter" idx="1"/>
          </p:nvPr>
        </p:nvSpPr>
        <p:spPr>
          <a:xfrm>
            <a:off x="1097280" y="1360420"/>
            <a:ext cx="4511518" cy="1644802"/>
          </a:xfrm>
          <a:prstGeom prst="rect">
            <a:avLst/>
          </a:prstGeom>
        </p:spPr>
        <p:txBody>
          <a:bodyPr/>
          <a:lstStyle/>
          <a:p>
            <a:pPr marL="188494" indent="-188494" defTabSz="859536">
              <a:spcBef>
                <a:spcPts val="1100"/>
              </a:spcBef>
              <a:buClrTx/>
              <a:buFontTx/>
              <a:buChar char="•"/>
              <a:defRPr sz="1879"/>
            </a:pPr>
            <a:r>
              <a:t>Generating network topology by the testbed</a:t>
            </a:r>
          </a:p>
          <a:p>
            <a:pPr lvl="1" marL="546634" indent="-188494" defTabSz="859536">
              <a:spcBef>
                <a:spcPts val="1100"/>
              </a:spcBef>
              <a:buClrTx/>
              <a:buFontTx/>
              <a:buChar char="•"/>
              <a:defRPr sz="1879"/>
            </a:pPr>
            <a:r>
              <a:t>Listing nodes with network characteristics</a:t>
            </a:r>
          </a:p>
          <a:p>
            <a:pPr lvl="1" marL="546634" indent="-188494" defTabSz="859536">
              <a:spcBef>
                <a:spcPts val="1100"/>
              </a:spcBef>
              <a:buClrTx/>
              <a:buFontTx/>
              <a:buChar char="•"/>
              <a:defRPr sz="1879"/>
            </a:pPr>
            <a:r>
              <a:t>Detailing connections between the lectureStudio server and all peers</a:t>
            </a:r>
          </a:p>
        </p:txBody>
      </p:sp>
      <p:sp>
        <p:nvSpPr>
          <p:cNvPr id="579" name="Develop Java Program…"/>
          <p:cNvSpPr txBox="1"/>
          <p:nvPr/>
        </p:nvSpPr>
        <p:spPr>
          <a:xfrm>
            <a:off x="6722348" y="1358900"/>
            <a:ext cx="4349395" cy="1535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178468" indent="-178468" defTabSz="813816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1779">
                <a:solidFill>
                  <a:srgbClr val="404040"/>
                </a:solidFill>
              </a:defRPr>
            </a:pPr>
            <a:r>
              <a:t>Optimizing network topology by the P2P algorithm</a:t>
            </a:r>
          </a:p>
          <a:p>
            <a:pPr lvl="1" marL="517558" indent="-178468" defTabSz="813816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1779">
                <a:solidFill>
                  <a:srgbClr val="404040"/>
                </a:solidFill>
              </a:defRPr>
            </a:pPr>
            <a:r>
              <a:t>Identifying super peers</a:t>
            </a:r>
          </a:p>
          <a:p>
            <a:pPr lvl="1" marL="517558" indent="-178468" defTabSz="813816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1779">
                <a:solidFill>
                  <a:srgbClr val="404040"/>
                </a:solidFill>
              </a:defRPr>
            </a:pPr>
            <a:r>
              <a:t>Optimizing connections between the lectureStudio server and peers</a:t>
            </a:r>
          </a:p>
        </p:txBody>
      </p:sp>
      <p:sp>
        <p:nvSpPr>
          <p:cNvPr id="580" name="Date Placeholder 3"/>
          <p:cNvSpPr txBox="1"/>
          <p:nvPr/>
        </p:nvSpPr>
        <p:spPr>
          <a:xfrm>
            <a:off x="4736326" y="6529495"/>
            <a:ext cx="2881372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b="1" sz="1100" u="sng">
                <a:solidFill>
                  <a:srgbClr val="FFFFFF"/>
                </a:solidFill>
              </a:defRPr>
            </a:lvl1pPr>
          </a:lstStyle>
          <a:p>
            <a:pPr/>
            <a:r>
              <a:t>ADDITIONAL SLIDES (1) - NETWORK TOPOLOGY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Additional Slides (2) - Challeng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Additional Slides (2) - Challenges</a:t>
            </a:r>
          </a:p>
        </p:txBody>
      </p:sp>
      <p:sp>
        <p:nvSpPr>
          <p:cNvPr id="583" name="Finding real network dataset…"/>
          <p:cNvSpPr txBox="1"/>
          <p:nvPr>
            <p:ph type="body" idx="1"/>
          </p:nvPr>
        </p:nvSpPr>
        <p:spPr>
          <a:xfrm>
            <a:off x="1097280" y="1354015"/>
            <a:ext cx="10058401" cy="3429654"/>
          </a:xfrm>
          <a:prstGeom prst="rect">
            <a:avLst/>
          </a:prstGeom>
        </p:spPr>
        <p:txBody>
          <a:bodyPr/>
          <a:lstStyle/>
          <a:p>
            <a:pPr marL="200526" indent="-200526">
              <a:buClrTx/>
              <a:buFontTx/>
              <a:buChar char="•"/>
            </a:pPr>
            <a:r>
              <a:t>Finding real network dataset</a:t>
            </a:r>
          </a:p>
          <a:p>
            <a:pPr marL="200526" indent="-200526">
              <a:buClrTx/>
              <a:buFontTx/>
              <a:buChar char="•"/>
            </a:pPr>
            <a:r>
              <a:t>Configuration and validation of the network characteristics for connections </a:t>
            </a:r>
          </a:p>
          <a:p>
            <a:pPr lvl="1" marL="581526" indent="-200526">
              <a:buClrTx/>
              <a:buFontTx/>
              <a:buChar char="•"/>
            </a:pPr>
            <a:r>
              <a:t>Bandwidth limitation</a:t>
            </a:r>
          </a:p>
          <a:p>
            <a:pPr lvl="1" marL="581526" indent="-200526">
              <a:buClrTx/>
              <a:buFontTx/>
              <a:buChar char="•"/>
            </a:pPr>
            <a:r>
              <a:t>Latency addition</a:t>
            </a:r>
          </a:p>
          <a:p>
            <a:pPr lvl="1" marL="581526" indent="-200526">
              <a:buClrTx/>
              <a:buFontTx/>
              <a:buChar char="•"/>
            </a:pPr>
            <a:r>
              <a:t>Packet loss simulation</a:t>
            </a:r>
          </a:p>
          <a:p>
            <a:pPr marL="200526" indent="-200526">
              <a:buClrTx/>
              <a:buFontTx/>
              <a:buChar char="•"/>
            </a:pPr>
            <a:r>
              <a:t>Data transmission between the lectureStudio server and peers (or super peers)</a:t>
            </a:r>
          </a:p>
          <a:p>
            <a:pPr marL="200526" indent="-200526">
              <a:buClrTx/>
              <a:buFontTx/>
              <a:buChar char="•"/>
            </a:pPr>
            <a:r>
              <a:t>Synchronisation problem of total time</a:t>
            </a:r>
          </a:p>
          <a:p>
            <a:pPr marL="200526" indent="-200526">
              <a:buClrTx/>
              <a:buFontTx/>
              <a:buChar char="•"/>
            </a:pPr>
            <a:r>
              <a:t>Monitoring by Grafana, Prometheus, and cAdvisor</a:t>
            </a:r>
          </a:p>
        </p:txBody>
      </p:sp>
      <p:sp>
        <p:nvSpPr>
          <p:cNvPr id="584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sp>
        <p:nvSpPr>
          <p:cNvPr id="585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86" name="Date Placeholder 3"/>
          <p:cNvSpPr txBox="1"/>
          <p:nvPr/>
        </p:nvSpPr>
        <p:spPr>
          <a:xfrm>
            <a:off x="4986596" y="6527799"/>
            <a:ext cx="2380833" cy="22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b="1" sz="1100" u="sng">
                <a:solidFill>
                  <a:srgbClr val="FFFFFF"/>
                </a:solidFill>
              </a:defRPr>
            </a:lvl1pPr>
          </a:lstStyle>
          <a:p>
            <a:pPr/>
            <a:r>
              <a:t>ADDITIONAL SLIDES (2) - CHALLENGES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Additional Slides (3) - Network Wiring Concepts in Containerlab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12648">
              <a:defRPr spc="-67" sz="3216"/>
            </a:lvl1pPr>
          </a:lstStyle>
          <a:p>
            <a:pPr/>
            <a:r>
              <a:t>Additional Slides (3) - Network Wiring Concepts in Containerlab </a:t>
            </a:r>
          </a:p>
        </p:txBody>
      </p:sp>
      <p:pic>
        <p:nvPicPr>
          <p:cNvPr id="589" name="benefitsContainerlab.png" descr="benefitsContainerlab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92021" y="1618572"/>
            <a:ext cx="8738015" cy="3824056"/>
          </a:xfrm>
          <a:prstGeom prst="rect">
            <a:avLst/>
          </a:prstGeom>
          <a:ln w="12700">
            <a:miter lim="400000"/>
          </a:ln>
        </p:spPr>
      </p:pic>
      <p:sp>
        <p:nvSpPr>
          <p:cNvPr id="590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91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sp>
        <p:nvSpPr>
          <p:cNvPr id="592" name="Date Placeholder 3"/>
          <p:cNvSpPr txBox="1"/>
          <p:nvPr/>
        </p:nvSpPr>
        <p:spPr>
          <a:xfrm>
            <a:off x="3965853" y="6529495"/>
            <a:ext cx="4422318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b="1" sz="1100" u="sng">
                <a:solidFill>
                  <a:srgbClr val="FFFFFF"/>
                </a:solidFill>
              </a:defRPr>
            </a:lvl1pPr>
          </a:lstStyle>
          <a:p>
            <a:pPr/>
            <a:r>
              <a:t>ADDITIONAL SLIDES (3) - NETWORK WIRING CONCEPTS IN CONTAINERLAB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Overall Idea of the Testbe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Overall Idea of the Testbed</a:t>
            </a:r>
          </a:p>
        </p:txBody>
      </p:sp>
      <p:sp>
        <p:nvSpPr>
          <p:cNvPr id="177" name="Preparing Network Data and Topology for the Participants (lectureStudio server and peers)…"/>
          <p:cNvSpPr txBox="1"/>
          <p:nvPr>
            <p:ph type="body" sz="quarter" idx="1"/>
          </p:nvPr>
        </p:nvSpPr>
        <p:spPr>
          <a:xfrm>
            <a:off x="1097280" y="1354015"/>
            <a:ext cx="10058401" cy="1473565"/>
          </a:xfrm>
          <a:prstGeom prst="rect">
            <a:avLst/>
          </a:prstGeom>
        </p:spPr>
        <p:txBody>
          <a:bodyPr/>
          <a:lstStyle/>
          <a:p>
            <a:pPr marL="334210" indent="-334210">
              <a:buClrTx/>
              <a:buFontTx/>
              <a:buAutoNum type="alphaUcPeriod" startAt="1"/>
            </a:pPr>
            <a:r>
              <a:t>Preparing Network Data and Topology for the Participants (lectureStudio server and peers)</a:t>
            </a:r>
          </a:p>
          <a:p>
            <a:pPr marL="334210" indent="-334210">
              <a:buClrTx/>
              <a:buFontTx/>
              <a:buAutoNum type="alphaUcPeriod" startAt="1"/>
            </a:pPr>
            <a:r>
              <a:t>Calculating the Result Topology by the P2P Algorithm </a:t>
            </a:r>
          </a:p>
          <a:p>
            <a:pPr marL="334210" indent="-334210">
              <a:buClrTx/>
              <a:buFontTx/>
              <a:buAutoNum type="alphaUcPeriod" startAt="1"/>
            </a:pPr>
            <a:r>
              <a:t>Deploying and Simulating the Network Topology for Data Transfer in the Testbed</a:t>
            </a:r>
          </a:p>
        </p:txBody>
      </p:sp>
      <p:sp>
        <p:nvSpPr>
          <p:cNvPr id="178" name="Slide Number"/>
          <p:cNvSpPr txBox="1"/>
          <p:nvPr>
            <p:ph type="sldNum" sz="quarter" idx="4294967295"/>
          </p:nvPr>
        </p:nvSpPr>
        <p:spPr>
          <a:xfrm>
            <a:off x="11037540" y="6529495"/>
            <a:ext cx="174944" cy="225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9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sp>
        <p:nvSpPr>
          <p:cNvPr id="180" name="Date Placeholder 3"/>
          <p:cNvSpPr txBox="1"/>
          <p:nvPr/>
        </p:nvSpPr>
        <p:spPr>
          <a:xfrm>
            <a:off x="4615589" y="6529495"/>
            <a:ext cx="3122846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b="1" sz="1100" u="sng">
                <a:solidFill>
                  <a:srgbClr val="FFFFFF"/>
                </a:solidFill>
              </a:defRPr>
            </a:lvl1pPr>
          </a:lstStyle>
          <a:p>
            <a:pPr/>
            <a:r>
              <a:t>OVERALL IDEA OF THE TESTBED</a:t>
            </a:r>
          </a:p>
        </p:txBody>
      </p:sp>
      <p:pic>
        <p:nvPicPr>
          <p:cNvPr id="181" name="239207.png" descr="23920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14775" y="3280178"/>
            <a:ext cx="584769" cy="584768"/>
          </a:xfrm>
          <a:prstGeom prst="rect">
            <a:avLst/>
          </a:prstGeom>
          <a:ln w="12700">
            <a:miter lim="400000"/>
          </a:ln>
        </p:spPr>
      </p:pic>
      <p:pic>
        <p:nvPicPr>
          <p:cNvPr id="182" name="519151.png" descr="51915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10615" y="3280730"/>
            <a:ext cx="702028" cy="702028"/>
          </a:xfrm>
          <a:prstGeom prst="rect">
            <a:avLst/>
          </a:prstGeom>
          <a:ln w="12700">
            <a:miter lim="400000"/>
          </a:ln>
        </p:spPr>
      </p:pic>
      <p:pic>
        <p:nvPicPr>
          <p:cNvPr id="183" name="5968282.png" descr="5968282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246824" y="4081721"/>
            <a:ext cx="702028" cy="702029"/>
          </a:xfrm>
          <a:prstGeom prst="rect">
            <a:avLst/>
          </a:prstGeom>
          <a:ln w="12700">
            <a:miter lim="400000"/>
          </a:ln>
        </p:spPr>
      </p:pic>
      <p:pic>
        <p:nvPicPr>
          <p:cNvPr id="184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342498" y="4454816"/>
            <a:ext cx="1394392" cy="1394392"/>
          </a:xfrm>
          <a:prstGeom prst="rect">
            <a:avLst/>
          </a:prstGeom>
          <a:ln w="12700">
            <a:miter lim="400000"/>
          </a:ln>
        </p:spPr>
      </p:pic>
      <p:pic>
        <p:nvPicPr>
          <p:cNvPr id="185" name="docker_logo.png" descr="docker_logo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390343" y="3509412"/>
            <a:ext cx="848946" cy="848946"/>
          </a:xfrm>
          <a:prstGeom prst="rect">
            <a:avLst/>
          </a:prstGeom>
          <a:ln w="12700">
            <a:miter lim="400000"/>
          </a:ln>
        </p:spPr>
      </p:pic>
      <p:pic>
        <p:nvPicPr>
          <p:cNvPr id="186" name="Screenshot 2024-01-21 at 16.09.34.png" descr="Screenshot 2024-01-21 at 16.09.34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7790612" y="2883698"/>
            <a:ext cx="777883" cy="702028"/>
          </a:xfrm>
          <a:prstGeom prst="rect">
            <a:avLst/>
          </a:prstGeom>
          <a:ln w="12700">
            <a:miter lim="400000"/>
          </a:ln>
        </p:spPr>
      </p:pic>
      <p:pic>
        <p:nvPicPr>
          <p:cNvPr id="187" name="473791.png" descr="473791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980718" y="3581561"/>
            <a:ext cx="547114" cy="547114"/>
          </a:xfrm>
          <a:prstGeom prst="rect">
            <a:avLst/>
          </a:prstGeom>
          <a:ln w="12700">
            <a:miter lim="400000"/>
          </a:ln>
        </p:spPr>
      </p:pic>
      <p:pic>
        <p:nvPicPr>
          <p:cNvPr id="188" name="Unknown.png" descr="Unknown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8506663" y="3690430"/>
            <a:ext cx="391051" cy="3910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9" name="3621249.png" descr="3621249.png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8006632" y="4454816"/>
            <a:ext cx="447442" cy="447442"/>
          </a:xfrm>
          <a:prstGeom prst="rect">
            <a:avLst/>
          </a:prstGeom>
          <a:ln w="12700">
            <a:miter lim="400000"/>
          </a:ln>
        </p:spPr>
      </p:pic>
      <p:pic>
        <p:nvPicPr>
          <p:cNvPr id="190" name="1654914-200.png" descr="1654914-200.png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8463679" y="4277140"/>
            <a:ext cx="447442" cy="447442"/>
          </a:xfrm>
          <a:prstGeom prst="rect">
            <a:avLst/>
          </a:prstGeom>
          <a:ln w="12700">
            <a:miter lim="400000"/>
          </a:ln>
        </p:spPr>
      </p:pic>
      <p:pic>
        <p:nvPicPr>
          <p:cNvPr id="191" name="102642.png" descr="102642.png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7481879" y="4277140"/>
            <a:ext cx="457201" cy="457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2" name="Screenshot 2024-03-22 at 13.21.46.png" descr="Screenshot 2024-03-22 at 13.21.46.png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7265633" y="3693661"/>
            <a:ext cx="737293" cy="475544"/>
          </a:xfrm>
          <a:prstGeom prst="rect">
            <a:avLst/>
          </a:prstGeom>
          <a:ln w="12700">
            <a:miter lim="400000"/>
          </a:ln>
        </p:spPr>
      </p:pic>
      <p:sp>
        <p:nvSpPr>
          <p:cNvPr id="193" name="Circle"/>
          <p:cNvSpPr/>
          <p:nvPr/>
        </p:nvSpPr>
        <p:spPr>
          <a:xfrm>
            <a:off x="2407337" y="3655809"/>
            <a:ext cx="381001" cy="378351"/>
          </a:xfrm>
          <a:prstGeom prst="ellipse">
            <a:avLst/>
          </a:prstGeom>
          <a:solidFill>
            <a:srgbClr val="FFFFFF"/>
          </a:solidFill>
          <a:ln w="12700">
            <a:solidFill>
              <a:srgbClr val="A7481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94" name="A"/>
          <p:cNvSpPr txBox="1"/>
          <p:nvPr/>
        </p:nvSpPr>
        <p:spPr>
          <a:xfrm>
            <a:off x="2486874" y="3688575"/>
            <a:ext cx="236410" cy="33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/>
          </a:lstStyle>
          <a:p>
            <a:pPr/>
            <a:r>
              <a:t>A</a:t>
            </a:r>
          </a:p>
        </p:txBody>
      </p:sp>
      <p:sp>
        <p:nvSpPr>
          <p:cNvPr id="195" name="Circle"/>
          <p:cNvSpPr/>
          <p:nvPr/>
        </p:nvSpPr>
        <p:spPr>
          <a:xfrm>
            <a:off x="8041773" y="3700011"/>
            <a:ext cx="381001" cy="378351"/>
          </a:xfrm>
          <a:prstGeom prst="ellipse">
            <a:avLst/>
          </a:prstGeom>
          <a:solidFill>
            <a:srgbClr val="FFFFFF"/>
          </a:solidFill>
          <a:ln w="12700">
            <a:solidFill>
              <a:srgbClr val="A7481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96" name="C"/>
          <p:cNvSpPr txBox="1"/>
          <p:nvPr/>
        </p:nvSpPr>
        <p:spPr>
          <a:xfrm>
            <a:off x="8113800" y="3732777"/>
            <a:ext cx="226029" cy="33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/>
          </a:lstStyle>
          <a:p>
            <a:pPr/>
            <a:r>
              <a:t>C</a:t>
            </a:r>
          </a:p>
        </p:txBody>
      </p:sp>
      <p:sp>
        <p:nvSpPr>
          <p:cNvPr id="197" name="Circle"/>
          <p:cNvSpPr/>
          <p:nvPr/>
        </p:nvSpPr>
        <p:spPr>
          <a:xfrm>
            <a:off x="4849194" y="4195327"/>
            <a:ext cx="381001" cy="378351"/>
          </a:xfrm>
          <a:prstGeom prst="ellipse">
            <a:avLst/>
          </a:prstGeom>
          <a:solidFill>
            <a:srgbClr val="FFFFFF"/>
          </a:solidFill>
          <a:ln w="12700">
            <a:solidFill>
              <a:srgbClr val="A7481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98" name="B"/>
          <p:cNvSpPr txBox="1"/>
          <p:nvPr/>
        </p:nvSpPr>
        <p:spPr>
          <a:xfrm>
            <a:off x="4919993" y="4228093"/>
            <a:ext cx="228485" cy="33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/>
          </a:lstStyle>
          <a:p>
            <a:pPr/>
            <a:r>
              <a:t>B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239207.png" descr="23920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38646" y="4312560"/>
            <a:ext cx="584769" cy="584768"/>
          </a:xfrm>
          <a:prstGeom prst="rect">
            <a:avLst/>
          </a:prstGeom>
          <a:ln w="12700">
            <a:miter lim="400000"/>
          </a:ln>
        </p:spPr>
      </p:pic>
      <p:pic>
        <p:nvPicPr>
          <p:cNvPr id="201" name="519151.png" descr="51915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49169" y="4271550"/>
            <a:ext cx="842281" cy="84228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2" name="binary-tree-flat-icon-image-vector-40350078.jpg" descr="binary-tree-flat-icon-image-vector-40350078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623375" y="4271550"/>
            <a:ext cx="1031222" cy="700558"/>
          </a:xfrm>
          <a:prstGeom prst="rect">
            <a:avLst/>
          </a:prstGeom>
          <a:ln w="12700">
            <a:miter lim="400000"/>
          </a:ln>
        </p:spPr>
      </p:pic>
      <p:pic>
        <p:nvPicPr>
          <p:cNvPr id="203" name="5968282.png" descr="5968282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957609" y="4236298"/>
            <a:ext cx="737293" cy="737293"/>
          </a:xfrm>
          <a:prstGeom prst="rect">
            <a:avLst/>
          </a:prstGeom>
          <a:ln w="12700">
            <a:miter lim="400000"/>
          </a:ln>
        </p:spPr>
      </p:pic>
      <p:pic>
        <p:nvPicPr>
          <p:cNvPr id="204" name="136525.png" descr="136525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9626952" y="4781554"/>
            <a:ext cx="241293" cy="241292"/>
          </a:xfrm>
          <a:prstGeom prst="rect">
            <a:avLst/>
          </a:prstGeom>
          <a:ln w="12700">
            <a:miter lim="400000"/>
          </a:ln>
        </p:spPr>
      </p:pic>
      <p:pic>
        <p:nvPicPr>
          <p:cNvPr id="205" name="136525.png" descr="136525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156653" y="4856104"/>
            <a:ext cx="241293" cy="241292"/>
          </a:xfrm>
          <a:prstGeom prst="rect">
            <a:avLst/>
          </a:prstGeom>
          <a:ln w="12700">
            <a:miter lim="400000"/>
          </a:ln>
        </p:spPr>
      </p:pic>
      <p:sp>
        <p:nvSpPr>
          <p:cNvPr id="206" name="Line"/>
          <p:cNvSpPr/>
          <p:nvPr/>
        </p:nvSpPr>
        <p:spPr>
          <a:xfrm>
            <a:off x="3341858" y="4718891"/>
            <a:ext cx="640877" cy="1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7" name="Line"/>
          <p:cNvSpPr/>
          <p:nvPr/>
        </p:nvSpPr>
        <p:spPr>
          <a:xfrm flipH="1">
            <a:off x="4488547" y="5790105"/>
            <a:ext cx="889139" cy="1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8" name="Java…"/>
          <p:cNvSpPr txBox="1"/>
          <p:nvPr/>
        </p:nvSpPr>
        <p:spPr>
          <a:xfrm>
            <a:off x="1903249" y="3810000"/>
            <a:ext cx="2255562" cy="3104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448055">
              <a:defRPr sz="1372"/>
            </a:lvl1pPr>
          </a:lstStyle>
          <a:p>
            <a:pPr/>
            <a:r>
              <a:t>Generating Real Network Data</a:t>
            </a:r>
          </a:p>
        </p:txBody>
      </p:sp>
      <p:sp>
        <p:nvSpPr>
          <p:cNvPr id="209" name="Java…"/>
          <p:cNvSpPr txBox="1"/>
          <p:nvPr/>
        </p:nvSpPr>
        <p:spPr>
          <a:xfrm>
            <a:off x="4800998" y="3808276"/>
            <a:ext cx="1938624" cy="310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>
              <a:defRPr sz="1400"/>
            </a:lvl1pPr>
          </a:lstStyle>
          <a:p>
            <a:pPr/>
            <a:r>
              <a:t>Mesh Network Topology</a:t>
            </a:r>
          </a:p>
        </p:txBody>
      </p:sp>
      <p:sp>
        <p:nvSpPr>
          <p:cNvPr id="210" name="Java…"/>
          <p:cNvSpPr txBox="1"/>
          <p:nvPr/>
        </p:nvSpPr>
        <p:spPr>
          <a:xfrm>
            <a:off x="3131434" y="5173648"/>
            <a:ext cx="2389643" cy="310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>
              <a:defRPr sz="1400"/>
            </a:lvl1pPr>
          </a:lstStyle>
          <a:p>
            <a:pPr/>
            <a:r>
              <a:t>Network Topology Generator</a:t>
            </a:r>
          </a:p>
        </p:txBody>
      </p:sp>
      <p:sp>
        <p:nvSpPr>
          <p:cNvPr id="211" name="Java…"/>
          <p:cNvSpPr txBox="1"/>
          <p:nvPr/>
        </p:nvSpPr>
        <p:spPr>
          <a:xfrm>
            <a:off x="5430525" y="5634887"/>
            <a:ext cx="1950174" cy="310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>
              <a:defRPr sz="1400"/>
            </a:lvl1pPr>
          </a:lstStyle>
          <a:p>
            <a:pPr/>
            <a:r>
              <a:t>Data Flow between Steps</a:t>
            </a:r>
          </a:p>
        </p:txBody>
      </p:sp>
      <p:sp>
        <p:nvSpPr>
          <p:cNvPr id="212" name="Java…"/>
          <p:cNvSpPr txBox="1"/>
          <p:nvPr/>
        </p:nvSpPr>
        <p:spPr>
          <a:xfrm>
            <a:off x="6245638" y="5173648"/>
            <a:ext cx="2389643" cy="310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>
              <a:defRPr sz="1400"/>
            </a:lvl1pPr>
          </a:lstStyle>
          <a:p>
            <a:pPr/>
            <a:r>
              <a:t>Integrating the P2P Algorithm</a:t>
            </a:r>
          </a:p>
        </p:txBody>
      </p:sp>
      <p:sp>
        <p:nvSpPr>
          <p:cNvPr id="213" name="Java…"/>
          <p:cNvSpPr txBox="1"/>
          <p:nvPr/>
        </p:nvSpPr>
        <p:spPr>
          <a:xfrm>
            <a:off x="8209137" y="3808276"/>
            <a:ext cx="2389643" cy="310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>
              <a:defRPr sz="1400"/>
            </a:lvl1pPr>
          </a:lstStyle>
          <a:p>
            <a:pPr/>
            <a:r>
              <a:t>Optimized Network Topology</a:t>
            </a:r>
          </a:p>
        </p:txBody>
      </p:sp>
      <p:sp>
        <p:nvSpPr>
          <p:cNvPr id="214" name="Line"/>
          <p:cNvSpPr/>
          <p:nvPr/>
        </p:nvSpPr>
        <p:spPr>
          <a:xfrm flipV="1">
            <a:off x="4719100" y="4724399"/>
            <a:ext cx="640877" cy="2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15" name="Line"/>
          <p:cNvSpPr/>
          <p:nvPr/>
        </p:nvSpPr>
        <p:spPr>
          <a:xfrm flipV="1">
            <a:off x="6338700" y="4718891"/>
            <a:ext cx="640877" cy="1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16" name="Line"/>
          <p:cNvSpPr/>
          <p:nvPr/>
        </p:nvSpPr>
        <p:spPr>
          <a:xfrm flipV="1">
            <a:off x="7967487" y="4683530"/>
            <a:ext cx="640877" cy="1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17" name="Initial Steps (Not Repeated) of the Testbe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Initial Steps (Not Repeated) of the Testbed</a:t>
            </a:r>
          </a:p>
        </p:txBody>
      </p:sp>
      <p:sp>
        <p:nvSpPr>
          <p:cNvPr id="218" name="Slide Number"/>
          <p:cNvSpPr txBox="1"/>
          <p:nvPr>
            <p:ph type="sldNum" sz="quarter" idx="4294967295"/>
          </p:nvPr>
        </p:nvSpPr>
        <p:spPr>
          <a:xfrm>
            <a:off x="11037540" y="6529495"/>
            <a:ext cx="174944" cy="225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9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sp>
        <p:nvSpPr>
          <p:cNvPr id="220" name="Generating real network data using normal distribution…"/>
          <p:cNvSpPr txBox="1"/>
          <p:nvPr>
            <p:ph type="body" sz="half" idx="1"/>
          </p:nvPr>
        </p:nvSpPr>
        <p:spPr>
          <a:xfrm>
            <a:off x="1097280" y="1358900"/>
            <a:ext cx="10058401" cy="2297335"/>
          </a:xfrm>
          <a:prstGeom prst="rect">
            <a:avLst/>
          </a:prstGeom>
        </p:spPr>
        <p:txBody>
          <a:bodyPr/>
          <a:lstStyle/>
          <a:p>
            <a:pPr marL="200526" indent="-200526">
              <a:buClrTx/>
              <a:buFontTx/>
              <a:buChar char="•"/>
            </a:pPr>
            <a:r>
              <a:t>Generating real network data using normal distribution</a:t>
            </a:r>
          </a:p>
          <a:p>
            <a:pPr marL="200526" indent="-200526">
              <a:buClrTx/>
              <a:buFontTx/>
              <a:buChar char="•"/>
            </a:pPr>
            <a:r>
              <a:t>Creating mesh network topology by the testbed</a:t>
            </a:r>
          </a:p>
          <a:p>
            <a:pPr lvl="1" marL="581526" indent="-200526">
              <a:buClrTx/>
              <a:buFontTx/>
              <a:buChar char="•"/>
            </a:pPr>
            <a:r>
              <a:t>Integrating the P2P algorithm</a:t>
            </a:r>
          </a:p>
          <a:p>
            <a:pPr lvl="1" marL="581526" indent="-200526">
              <a:buClrTx/>
              <a:buFontTx/>
              <a:buChar char="•"/>
            </a:pPr>
            <a:r>
              <a:t>Implementing the traditional server-client based approach</a:t>
            </a:r>
          </a:p>
          <a:p>
            <a:pPr marL="200526" indent="-200526">
              <a:buClrTx/>
              <a:buFontTx/>
              <a:buChar char="•"/>
            </a:pPr>
            <a:r>
              <a:t>Calculating optimized network topology by the P2P algorithm</a:t>
            </a:r>
          </a:p>
        </p:txBody>
      </p:sp>
      <p:sp>
        <p:nvSpPr>
          <p:cNvPr id="221" name="Date Placeholder 3"/>
          <p:cNvSpPr txBox="1"/>
          <p:nvPr/>
        </p:nvSpPr>
        <p:spPr>
          <a:xfrm>
            <a:off x="4615589" y="6529495"/>
            <a:ext cx="3122846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b="1" sz="1100" u="sng">
                <a:solidFill>
                  <a:srgbClr val="FFFFFF"/>
                </a:solidFill>
              </a:defRPr>
            </a:lvl1pPr>
          </a:lstStyle>
          <a:p>
            <a:pPr/>
            <a:r>
              <a:t>INITIAL STEPS (NOT REPEATED) OF THE TESTBED</a:t>
            </a:r>
          </a:p>
        </p:txBody>
      </p:sp>
      <p:pic>
        <p:nvPicPr>
          <p:cNvPr id="222" name="images.png" descr="images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6974751" y="4168634"/>
            <a:ext cx="956817" cy="95681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ollecting &amp; Analyzing Network Data"/>
          <p:cNvSpPr txBox="1"/>
          <p:nvPr>
            <p:ph type="title"/>
          </p:nvPr>
        </p:nvSpPr>
        <p:spPr>
          <a:xfrm>
            <a:off x="1097280" y="286603"/>
            <a:ext cx="10058401" cy="919537"/>
          </a:xfrm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Generating Real Network Data</a:t>
            </a:r>
          </a:p>
        </p:txBody>
      </p:sp>
      <p:sp>
        <p:nvSpPr>
          <p:cNvPr id="225" name="Network Data Collection…"/>
          <p:cNvSpPr txBox="1"/>
          <p:nvPr>
            <p:ph type="body" idx="1"/>
          </p:nvPr>
        </p:nvSpPr>
        <p:spPr>
          <a:xfrm>
            <a:off x="1097280" y="1360420"/>
            <a:ext cx="10058401" cy="4515080"/>
          </a:xfrm>
          <a:prstGeom prst="rect">
            <a:avLst/>
          </a:prstGeom>
        </p:spPr>
        <p:txBody>
          <a:bodyPr/>
          <a:lstStyle/>
          <a:p>
            <a:pPr marL="200526" indent="-200526">
              <a:buClrTx/>
              <a:buFontTx/>
              <a:buChar char="•"/>
            </a:pPr>
            <a:r>
              <a:t>Analyzing real network dataset</a:t>
            </a:r>
          </a:p>
          <a:p>
            <a:pPr lvl="1" marL="581525" indent="-200525">
              <a:buClrTx/>
              <a:buFontTx/>
              <a:buChar char="•"/>
            </a:pPr>
            <a:r>
              <a:t>Max download speed, max upload speed</a:t>
            </a:r>
          </a:p>
          <a:p>
            <a:pPr lvl="1" marL="581525" indent="-200525">
              <a:buClrTx/>
              <a:buFontTx/>
              <a:buChar char="•"/>
            </a:pPr>
            <a:r>
              <a:t>Latency</a:t>
            </a:r>
          </a:p>
          <a:p>
            <a:pPr lvl="1" marL="581525" indent="-200525">
              <a:buClrTx/>
              <a:buFontTx/>
              <a:buChar char="•"/>
            </a:pPr>
            <a:r>
              <a:t>Packet loss</a:t>
            </a:r>
          </a:p>
          <a:p>
            <a:pPr marL="200526" indent="-200526">
              <a:buClrTx/>
              <a:buFontTx/>
              <a:buChar char="•"/>
            </a:pPr>
            <a:r>
              <a:t>Reading real network data from CSV file</a:t>
            </a:r>
          </a:p>
          <a:p>
            <a:pPr marL="200526" indent="-200526">
              <a:buClrTx/>
              <a:buFontTx/>
              <a:buChar char="•"/>
            </a:pPr>
            <a:r>
              <a:t>Generating network data using normal distribution </a:t>
            </a:r>
          </a:p>
          <a:p>
            <a:pPr lvl="1" marL="581526" indent="-200526">
              <a:buClrTx/>
              <a:buFontTx/>
              <a:buChar char="•"/>
            </a:pPr>
            <a:r>
              <a:t>Having mean and standard deviation from UK and DE-based data</a:t>
            </a:r>
          </a:p>
        </p:txBody>
      </p:sp>
      <p:sp>
        <p:nvSpPr>
          <p:cNvPr id="226" name="Slide Number"/>
          <p:cNvSpPr txBox="1"/>
          <p:nvPr>
            <p:ph type="sldNum" sz="quarter" idx="4294967295"/>
          </p:nvPr>
        </p:nvSpPr>
        <p:spPr>
          <a:xfrm>
            <a:off x="11037537" y="6529494"/>
            <a:ext cx="174944" cy="225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aphicFrame>
        <p:nvGraphicFramePr>
          <p:cNvPr id="227" name="Table"/>
          <p:cNvGraphicFramePr/>
          <p:nvPr/>
        </p:nvGraphicFramePr>
        <p:xfrm>
          <a:off x="2301873" y="4427164"/>
          <a:ext cx="7088428" cy="108681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2161738"/>
                <a:gridCol w="2283717"/>
                <a:gridCol w="2630272"/>
              </a:tblGrid>
              <a:tr h="358039">
                <a:tc>
                  <a:txBody>
                    <a:bodyPr/>
                    <a:lstStyle/>
                    <a:p>
                      <a:pPr algn="ctr"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500">
                          <a:solidFill>
                            <a:srgbClr val="FFFFFF"/>
                          </a:solidFill>
                        </a:rPr>
                        <a:t>Name of Configuration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500">
                          <a:solidFill>
                            <a:srgbClr val="FFFFFF"/>
                          </a:solidFill>
                        </a:rPr>
                        <a:t>Mean (μ)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500">
                          <a:solidFill>
                            <a:srgbClr val="FFFFFF"/>
                          </a:solidFill>
                        </a:rPr>
                        <a:t>Standard Deviation (σ)</a:t>
                      </a:r>
                    </a:p>
                  </a:txBody>
                  <a:tcPr marL="0" marR="0" marT="0" marB="0" anchor="ctr" anchorCtr="0" horzOverflow="overflow"/>
                </a:tc>
              </a:tr>
              <a:tr h="358039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500"/>
                        <a:t>First Configuration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defRPr sz="1800"/>
                      </a:pPr>
                      <a:r>
                        <a:rPr sz="15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From UK-Based Data 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defRPr sz="1800"/>
                      </a:pPr>
                      <a:r>
                        <a:rPr sz="15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From UK-Based Data </a:t>
                      </a:r>
                    </a:p>
                  </a:txBody>
                  <a:tcPr marL="0" marR="0" marT="0" marB="0" anchor="ctr" anchorCtr="0" horzOverflow="overflow"/>
                </a:tc>
              </a:tr>
              <a:tr h="358039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500"/>
                        <a:t>Second Configuration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defRPr sz="1800"/>
                      </a:pPr>
                      <a:r>
                        <a:rPr sz="15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From DE-Based Data 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defRPr sz="1800"/>
                      </a:pPr>
                      <a:r>
                        <a:rPr sz="15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From UK-Based Data </a:t>
                      </a: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sp>
        <p:nvSpPr>
          <p:cNvPr id="228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sp>
        <p:nvSpPr>
          <p:cNvPr id="229" name="[2]"/>
          <p:cNvSpPr txBox="1"/>
          <p:nvPr/>
        </p:nvSpPr>
        <p:spPr>
          <a:xfrm>
            <a:off x="9403079" y="5381573"/>
            <a:ext cx="619597" cy="45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722376">
              <a:lnSpc>
                <a:spcPct val="85000"/>
              </a:lnSpc>
              <a:defRPr spc="-1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[1], [2]</a:t>
            </a:r>
          </a:p>
        </p:txBody>
      </p:sp>
      <p:sp>
        <p:nvSpPr>
          <p:cNvPr id="230" name="Date Placeholder 3"/>
          <p:cNvSpPr txBox="1"/>
          <p:nvPr/>
        </p:nvSpPr>
        <p:spPr>
          <a:xfrm>
            <a:off x="4615589" y="6529495"/>
            <a:ext cx="3122846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b="1" sz="1100" u="sng">
                <a:solidFill>
                  <a:srgbClr val="FFFFFF"/>
                </a:solidFill>
              </a:defRPr>
            </a:lvl1pPr>
          </a:lstStyle>
          <a:p>
            <a:pPr/>
            <a:r>
              <a:t>GENERATING REAL NETWORK DATA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Rounded Rectangle"/>
          <p:cNvSpPr/>
          <p:nvPr/>
        </p:nvSpPr>
        <p:spPr>
          <a:xfrm>
            <a:off x="9092464" y="3291728"/>
            <a:ext cx="357123" cy="273008"/>
          </a:xfrm>
          <a:prstGeom prst="roundRect">
            <a:avLst>
              <a:gd name="adj" fmla="val 19588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33" name="Square"/>
          <p:cNvSpPr/>
          <p:nvPr/>
        </p:nvSpPr>
        <p:spPr>
          <a:xfrm>
            <a:off x="9128821" y="3706416"/>
            <a:ext cx="284410" cy="28570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34" name="Circle"/>
          <p:cNvSpPr/>
          <p:nvPr/>
        </p:nvSpPr>
        <p:spPr>
          <a:xfrm>
            <a:off x="9128821" y="4137534"/>
            <a:ext cx="284410" cy="285708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35" name="Shape"/>
          <p:cNvSpPr/>
          <p:nvPr/>
        </p:nvSpPr>
        <p:spPr>
          <a:xfrm>
            <a:off x="9092464" y="4524140"/>
            <a:ext cx="357123" cy="369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36" name="Java…"/>
          <p:cNvSpPr txBox="1"/>
          <p:nvPr/>
        </p:nvSpPr>
        <p:spPr>
          <a:xfrm>
            <a:off x="9532102" y="3285378"/>
            <a:ext cx="1802856" cy="2857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388620">
              <a:defRPr sz="1530"/>
            </a:lvl1pPr>
          </a:lstStyle>
          <a:p>
            <a:pPr/>
            <a:r>
              <a:t>lectureStudio-server</a:t>
            </a:r>
          </a:p>
        </p:txBody>
      </p:sp>
      <p:sp>
        <p:nvSpPr>
          <p:cNvPr id="237" name="Java…"/>
          <p:cNvSpPr txBox="1"/>
          <p:nvPr/>
        </p:nvSpPr>
        <p:spPr>
          <a:xfrm>
            <a:off x="9544802" y="3712766"/>
            <a:ext cx="1802856" cy="2857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388620">
              <a:defRPr sz="1530"/>
            </a:lvl1pPr>
          </a:lstStyle>
          <a:p>
            <a:pPr/>
            <a:r>
              <a:t>super-peer</a:t>
            </a:r>
          </a:p>
        </p:txBody>
      </p:sp>
      <p:sp>
        <p:nvSpPr>
          <p:cNvPr id="238" name="Java…"/>
          <p:cNvSpPr txBox="1"/>
          <p:nvPr/>
        </p:nvSpPr>
        <p:spPr>
          <a:xfrm>
            <a:off x="9532102" y="4144699"/>
            <a:ext cx="1802856" cy="2857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388620">
              <a:defRPr sz="1530"/>
            </a:lvl1pPr>
          </a:lstStyle>
          <a:p>
            <a:pPr/>
            <a:r>
              <a:t>peer</a:t>
            </a:r>
          </a:p>
        </p:txBody>
      </p:sp>
      <p:sp>
        <p:nvSpPr>
          <p:cNvPr id="239" name="Java…"/>
          <p:cNvSpPr txBox="1"/>
          <p:nvPr/>
        </p:nvSpPr>
        <p:spPr>
          <a:xfrm>
            <a:off x="9532102" y="4565945"/>
            <a:ext cx="1802856" cy="2857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388620">
              <a:defRPr sz="1530"/>
            </a:lvl1pPr>
          </a:lstStyle>
          <a:p>
            <a:pPr/>
            <a:r>
              <a:t>tracker-peer</a:t>
            </a:r>
          </a:p>
        </p:txBody>
      </p:sp>
      <p:pic>
        <p:nvPicPr>
          <p:cNvPr id="240" name="473791.png" descr="47379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71879" y="1640601"/>
            <a:ext cx="547115" cy="547115"/>
          </a:xfrm>
          <a:prstGeom prst="rect">
            <a:avLst/>
          </a:prstGeom>
          <a:ln w="12700">
            <a:miter lim="400000"/>
          </a:ln>
        </p:spPr>
      </p:pic>
      <p:pic>
        <p:nvPicPr>
          <p:cNvPr id="241" name="yaml-file-format-line-icon-free-vector.jpg" descr="yaml-file-format-line-icon-free-vector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009968" y="5616870"/>
            <a:ext cx="233469" cy="254787"/>
          </a:xfrm>
          <a:prstGeom prst="rect">
            <a:avLst/>
          </a:prstGeom>
          <a:ln w="12700">
            <a:miter lim="400000"/>
          </a:ln>
        </p:spPr>
      </p:pic>
      <p:pic>
        <p:nvPicPr>
          <p:cNvPr id="242" name="1654914-200.png" descr="1654914-200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589603" y="1296750"/>
            <a:ext cx="447442" cy="447442"/>
          </a:xfrm>
          <a:prstGeom prst="rect">
            <a:avLst/>
          </a:prstGeom>
          <a:ln w="12700">
            <a:miter lim="400000"/>
          </a:ln>
        </p:spPr>
      </p:pic>
      <p:sp>
        <p:nvSpPr>
          <p:cNvPr id="243" name="Java…"/>
          <p:cNvSpPr txBox="1"/>
          <p:nvPr/>
        </p:nvSpPr>
        <p:spPr>
          <a:xfrm>
            <a:off x="4291537" y="1735178"/>
            <a:ext cx="3095996" cy="310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>
              <a:defRPr sz="1400"/>
            </a:lvl1pPr>
          </a:lstStyle>
          <a:p>
            <a:pPr/>
            <a:r>
              <a:t>Verifying the Connection Characteristics</a:t>
            </a:r>
          </a:p>
        </p:txBody>
      </p:sp>
      <p:pic>
        <p:nvPicPr>
          <p:cNvPr id="244" name="images.png" descr="images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359142" y="3008078"/>
            <a:ext cx="508001" cy="457201"/>
          </a:xfrm>
          <a:prstGeom prst="rect">
            <a:avLst/>
          </a:prstGeom>
          <a:ln w="12700">
            <a:miter lim="400000"/>
          </a:ln>
        </p:spPr>
      </p:pic>
      <p:sp>
        <p:nvSpPr>
          <p:cNvPr id="245" name="Oval"/>
          <p:cNvSpPr/>
          <p:nvPr/>
        </p:nvSpPr>
        <p:spPr>
          <a:xfrm>
            <a:off x="7419741" y="2913966"/>
            <a:ext cx="257950" cy="285037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46" name="1"/>
          <p:cNvSpPr txBox="1"/>
          <p:nvPr/>
        </p:nvSpPr>
        <p:spPr>
          <a:xfrm>
            <a:off x="7476815" y="2948830"/>
            <a:ext cx="220002" cy="33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/>
          </a:lstStyle>
          <a:p>
            <a:pPr/>
            <a:r>
              <a:t>1</a:t>
            </a:r>
          </a:p>
        </p:txBody>
      </p:sp>
      <p:sp>
        <p:nvSpPr>
          <p:cNvPr id="247" name="Oval"/>
          <p:cNvSpPr/>
          <p:nvPr/>
        </p:nvSpPr>
        <p:spPr>
          <a:xfrm>
            <a:off x="3629378" y="1579074"/>
            <a:ext cx="257949" cy="285037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48" name="4"/>
          <p:cNvSpPr txBox="1"/>
          <p:nvPr/>
        </p:nvSpPr>
        <p:spPr>
          <a:xfrm>
            <a:off x="3648351" y="1563138"/>
            <a:ext cx="220002" cy="33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/>
          </a:lstStyle>
          <a:p>
            <a:pPr/>
            <a:r>
              <a:t>4</a:t>
            </a:r>
          </a:p>
        </p:txBody>
      </p:sp>
      <p:sp>
        <p:nvSpPr>
          <p:cNvPr id="249" name="Oval"/>
          <p:cNvSpPr/>
          <p:nvPr/>
        </p:nvSpPr>
        <p:spPr>
          <a:xfrm>
            <a:off x="2036162" y="2932970"/>
            <a:ext cx="257949" cy="285037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50" name="5"/>
          <p:cNvSpPr txBox="1"/>
          <p:nvPr/>
        </p:nvSpPr>
        <p:spPr>
          <a:xfrm>
            <a:off x="2061573" y="2938603"/>
            <a:ext cx="207128" cy="3005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1600"/>
            </a:lvl1pPr>
          </a:lstStyle>
          <a:p>
            <a:pPr/>
            <a:r>
              <a:t>5</a:t>
            </a:r>
          </a:p>
        </p:txBody>
      </p:sp>
      <p:pic>
        <p:nvPicPr>
          <p:cNvPr id="251" name="1351844-200.png" descr="1351844-200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580106" y="3022621"/>
            <a:ext cx="447442" cy="447442"/>
          </a:xfrm>
          <a:prstGeom prst="rect">
            <a:avLst/>
          </a:prstGeom>
          <a:ln w="12700">
            <a:miter lim="400000"/>
          </a:ln>
        </p:spPr>
      </p:pic>
      <p:sp>
        <p:nvSpPr>
          <p:cNvPr id="252" name="Oval"/>
          <p:cNvSpPr/>
          <p:nvPr/>
        </p:nvSpPr>
        <p:spPr>
          <a:xfrm>
            <a:off x="5326589" y="1486650"/>
            <a:ext cx="257950" cy="285037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53" name="3"/>
          <p:cNvSpPr txBox="1"/>
          <p:nvPr/>
        </p:nvSpPr>
        <p:spPr>
          <a:xfrm>
            <a:off x="5345563" y="1458014"/>
            <a:ext cx="220002" cy="33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/>
          </a:lstStyle>
          <a:p>
            <a:pPr/>
            <a:r>
              <a:t>3</a:t>
            </a:r>
          </a:p>
        </p:txBody>
      </p:sp>
      <p:pic>
        <p:nvPicPr>
          <p:cNvPr id="254" name="239207.png" descr="239207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5979266" y="1561526"/>
            <a:ext cx="233469" cy="233469"/>
          </a:xfrm>
          <a:prstGeom prst="rect">
            <a:avLst/>
          </a:prstGeom>
          <a:ln w="12700">
            <a:miter lim="400000"/>
          </a:ln>
        </p:spPr>
      </p:pic>
      <p:pic>
        <p:nvPicPr>
          <p:cNvPr id="255" name="Unknown.png" descr="Unknown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968226" y="3330628"/>
            <a:ext cx="304206" cy="304207"/>
          </a:xfrm>
          <a:prstGeom prst="rect">
            <a:avLst/>
          </a:prstGeom>
          <a:ln w="12700">
            <a:miter lim="400000"/>
          </a:ln>
        </p:spPr>
      </p:pic>
      <p:sp>
        <p:nvSpPr>
          <p:cNvPr id="256" name="Rounded Rectangle"/>
          <p:cNvSpPr/>
          <p:nvPr/>
        </p:nvSpPr>
        <p:spPr>
          <a:xfrm>
            <a:off x="3574222" y="2823403"/>
            <a:ext cx="5432186" cy="3018518"/>
          </a:xfrm>
          <a:prstGeom prst="roundRect">
            <a:avLst>
              <a:gd name="adj" fmla="val 12272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pic>
        <p:nvPicPr>
          <p:cNvPr id="257" name="logo.png" descr="logo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7830704" y="4215610"/>
            <a:ext cx="870347" cy="382018"/>
          </a:xfrm>
          <a:prstGeom prst="rect">
            <a:avLst/>
          </a:prstGeom>
          <a:ln w="12700">
            <a:miter lim="400000"/>
          </a:ln>
        </p:spPr>
      </p:pic>
      <p:pic>
        <p:nvPicPr>
          <p:cNvPr id="258" name="Unknown.png" descr="Unknown.png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7764744" y="5246483"/>
            <a:ext cx="1002268" cy="447442"/>
          </a:xfrm>
          <a:prstGeom prst="rect">
            <a:avLst/>
          </a:prstGeom>
          <a:ln w="12700">
            <a:miter lim="400000"/>
          </a:ln>
        </p:spPr>
      </p:pic>
      <p:sp>
        <p:nvSpPr>
          <p:cNvPr id="259" name="Square"/>
          <p:cNvSpPr/>
          <p:nvPr/>
        </p:nvSpPr>
        <p:spPr>
          <a:xfrm>
            <a:off x="5799704" y="3820905"/>
            <a:ext cx="284410" cy="28570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60" name="Rounded Rectangle"/>
          <p:cNvSpPr/>
          <p:nvPr/>
        </p:nvSpPr>
        <p:spPr>
          <a:xfrm>
            <a:off x="6201063" y="3215316"/>
            <a:ext cx="357124" cy="273008"/>
          </a:xfrm>
          <a:prstGeom prst="roundRect">
            <a:avLst>
              <a:gd name="adj" fmla="val 19588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61" name="Square"/>
          <p:cNvSpPr/>
          <p:nvPr/>
        </p:nvSpPr>
        <p:spPr>
          <a:xfrm>
            <a:off x="4599700" y="3820905"/>
            <a:ext cx="284410" cy="28570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62" name="Circle"/>
          <p:cNvSpPr/>
          <p:nvPr/>
        </p:nvSpPr>
        <p:spPr>
          <a:xfrm>
            <a:off x="4593611" y="4501845"/>
            <a:ext cx="284410" cy="285708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63" name="Circle"/>
          <p:cNvSpPr/>
          <p:nvPr/>
        </p:nvSpPr>
        <p:spPr>
          <a:xfrm>
            <a:off x="4150941" y="4516610"/>
            <a:ext cx="284411" cy="285708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64" name="Circle"/>
          <p:cNvSpPr/>
          <p:nvPr/>
        </p:nvSpPr>
        <p:spPr>
          <a:xfrm>
            <a:off x="3708272" y="4501845"/>
            <a:ext cx="284410" cy="285708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65" name="Circle"/>
          <p:cNvSpPr/>
          <p:nvPr/>
        </p:nvSpPr>
        <p:spPr>
          <a:xfrm>
            <a:off x="5478167" y="4514308"/>
            <a:ext cx="284410" cy="285707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66" name="Circle"/>
          <p:cNvSpPr/>
          <p:nvPr/>
        </p:nvSpPr>
        <p:spPr>
          <a:xfrm>
            <a:off x="6526376" y="3820905"/>
            <a:ext cx="284410" cy="285707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67" name="Circle"/>
          <p:cNvSpPr/>
          <p:nvPr/>
        </p:nvSpPr>
        <p:spPr>
          <a:xfrm>
            <a:off x="7533657" y="3818273"/>
            <a:ext cx="284410" cy="285707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68" name="Circle"/>
          <p:cNvSpPr/>
          <p:nvPr/>
        </p:nvSpPr>
        <p:spPr>
          <a:xfrm>
            <a:off x="7044223" y="3818273"/>
            <a:ext cx="284410" cy="285707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69" name="Circle"/>
          <p:cNvSpPr/>
          <p:nvPr/>
        </p:nvSpPr>
        <p:spPr>
          <a:xfrm>
            <a:off x="8067525" y="3820120"/>
            <a:ext cx="284410" cy="285708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70" name="Shape"/>
          <p:cNvSpPr/>
          <p:nvPr/>
        </p:nvSpPr>
        <p:spPr>
          <a:xfrm>
            <a:off x="5660973" y="5338190"/>
            <a:ext cx="357124" cy="369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cxnSp>
        <p:nvCxnSpPr>
          <p:cNvPr id="271" name="Connection Line"/>
          <p:cNvCxnSpPr>
            <a:stCxn id="260" idx="0"/>
            <a:endCxn id="266" idx="0"/>
          </p:cNvCxnSpPr>
          <p:nvPr/>
        </p:nvCxnSpPr>
        <p:spPr>
          <a:xfrm>
            <a:off x="6379625" y="3351819"/>
            <a:ext cx="288956" cy="611940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272" name="Connection Line"/>
          <p:cNvCxnSpPr>
            <a:stCxn id="260" idx="0"/>
            <a:endCxn id="267" idx="0"/>
          </p:cNvCxnSpPr>
          <p:nvPr/>
        </p:nvCxnSpPr>
        <p:spPr>
          <a:xfrm>
            <a:off x="6379625" y="3351819"/>
            <a:ext cx="1296237" cy="609308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273" name="Connection Line"/>
          <p:cNvCxnSpPr>
            <a:stCxn id="268" idx="0"/>
            <a:endCxn id="260" idx="0"/>
          </p:cNvCxnSpPr>
          <p:nvPr/>
        </p:nvCxnSpPr>
        <p:spPr>
          <a:xfrm flipH="1" flipV="1">
            <a:off x="6379625" y="3351819"/>
            <a:ext cx="806804" cy="609308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274" name="Connection Line"/>
          <p:cNvCxnSpPr>
            <a:stCxn id="260" idx="0"/>
            <a:endCxn id="269" idx="0"/>
          </p:cNvCxnSpPr>
          <p:nvPr/>
        </p:nvCxnSpPr>
        <p:spPr>
          <a:xfrm>
            <a:off x="6379625" y="3351819"/>
            <a:ext cx="1830105" cy="611156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275" name="Connection Line"/>
          <p:cNvCxnSpPr>
            <a:stCxn id="260" idx="0"/>
            <a:endCxn id="261" idx="0"/>
          </p:cNvCxnSpPr>
          <p:nvPr/>
        </p:nvCxnSpPr>
        <p:spPr>
          <a:xfrm flipH="1">
            <a:off x="4741905" y="3351819"/>
            <a:ext cx="1637721" cy="611940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276" name="Connection Line"/>
          <p:cNvCxnSpPr>
            <a:stCxn id="260" idx="0"/>
            <a:endCxn id="259" idx="0"/>
          </p:cNvCxnSpPr>
          <p:nvPr/>
        </p:nvCxnSpPr>
        <p:spPr>
          <a:xfrm flipH="1">
            <a:off x="5941909" y="3351819"/>
            <a:ext cx="437717" cy="611940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277" name="Connection Line"/>
          <p:cNvCxnSpPr>
            <a:stCxn id="265" idx="0"/>
            <a:endCxn id="259" idx="0"/>
          </p:cNvCxnSpPr>
          <p:nvPr/>
        </p:nvCxnSpPr>
        <p:spPr>
          <a:xfrm flipV="1">
            <a:off x="5620372" y="3963758"/>
            <a:ext cx="321538" cy="693404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278" name="Connection Line"/>
          <p:cNvCxnSpPr>
            <a:stCxn id="264" idx="0"/>
            <a:endCxn id="261" idx="0"/>
          </p:cNvCxnSpPr>
          <p:nvPr/>
        </p:nvCxnSpPr>
        <p:spPr>
          <a:xfrm flipV="1">
            <a:off x="3850477" y="3963758"/>
            <a:ext cx="891429" cy="680941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279" name="Connection Line"/>
          <p:cNvCxnSpPr>
            <a:stCxn id="263" idx="0"/>
            <a:endCxn id="261" idx="0"/>
          </p:cNvCxnSpPr>
          <p:nvPr/>
        </p:nvCxnSpPr>
        <p:spPr>
          <a:xfrm flipV="1">
            <a:off x="4293146" y="3963758"/>
            <a:ext cx="448760" cy="695706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280" name="Connection Line"/>
          <p:cNvCxnSpPr>
            <a:stCxn id="262" idx="0"/>
            <a:endCxn id="261" idx="0"/>
          </p:cNvCxnSpPr>
          <p:nvPr/>
        </p:nvCxnSpPr>
        <p:spPr>
          <a:xfrm flipV="1">
            <a:off x="4735816" y="3963758"/>
            <a:ext cx="6090" cy="680941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281" name="Connection Line"/>
          <p:cNvCxnSpPr>
            <a:stCxn id="270" idx="0"/>
            <a:endCxn id="269" idx="0"/>
          </p:cNvCxnSpPr>
          <p:nvPr/>
        </p:nvCxnSpPr>
        <p:spPr>
          <a:xfrm flipV="1">
            <a:off x="5839535" y="3962974"/>
            <a:ext cx="2370195" cy="1559876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282" name="Connection Line"/>
          <p:cNvCxnSpPr>
            <a:stCxn id="268" idx="0"/>
            <a:endCxn id="270" idx="0"/>
          </p:cNvCxnSpPr>
          <p:nvPr/>
        </p:nvCxnSpPr>
        <p:spPr>
          <a:xfrm flipH="1">
            <a:off x="5839535" y="3961126"/>
            <a:ext cx="1346894" cy="1561724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283" name="Connection Line"/>
          <p:cNvCxnSpPr>
            <a:stCxn id="270" idx="0"/>
            <a:endCxn id="267" idx="0"/>
          </p:cNvCxnSpPr>
          <p:nvPr/>
        </p:nvCxnSpPr>
        <p:spPr>
          <a:xfrm flipV="1">
            <a:off x="5839535" y="3961126"/>
            <a:ext cx="1836327" cy="1561724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284" name="Connection Line"/>
          <p:cNvCxnSpPr>
            <a:stCxn id="270" idx="0"/>
            <a:endCxn id="266" idx="0"/>
          </p:cNvCxnSpPr>
          <p:nvPr/>
        </p:nvCxnSpPr>
        <p:spPr>
          <a:xfrm flipV="1">
            <a:off x="5839535" y="3963758"/>
            <a:ext cx="829046" cy="1559092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285" name="Connection Line"/>
          <p:cNvCxnSpPr>
            <a:stCxn id="270" idx="0"/>
            <a:endCxn id="260" idx="0"/>
          </p:cNvCxnSpPr>
          <p:nvPr/>
        </p:nvCxnSpPr>
        <p:spPr>
          <a:xfrm flipV="1">
            <a:off x="5839535" y="3351819"/>
            <a:ext cx="540091" cy="2171031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286" name="Connection Line"/>
          <p:cNvCxnSpPr>
            <a:stCxn id="262" idx="0"/>
            <a:endCxn id="270" idx="0"/>
          </p:cNvCxnSpPr>
          <p:nvPr/>
        </p:nvCxnSpPr>
        <p:spPr>
          <a:xfrm>
            <a:off x="4735816" y="4644698"/>
            <a:ext cx="1103720" cy="878152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287" name="Connection Line"/>
          <p:cNvCxnSpPr>
            <a:stCxn id="270" idx="0"/>
            <a:endCxn id="263" idx="0"/>
          </p:cNvCxnSpPr>
          <p:nvPr/>
        </p:nvCxnSpPr>
        <p:spPr>
          <a:xfrm flipH="1" flipV="1">
            <a:off x="4293146" y="4659463"/>
            <a:ext cx="1546390" cy="863387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288" name="Connection Line"/>
          <p:cNvCxnSpPr>
            <a:stCxn id="264" idx="0"/>
            <a:endCxn id="270" idx="0"/>
          </p:cNvCxnSpPr>
          <p:nvPr/>
        </p:nvCxnSpPr>
        <p:spPr>
          <a:xfrm>
            <a:off x="3850477" y="4644698"/>
            <a:ext cx="1989059" cy="878152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289" name="Connection Line"/>
          <p:cNvCxnSpPr>
            <a:stCxn id="270" idx="0"/>
            <a:endCxn id="265" idx="0"/>
          </p:cNvCxnSpPr>
          <p:nvPr/>
        </p:nvCxnSpPr>
        <p:spPr>
          <a:xfrm flipH="1" flipV="1">
            <a:off x="5620372" y="4657161"/>
            <a:ext cx="219164" cy="865689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290" name="Connection Line"/>
          <p:cNvCxnSpPr>
            <a:stCxn id="261" idx="0"/>
            <a:endCxn id="270" idx="0"/>
          </p:cNvCxnSpPr>
          <p:nvPr/>
        </p:nvCxnSpPr>
        <p:spPr>
          <a:xfrm>
            <a:off x="4741905" y="3963758"/>
            <a:ext cx="1097631" cy="1559092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291" name="Connection Line"/>
          <p:cNvCxnSpPr>
            <a:stCxn id="259" idx="0"/>
            <a:endCxn id="270" idx="0"/>
          </p:cNvCxnSpPr>
          <p:nvPr/>
        </p:nvCxnSpPr>
        <p:spPr>
          <a:xfrm flipH="1">
            <a:off x="5839535" y="3963758"/>
            <a:ext cx="102375" cy="1559092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pic>
        <p:nvPicPr>
          <p:cNvPr id="292" name="3621249.png" descr="3621249.png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2075166" y="4664558"/>
            <a:ext cx="447442" cy="447442"/>
          </a:xfrm>
          <a:prstGeom prst="rect">
            <a:avLst/>
          </a:prstGeom>
          <a:ln w="12700">
            <a:miter lim="400000"/>
          </a:ln>
        </p:spPr>
      </p:pic>
      <p:sp>
        <p:nvSpPr>
          <p:cNvPr id="293" name="Oval"/>
          <p:cNvSpPr/>
          <p:nvPr/>
        </p:nvSpPr>
        <p:spPr>
          <a:xfrm>
            <a:off x="2566246" y="4889741"/>
            <a:ext cx="257949" cy="285037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94" name="6"/>
          <p:cNvSpPr txBox="1"/>
          <p:nvPr/>
        </p:nvSpPr>
        <p:spPr>
          <a:xfrm>
            <a:off x="2585418" y="4879923"/>
            <a:ext cx="220002" cy="33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/>
          </a:lstStyle>
          <a:p>
            <a:pPr/>
            <a:r>
              <a:t>6</a:t>
            </a:r>
          </a:p>
        </p:txBody>
      </p:sp>
      <p:sp>
        <p:nvSpPr>
          <p:cNvPr id="295" name="Line"/>
          <p:cNvSpPr/>
          <p:nvPr/>
        </p:nvSpPr>
        <p:spPr>
          <a:xfrm>
            <a:off x="3810397" y="2037037"/>
            <a:ext cx="1" cy="771722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296" name="102642.png" descr="102642.png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8668177" y="1309970"/>
            <a:ext cx="457201" cy="457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97" name="239207.png" descr="239207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9117788" y="1545808"/>
            <a:ext cx="241293" cy="241293"/>
          </a:xfrm>
          <a:prstGeom prst="rect">
            <a:avLst/>
          </a:prstGeom>
          <a:ln w="12700">
            <a:miter lim="400000"/>
          </a:ln>
        </p:spPr>
      </p:pic>
      <p:sp>
        <p:nvSpPr>
          <p:cNvPr id="298" name="Oval"/>
          <p:cNvSpPr/>
          <p:nvPr/>
        </p:nvSpPr>
        <p:spPr>
          <a:xfrm>
            <a:off x="9361047" y="1299986"/>
            <a:ext cx="257949" cy="285037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99" name="2"/>
          <p:cNvSpPr txBox="1"/>
          <p:nvPr/>
        </p:nvSpPr>
        <p:spPr>
          <a:xfrm>
            <a:off x="9380021" y="1284050"/>
            <a:ext cx="220001" cy="333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/>
          </a:lstStyle>
          <a:p>
            <a:pPr/>
            <a:r>
              <a:t>2</a:t>
            </a:r>
          </a:p>
        </p:txBody>
      </p:sp>
      <p:pic>
        <p:nvPicPr>
          <p:cNvPr id="300" name="Screenshot 2024-01-21 at 16.09.34.png" descr="Screenshot 2024-01-21 at 16.09.34.png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3759768" y="2924449"/>
            <a:ext cx="703276" cy="634697"/>
          </a:xfrm>
          <a:prstGeom prst="rect">
            <a:avLst/>
          </a:prstGeom>
          <a:ln w="12700">
            <a:miter lim="400000"/>
          </a:ln>
        </p:spPr>
      </p:pic>
      <p:sp>
        <p:nvSpPr>
          <p:cNvPr id="301" name="Line"/>
          <p:cNvSpPr/>
          <p:nvPr/>
        </p:nvSpPr>
        <p:spPr>
          <a:xfrm flipH="1">
            <a:off x="3307447" y="6135136"/>
            <a:ext cx="889139" cy="1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02" name="Java…"/>
          <p:cNvSpPr txBox="1"/>
          <p:nvPr/>
        </p:nvSpPr>
        <p:spPr>
          <a:xfrm>
            <a:off x="4204442" y="6005576"/>
            <a:ext cx="1938625" cy="28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356615">
              <a:defRPr sz="1403"/>
            </a:lvl1pPr>
          </a:lstStyle>
          <a:p>
            <a:pPr/>
            <a:r>
              <a:t>Data Flow between Steps</a:t>
            </a:r>
          </a:p>
        </p:txBody>
      </p:sp>
      <p:sp>
        <p:nvSpPr>
          <p:cNvPr id="303" name="Line"/>
          <p:cNvSpPr/>
          <p:nvPr/>
        </p:nvSpPr>
        <p:spPr>
          <a:xfrm flipH="1">
            <a:off x="6310059" y="6135136"/>
            <a:ext cx="889138" cy="1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04" name="Java…"/>
          <p:cNvSpPr txBox="1"/>
          <p:nvPr/>
        </p:nvSpPr>
        <p:spPr>
          <a:xfrm>
            <a:off x="7238350" y="5992283"/>
            <a:ext cx="1938625" cy="28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388620">
              <a:defRPr sz="1530"/>
            </a:lvl1pPr>
          </a:lstStyle>
          <a:p>
            <a:pPr/>
            <a:r>
              <a:t>Data Flow to Testbed</a:t>
            </a:r>
          </a:p>
        </p:txBody>
      </p:sp>
      <p:sp>
        <p:nvSpPr>
          <p:cNvPr id="305" name="Line"/>
          <p:cNvSpPr/>
          <p:nvPr/>
        </p:nvSpPr>
        <p:spPr>
          <a:xfrm flipV="1">
            <a:off x="2915636" y="4964414"/>
            <a:ext cx="634343" cy="1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06" name="Line"/>
          <p:cNvSpPr/>
          <p:nvPr/>
        </p:nvSpPr>
        <p:spPr>
          <a:xfrm>
            <a:off x="3078225" y="3745870"/>
            <a:ext cx="474218" cy="1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07" name="Line"/>
          <p:cNvSpPr/>
          <p:nvPr/>
        </p:nvSpPr>
        <p:spPr>
          <a:xfrm flipH="1" flipV="1">
            <a:off x="6688139" y="1620623"/>
            <a:ext cx="1308542" cy="1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08" name="Java…"/>
          <p:cNvSpPr txBox="1"/>
          <p:nvPr/>
        </p:nvSpPr>
        <p:spPr>
          <a:xfrm>
            <a:off x="5208032" y="2828031"/>
            <a:ext cx="2442487" cy="285708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 sz="1200"/>
            </a:lvl1pPr>
          </a:lstStyle>
          <a:p>
            <a:pPr/>
            <a:r>
              <a:t>Definition of the Containerlab</a:t>
            </a:r>
          </a:p>
        </p:txBody>
      </p:sp>
      <p:sp>
        <p:nvSpPr>
          <p:cNvPr id="309" name="Line"/>
          <p:cNvSpPr/>
          <p:nvPr/>
        </p:nvSpPr>
        <p:spPr>
          <a:xfrm>
            <a:off x="5709272" y="2055891"/>
            <a:ext cx="1" cy="749853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10" name="Line"/>
          <p:cNvSpPr/>
          <p:nvPr/>
        </p:nvSpPr>
        <p:spPr>
          <a:xfrm>
            <a:off x="8896778" y="2071198"/>
            <a:ext cx="1" cy="749852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11" name="Oval"/>
          <p:cNvSpPr/>
          <p:nvPr/>
        </p:nvSpPr>
        <p:spPr>
          <a:xfrm>
            <a:off x="6819006" y="2470369"/>
            <a:ext cx="257949" cy="285037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12" name="1"/>
          <p:cNvSpPr txBox="1"/>
          <p:nvPr/>
        </p:nvSpPr>
        <p:spPr>
          <a:xfrm>
            <a:off x="6837980" y="2441733"/>
            <a:ext cx="220001" cy="33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/>
          </a:lstStyle>
          <a:p>
            <a:pPr/>
            <a:r>
              <a:t>1</a:t>
            </a:r>
          </a:p>
        </p:txBody>
      </p:sp>
      <p:sp>
        <p:nvSpPr>
          <p:cNvPr id="313" name="Java…"/>
          <p:cNvSpPr txBox="1"/>
          <p:nvPr/>
        </p:nvSpPr>
        <p:spPr>
          <a:xfrm>
            <a:off x="2163212" y="1243502"/>
            <a:ext cx="2612166" cy="310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>
              <a:defRPr sz="1400"/>
            </a:lvl1pPr>
          </a:lstStyle>
          <a:p>
            <a:pPr/>
            <a:r>
              <a:t>Communication and Data Transfer</a:t>
            </a:r>
          </a:p>
        </p:txBody>
      </p:sp>
      <p:sp>
        <p:nvSpPr>
          <p:cNvPr id="314" name="Java…"/>
          <p:cNvSpPr txBox="1"/>
          <p:nvPr/>
        </p:nvSpPr>
        <p:spPr>
          <a:xfrm>
            <a:off x="7574981" y="1742233"/>
            <a:ext cx="3326907" cy="310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>
              <a:defRPr sz="1400"/>
            </a:lvl1pPr>
          </a:lstStyle>
          <a:p>
            <a:pPr/>
            <a:r>
              <a:t>Configurating the Connection Characteristics</a:t>
            </a:r>
          </a:p>
        </p:txBody>
      </p:sp>
      <p:sp>
        <p:nvSpPr>
          <p:cNvPr id="315" name="Java…"/>
          <p:cNvSpPr txBox="1"/>
          <p:nvPr/>
        </p:nvSpPr>
        <p:spPr>
          <a:xfrm>
            <a:off x="1358900" y="3614217"/>
            <a:ext cx="1676928" cy="310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>
              <a:defRPr sz="1400"/>
            </a:lvl1pPr>
          </a:lstStyle>
          <a:p>
            <a:pPr/>
            <a:r>
              <a:t>Checking the PDF File</a:t>
            </a:r>
          </a:p>
        </p:txBody>
      </p:sp>
      <p:sp>
        <p:nvSpPr>
          <p:cNvPr id="316" name="Java…"/>
          <p:cNvSpPr txBox="1"/>
          <p:nvPr/>
        </p:nvSpPr>
        <p:spPr>
          <a:xfrm>
            <a:off x="1358900" y="5164505"/>
            <a:ext cx="1981603" cy="310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>
              <a:defRPr sz="1400"/>
            </a:lvl1pPr>
          </a:lstStyle>
          <a:p>
            <a:pPr/>
            <a:r>
              <a:t>Tracking the Data Transfer</a:t>
            </a:r>
          </a:p>
        </p:txBody>
      </p:sp>
      <p:sp>
        <p:nvSpPr>
          <p:cNvPr id="317" name="Execution Steps (Repeated) of the Testbe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Execution Steps (Repeated) of the Testbed</a:t>
            </a:r>
          </a:p>
        </p:txBody>
      </p:sp>
      <p:pic>
        <p:nvPicPr>
          <p:cNvPr id="318" name="Unknown.png" descr="Unknown.png"/>
          <p:cNvPicPr>
            <a:picLocks noChangeAspect="1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7739367" y="4730271"/>
            <a:ext cx="961992" cy="480998"/>
          </a:xfrm>
          <a:prstGeom prst="rect">
            <a:avLst/>
          </a:prstGeom>
          <a:ln w="12700">
            <a:miter lim="400000"/>
          </a:ln>
        </p:spPr>
      </p:pic>
      <p:sp>
        <p:nvSpPr>
          <p:cNvPr id="319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sp>
        <p:nvSpPr>
          <p:cNvPr id="320" name="Slide Number"/>
          <p:cNvSpPr txBox="1"/>
          <p:nvPr>
            <p:ph type="sldNum" sz="quarter" idx="4294967295"/>
          </p:nvPr>
        </p:nvSpPr>
        <p:spPr>
          <a:xfrm>
            <a:off x="11037540" y="6529495"/>
            <a:ext cx="174944" cy="225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21" name="Date Placeholder 3"/>
          <p:cNvSpPr txBox="1"/>
          <p:nvPr/>
        </p:nvSpPr>
        <p:spPr>
          <a:xfrm>
            <a:off x="4615589" y="6529495"/>
            <a:ext cx="3122846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b="1" sz="1100" u="sng">
                <a:solidFill>
                  <a:srgbClr val="FFFFFF"/>
                </a:solidFill>
              </a:defRPr>
            </a:lvl1pPr>
          </a:lstStyle>
          <a:p>
            <a:pPr/>
            <a:r>
              <a:t>EXECUTION STEPS (REPEATED) OF THE TESTBED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Management of Container-Testbed Environment"/>
          <p:cNvSpPr txBox="1"/>
          <p:nvPr>
            <p:ph type="title"/>
          </p:nvPr>
        </p:nvSpPr>
        <p:spPr>
          <a:xfrm>
            <a:off x="1097280" y="286603"/>
            <a:ext cx="10058401" cy="919537"/>
          </a:xfrm>
          <a:prstGeom prst="rect">
            <a:avLst/>
          </a:prstGeom>
        </p:spPr>
        <p:txBody>
          <a:bodyPr/>
          <a:lstStyle/>
          <a:p>
            <a:pPr lvl="1" defTabSz="777240">
              <a:defRPr spc="-120"/>
            </a:pPr>
            <a:r>
              <a:t>Container-Based Testbed Environment</a:t>
            </a:r>
          </a:p>
        </p:txBody>
      </p:sp>
      <p:sp>
        <p:nvSpPr>
          <p:cNvPr id="324" name="Create and Deploy Applications Faster and More Securely…"/>
          <p:cNvSpPr txBox="1"/>
          <p:nvPr>
            <p:ph type="body" idx="1"/>
          </p:nvPr>
        </p:nvSpPr>
        <p:spPr>
          <a:xfrm>
            <a:off x="1097280" y="1354015"/>
            <a:ext cx="10058401" cy="4515080"/>
          </a:xfrm>
          <a:prstGeom prst="rect">
            <a:avLst/>
          </a:prstGeom>
        </p:spPr>
        <p:txBody>
          <a:bodyPr/>
          <a:lstStyle/>
          <a:p>
            <a:pPr marL="200526" indent="-200526">
              <a:buClrTx/>
              <a:buFontTx/>
              <a:buChar char="•"/>
              <a:defRPr>
                <a:solidFill>
                  <a:srgbClr val="000000"/>
                </a:solidFill>
              </a:defRPr>
            </a:pPr>
            <a:r>
              <a:t>Docker and Containerlab: efficient, isolated simulation environment</a:t>
            </a:r>
          </a:p>
          <a:p>
            <a:pPr marL="200526" indent="-200526">
              <a:buClrTx/>
              <a:buFontTx/>
              <a:buChar char="•"/>
              <a:defRPr>
                <a:solidFill>
                  <a:srgbClr val="000000"/>
                </a:solidFill>
              </a:defRPr>
            </a:pPr>
            <a:r>
              <a:t>Creation and management of user-defined network topologies</a:t>
            </a:r>
          </a:p>
          <a:p>
            <a:pPr marL="200526" indent="-200526">
              <a:buClrTx/>
              <a:buFontTx/>
              <a:buChar char="•"/>
              <a:defRPr>
                <a:solidFill>
                  <a:srgbClr val="000000"/>
                </a:solidFill>
              </a:defRPr>
            </a:pPr>
            <a:r>
              <a:t>Advantages of using Containerlab for the testbed</a:t>
            </a:r>
          </a:p>
          <a:p>
            <a:pPr lvl="1" marL="581526" indent="-200526">
              <a:buClrTx/>
              <a:buFontTx/>
              <a:buChar char="•"/>
              <a:defRPr>
                <a:solidFill>
                  <a:srgbClr val="000000"/>
                </a:solidFill>
              </a:defRPr>
            </a:pPr>
            <a:r>
              <a:t>Properties of Containerlab</a:t>
            </a:r>
          </a:p>
          <a:p>
            <a:pPr lvl="3" marL="767454" indent="-200526">
              <a:buClrTx/>
              <a:buFontTx/>
              <a:buChar char="•"/>
              <a:defRPr>
                <a:solidFill>
                  <a:srgbClr val="000000"/>
                </a:solidFill>
              </a:defRPr>
            </a:pPr>
            <a:r>
              <a:t>name, image, kind, env, binds, etc.</a:t>
            </a:r>
          </a:p>
          <a:p>
            <a:pPr lvl="1" marL="581526" indent="-200526">
              <a:buClrTx/>
              <a:buFontTx/>
              <a:buChar char="•"/>
              <a:defRPr>
                <a:solidFill>
                  <a:srgbClr val="000000"/>
                </a:solidFill>
              </a:defRPr>
            </a:pPr>
            <a:r>
              <a:t>Speed, ease of use, repeatability</a:t>
            </a:r>
          </a:p>
          <a:p>
            <a:pPr lvl="1" marL="581526" indent="-200526">
              <a:buClrTx/>
              <a:buFontTx/>
              <a:buChar char="•"/>
              <a:defRPr>
                <a:solidFill>
                  <a:srgbClr val="000000"/>
                </a:solidFill>
              </a:defRPr>
            </a:pPr>
            <a:r>
              <a:t>Creation of complex network topologies</a:t>
            </a:r>
          </a:p>
        </p:txBody>
      </p:sp>
      <p:sp>
        <p:nvSpPr>
          <p:cNvPr id="325" name="Slide Number"/>
          <p:cNvSpPr txBox="1"/>
          <p:nvPr>
            <p:ph type="sldNum" sz="quarter" idx="4294967295"/>
          </p:nvPr>
        </p:nvSpPr>
        <p:spPr>
          <a:xfrm>
            <a:off x="11037537" y="6529494"/>
            <a:ext cx="174944" cy="225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26" name="[2]"/>
          <p:cNvSpPr txBox="1"/>
          <p:nvPr/>
        </p:nvSpPr>
        <p:spPr>
          <a:xfrm>
            <a:off x="5955603" y="5415963"/>
            <a:ext cx="35644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722376">
              <a:lnSpc>
                <a:spcPct val="85000"/>
              </a:lnSpc>
              <a:defRPr spc="-1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[3]</a:t>
            </a:r>
          </a:p>
        </p:txBody>
      </p:sp>
      <p:sp>
        <p:nvSpPr>
          <p:cNvPr id="327" name="name: p2p-network-topology…"/>
          <p:cNvSpPr txBox="1"/>
          <p:nvPr/>
        </p:nvSpPr>
        <p:spPr>
          <a:xfrm>
            <a:off x="7042035" y="3262875"/>
            <a:ext cx="3344360" cy="25343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914400">
              <a:defRPr sz="1200">
                <a:solidFill>
                  <a:srgbClr val="6791E0"/>
                </a:solidFill>
              </a:defRPr>
            </a:pPr>
            <a:r>
              <a:t>name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</a:t>
            </a:r>
            <a:r>
              <a:rPr>
                <a:solidFill>
                  <a:srgbClr val="2FB170"/>
                </a:solidFill>
              </a:rPr>
              <a:t> </a:t>
            </a:r>
            <a:r>
              <a:rPr>
                <a:solidFill>
                  <a:srgbClr val="AF2A7C"/>
                </a:solidFill>
              </a:rPr>
              <a:t>testbed</a:t>
            </a:r>
            <a:endParaRPr>
              <a:solidFill>
                <a:srgbClr val="2FB170"/>
              </a:solidFill>
            </a:endParaRPr>
          </a:p>
          <a:p>
            <a:pPr defTabSz="914400">
              <a:defRPr sz="1200"/>
            </a:pPr>
          </a:p>
          <a:p>
            <a:pPr defTabSz="914400">
              <a:defRPr sz="1200">
                <a:solidFill>
                  <a:srgbClr val="6791E0"/>
                </a:solidFill>
              </a:defRPr>
            </a:pPr>
            <a:r>
              <a:t>topology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</a:t>
            </a:r>
          </a:p>
          <a:p>
            <a:pPr defTabSz="914400">
              <a:defRPr sz="1200">
                <a:solidFill>
                  <a:srgbClr val="D5D7E2"/>
                </a:solidFill>
              </a:defRPr>
            </a:pPr>
            <a:r>
              <a:t>  </a:t>
            </a:r>
            <a:r>
              <a:rPr>
                <a:solidFill>
                  <a:srgbClr val="6791E0"/>
                </a:solidFill>
              </a:rPr>
              <a:t>nodes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</a:t>
            </a:r>
          </a:p>
          <a:p>
            <a:pPr defTabSz="914400">
              <a:defRPr sz="1200"/>
            </a:pPr>
            <a:r>
              <a:t>    </a:t>
            </a:r>
            <a:r>
              <a:rPr>
                <a:solidFill>
                  <a:srgbClr val="6791E0"/>
                </a:solidFill>
              </a:rPr>
              <a:t>peer1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</a:t>
            </a:r>
          </a:p>
          <a:p>
            <a:pPr defTabSz="914400">
              <a:defRPr sz="1200"/>
            </a:pPr>
            <a:r>
              <a:t>      </a:t>
            </a:r>
            <a:r>
              <a:rPr>
                <a:solidFill>
                  <a:srgbClr val="6791E0"/>
                </a:solidFill>
              </a:rPr>
              <a:t>kind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</a:t>
            </a:r>
            <a:r>
              <a:t> </a:t>
            </a:r>
            <a:r>
              <a:rPr>
                <a:solidFill>
                  <a:srgbClr val="AF2A7C"/>
                </a:solidFill>
              </a:rPr>
              <a:t>linux</a:t>
            </a:r>
          </a:p>
          <a:p>
            <a:pPr defTabSz="914400">
              <a:defRPr sz="1200">
                <a:solidFill>
                  <a:srgbClr val="D5D7E2"/>
                </a:solidFill>
              </a:defRPr>
            </a:pPr>
            <a:r>
              <a:t>      </a:t>
            </a:r>
            <a:r>
              <a:rPr>
                <a:solidFill>
                  <a:srgbClr val="6791E0"/>
                </a:solidFill>
              </a:rPr>
              <a:t>image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</a:t>
            </a:r>
            <a:r>
              <a:rPr>
                <a:solidFill>
                  <a:srgbClr val="6791E0"/>
                </a:solidFill>
              </a:rPr>
              <a:t> </a:t>
            </a:r>
            <a:r>
              <a:rPr>
                <a:solidFill>
                  <a:srgbClr val="AF2A7C"/>
                </a:solidFill>
              </a:rPr>
              <a:t>image-testbed</a:t>
            </a:r>
          </a:p>
          <a:p>
            <a:pPr defTabSz="914400">
              <a:defRPr sz="1200"/>
            </a:pPr>
            <a:r>
              <a:t>    </a:t>
            </a:r>
            <a:r>
              <a:rPr>
                <a:solidFill>
                  <a:srgbClr val="6791E0"/>
                </a:solidFill>
              </a:rPr>
              <a:t>peer2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</a:t>
            </a:r>
          </a:p>
          <a:p>
            <a:pPr defTabSz="914400">
              <a:defRPr sz="1200"/>
            </a:pPr>
            <a:r>
              <a:t>      </a:t>
            </a:r>
            <a:r>
              <a:rPr>
                <a:solidFill>
                  <a:srgbClr val="6791E0"/>
                </a:solidFill>
              </a:rPr>
              <a:t>kind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</a:t>
            </a:r>
            <a:r>
              <a:t> </a:t>
            </a:r>
            <a:r>
              <a:rPr>
                <a:solidFill>
                  <a:srgbClr val="AF2A7C"/>
                </a:solidFill>
              </a:rPr>
              <a:t>linux</a:t>
            </a:r>
          </a:p>
          <a:p>
            <a:pPr defTabSz="914400">
              <a:defRPr sz="1200">
                <a:solidFill>
                  <a:srgbClr val="D5D7E2"/>
                </a:solidFill>
              </a:defRPr>
            </a:pPr>
            <a:r>
              <a:t>      </a:t>
            </a:r>
            <a:r>
              <a:rPr>
                <a:solidFill>
                  <a:srgbClr val="6791E0"/>
                </a:solidFill>
              </a:rPr>
              <a:t>image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</a:t>
            </a:r>
            <a:r>
              <a:t> </a:t>
            </a:r>
            <a:r>
              <a:rPr>
                <a:solidFill>
                  <a:srgbClr val="AF2A7C"/>
                </a:solidFill>
              </a:rPr>
              <a:t>image-testbed</a:t>
            </a:r>
          </a:p>
          <a:p>
            <a:pPr defTabSz="914400">
              <a:defRPr sz="1200"/>
            </a:pPr>
          </a:p>
          <a:p>
            <a:pPr defTabSz="914400">
              <a:defRPr sz="1200">
                <a:solidFill>
                  <a:srgbClr val="D5D7E2"/>
                </a:solidFill>
              </a:defRPr>
            </a:pPr>
            <a:r>
              <a:t>  </a:t>
            </a:r>
            <a:r>
              <a:rPr>
                <a:solidFill>
                  <a:srgbClr val="6791E0"/>
                </a:solidFill>
              </a:rPr>
              <a:t>links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</a:t>
            </a:r>
          </a:p>
          <a:p>
            <a:pPr defTabSz="914400">
              <a:defRPr sz="1200">
                <a:solidFill>
                  <a:srgbClr val="D5D7E2"/>
                </a:solidFill>
              </a:defRPr>
            </a:pPr>
            <a:r>
              <a:t>    </a:t>
            </a:r>
            <a:r>
              <a:rPr>
                <a:solidFill>
                  <a:srgbClr val="D2D7F9">
                    <a:alpha val="61961"/>
                  </a:srgbClr>
                </a:solidFill>
              </a:rPr>
              <a:t>-</a:t>
            </a:r>
            <a:r>
              <a:t> </a:t>
            </a:r>
            <a:r>
              <a:rPr>
                <a:solidFill>
                  <a:srgbClr val="6791E0"/>
                </a:solidFill>
              </a:rPr>
              <a:t>endpoints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</a:t>
            </a:r>
            <a:r>
              <a:t> 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[</a:t>
            </a:r>
            <a:r>
              <a:rPr>
                <a:solidFill>
                  <a:srgbClr val="AF2A7C"/>
                </a:solidFill>
              </a:rPr>
              <a:t>peer1:eth1, peer2:eth1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]</a:t>
            </a:r>
          </a:p>
        </p:txBody>
      </p:sp>
      <p:sp>
        <p:nvSpPr>
          <p:cNvPr id="328" name="Configuration of Containerlab File"/>
          <p:cNvSpPr txBox="1"/>
          <p:nvPr/>
        </p:nvSpPr>
        <p:spPr>
          <a:xfrm>
            <a:off x="7302802" y="2949396"/>
            <a:ext cx="2822826" cy="248304"/>
          </a:xfrm>
          <a:prstGeom prst="rect">
            <a:avLst/>
          </a:prstGeom>
          <a:solidFill>
            <a:srgbClr val="ADCC8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85000"/>
              </a:lnSpc>
              <a:defRPr spc="-12" sz="12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Configuration of Containerlab File (YAML)</a:t>
            </a:r>
          </a:p>
        </p:txBody>
      </p:sp>
      <p:pic>
        <p:nvPicPr>
          <p:cNvPr id="329" name="yaml-file-format-line-icon-free-vector.jpg" descr="yaml-file-format-line-icon-free-vector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037012" y="5621852"/>
            <a:ext cx="223437" cy="243839"/>
          </a:xfrm>
          <a:prstGeom prst="rect">
            <a:avLst/>
          </a:prstGeom>
          <a:ln w="12700">
            <a:miter lim="400000"/>
          </a:ln>
        </p:spPr>
      </p:pic>
      <p:sp>
        <p:nvSpPr>
          <p:cNvPr id="330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pic>
        <p:nvPicPr>
          <p:cNvPr id="331" name="containerlabTestbed.png" descr="containerlabTestbed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63909" y="4413809"/>
            <a:ext cx="3738821" cy="1197673"/>
          </a:xfrm>
          <a:prstGeom prst="rect">
            <a:avLst/>
          </a:prstGeom>
          <a:ln w="12700">
            <a:miter lim="400000"/>
          </a:ln>
        </p:spPr>
      </p:pic>
      <p:sp>
        <p:nvSpPr>
          <p:cNvPr id="332" name="Date Placeholder 3"/>
          <p:cNvSpPr txBox="1"/>
          <p:nvPr/>
        </p:nvSpPr>
        <p:spPr>
          <a:xfrm>
            <a:off x="4615589" y="6529495"/>
            <a:ext cx="3122846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b="1" sz="1100" u="sng">
                <a:solidFill>
                  <a:srgbClr val="FFFFFF"/>
                </a:solidFill>
              </a:defRPr>
            </a:lvl1pPr>
          </a:lstStyle>
          <a:p>
            <a:pPr/>
            <a:r>
              <a:t>CONTAINER-BASED TESTBED ENVIRONMENT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onfiguring the Components of the P2P Algorithm"/>
          <p:cNvSpPr txBox="1"/>
          <p:nvPr>
            <p:ph type="title"/>
          </p:nvPr>
        </p:nvSpPr>
        <p:spPr>
          <a:xfrm>
            <a:off x="1097280" y="286603"/>
            <a:ext cx="9540928" cy="919538"/>
          </a:xfrm>
          <a:prstGeom prst="rect">
            <a:avLst/>
          </a:prstGeom>
        </p:spPr>
        <p:txBody>
          <a:bodyPr/>
          <a:lstStyle>
            <a:lvl1pPr defTabSz="850391">
              <a:defRPr spc="-38" sz="3720"/>
            </a:lvl1pPr>
          </a:lstStyle>
          <a:p>
            <a:pPr/>
            <a:r>
              <a:t>Configuring the Components of the P2P Algorithm</a:t>
            </a:r>
          </a:p>
        </p:txBody>
      </p:sp>
      <p:sp>
        <p:nvSpPr>
          <p:cNvPr id="335" name="Slide Number"/>
          <p:cNvSpPr txBox="1"/>
          <p:nvPr>
            <p:ph type="sldNum" sz="quarter" idx="4294967295"/>
          </p:nvPr>
        </p:nvSpPr>
        <p:spPr>
          <a:xfrm>
            <a:off x="11037540" y="6529495"/>
            <a:ext cx="174944" cy="225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36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sp>
        <p:nvSpPr>
          <p:cNvPr id="337" name="name: p2p-network-topology…"/>
          <p:cNvSpPr txBox="1"/>
          <p:nvPr/>
        </p:nvSpPr>
        <p:spPr>
          <a:xfrm>
            <a:off x="1263815" y="2309441"/>
            <a:ext cx="3344360" cy="3867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914400">
              <a:defRPr sz="1200">
                <a:solidFill>
                  <a:srgbClr val="6791E0"/>
                </a:solidFill>
              </a:defRPr>
            </a:pPr>
            <a:r>
              <a:t>name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</a:t>
            </a:r>
            <a:r>
              <a:rPr>
                <a:solidFill>
                  <a:srgbClr val="2FB170"/>
                </a:solidFill>
              </a:rPr>
              <a:t> </a:t>
            </a:r>
            <a:r>
              <a:rPr>
                <a:solidFill>
                  <a:srgbClr val="AF2A7C"/>
                </a:solidFill>
              </a:rPr>
              <a:t>testbed</a:t>
            </a:r>
            <a:endParaRPr>
              <a:solidFill>
                <a:srgbClr val="AF2A7C"/>
              </a:solidFill>
            </a:endParaRPr>
          </a:p>
          <a:p>
            <a:pPr defTabSz="914400">
              <a:defRPr sz="1200">
                <a:solidFill>
                  <a:srgbClr val="6791E0"/>
                </a:solidFill>
              </a:defRPr>
            </a:pPr>
            <a:endParaRPr>
              <a:solidFill>
                <a:srgbClr val="AF2A7C"/>
              </a:solidFill>
            </a:endParaRPr>
          </a:p>
          <a:p>
            <a:pPr defTabSz="914400">
              <a:defRPr sz="1200">
                <a:solidFill>
                  <a:srgbClr val="6791E0"/>
                </a:solidFill>
              </a:defRPr>
            </a:pPr>
            <a:r>
              <a:t>mgmt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</a:t>
            </a:r>
            <a:endParaRPr>
              <a:solidFill>
                <a:srgbClr val="AF2A7C"/>
              </a:solidFill>
            </a:endParaRPr>
          </a:p>
          <a:p>
            <a:pPr defTabSz="914400">
              <a:defRPr sz="1200">
                <a:solidFill>
                  <a:srgbClr val="6791E0"/>
                </a:solidFill>
              </a:defRPr>
            </a:pPr>
            <a:r>
              <a:rPr>
                <a:solidFill>
                  <a:srgbClr val="AF2A7C"/>
                </a:solidFill>
              </a:rPr>
              <a:t>  </a:t>
            </a:r>
            <a:r>
              <a:t>network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</a:t>
            </a:r>
            <a:r>
              <a:rPr>
                <a:solidFill>
                  <a:srgbClr val="AF2A7C"/>
                </a:solidFill>
              </a:rPr>
              <a:t> fixedips</a:t>
            </a:r>
            <a:endParaRPr>
              <a:solidFill>
                <a:srgbClr val="AF2A7C"/>
              </a:solidFill>
            </a:endParaRPr>
          </a:p>
          <a:p>
            <a:pPr defTabSz="914400">
              <a:defRPr sz="1200">
                <a:solidFill>
                  <a:srgbClr val="6791E0"/>
                </a:solidFill>
              </a:defRPr>
            </a:pPr>
            <a:r>
              <a:rPr>
                <a:solidFill>
                  <a:srgbClr val="AF2A7C"/>
                </a:solidFill>
              </a:rPr>
              <a:t>  </a:t>
            </a:r>
            <a:r>
              <a:t>ipv4-subnet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</a:t>
            </a:r>
            <a:r>
              <a:rPr>
                <a:solidFill>
                  <a:srgbClr val="AF2A7C"/>
                </a:solidFill>
              </a:rPr>
              <a:t> 172.100.100.0/24</a:t>
            </a:r>
            <a:endParaRPr>
              <a:solidFill>
                <a:srgbClr val="AF2A7C"/>
              </a:solidFill>
            </a:endParaRPr>
          </a:p>
          <a:p>
            <a:pPr defTabSz="914400">
              <a:defRPr sz="1200">
                <a:solidFill>
                  <a:srgbClr val="6791E0"/>
                </a:solidFill>
              </a:defRPr>
            </a:pPr>
            <a:endParaRPr>
              <a:solidFill>
                <a:srgbClr val="AF2A7C"/>
              </a:solidFill>
            </a:endParaRPr>
          </a:p>
          <a:p>
            <a:pPr defTabSz="914400">
              <a:defRPr sz="1200">
                <a:solidFill>
                  <a:srgbClr val="6791E0"/>
                </a:solidFill>
              </a:defRPr>
            </a:pPr>
            <a:r>
              <a:t>topology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</a:t>
            </a:r>
            <a:r>
              <a:rPr>
                <a:solidFill>
                  <a:srgbClr val="AF2A7C"/>
                </a:solidFill>
              </a:rPr>
              <a:t> </a:t>
            </a:r>
            <a:endParaRPr>
              <a:solidFill>
                <a:srgbClr val="AF2A7C"/>
              </a:solidFill>
            </a:endParaRPr>
          </a:p>
          <a:p>
            <a:pPr defTabSz="914400">
              <a:defRPr sz="1200">
                <a:solidFill>
                  <a:srgbClr val="6791E0"/>
                </a:solidFill>
              </a:defRPr>
            </a:pPr>
            <a:r>
              <a:rPr>
                <a:solidFill>
                  <a:srgbClr val="AF2A7C"/>
                </a:solidFill>
              </a:rPr>
              <a:t>    </a:t>
            </a:r>
            <a:r>
              <a:t>nodes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 …</a:t>
            </a:r>
            <a:endParaRPr b="1">
              <a:solidFill>
                <a:srgbClr val="AF2A7C"/>
              </a:solidFill>
            </a:endParaRPr>
          </a:p>
          <a:p>
            <a:pPr defTabSz="914400">
              <a:defRPr sz="1200">
                <a:solidFill>
                  <a:srgbClr val="6791E0"/>
                </a:solidFill>
              </a:defRPr>
            </a:pPr>
          </a:p>
          <a:p>
            <a:pPr defTabSz="914400">
              <a:defRPr sz="1200">
                <a:solidFill>
                  <a:srgbClr val="D5D7E2"/>
                </a:solidFill>
              </a:defRPr>
            </a:pPr>
            <a:r>
              <a:t>    </a:t>
            </a:r>
            <a:r>
              <a:rPr>
                <a:solidFill>
                  <a:srgbClr val="6791E0"/>
                </a:solidFill>
              </a:rPr>
              <a:t>links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</a:t>
            </a:r>
            <a:endParaRPr b="1">
              <a:solidFill>
                <a:srgbClr val="000000">
                  <a:alpha val="61961"/>
                </a:srgbClr>
              </a:solidFill>
            </a:endParaRPr>
          </a:p>
          <a:p>
            <a:pPr defTabSz="914400">
              <a:defRPr sz="1200">
                <a:solidFill>
                  <a:srgbClr val="D5D7E2"/>
                </a:solidFill>
              </a:defRPr>
            </a:pPr>
            <a:r>
              <a:rPr b="1">
                <a:solidFill>
                  <a:srgbClr val="000000">
                    <a:alpha val="61961"/>
                  </a:srgbClr>
                </a:solidFill>
              </a:rPr>
              <a:t>       </a:t>
            </a:r>
            <a:r>
              <a:rPr>
                <a:solidFill>
                  <a:srgbClr val="6791E0"/>
                </a:solidFill>
              </a:rPr>
              <a:t>- endpoints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 [</a:t>
            </a:r>
            <a:r>
              <a:rPr>
                <a:solidFill>
                  <a:srgbClr val="AF2A7C"/>
                </a:solidFill>
              </a:rPr>
              <a:t>lectureStudioserver:eth1, 1:eth1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] </a:t>
            </a:r>
            <a:br>
              <a:rPr b="1">
                <a:solidFill>
                  <a:srgbClr val="000000">
                    <a:alpha val="61961"/>
                  </a:srgbClr>
                </a:solidFill>
              </a:rPr>
            </a:br>
            <a:r>
              <a:t>       </a:t>
            </a:r>
            <a:r>
              <a:rPr>
                <a:solidFill>
                  <a:srgbClr val="6791E0"/>
                </a:solidFill>
              </a:rPr>
              <a:t>-</a:t>
            </a:r>
            <a:r>
              <a:t> </a:t>
            </a:r>
            <a:r>
              <a:rPr>
                <a:solidFill>
                  <a:srgbClr val="6791E0"/>
                </a:solidFill>
              </a:rPr>
              <a:t>endpoints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 [</a:t>
            </a:r>
            <a:r>
              <a:rPr>
                <a:solidFill>
                  <a:srgbClr val="AF2A7C"/>
                </a:solidFill>
              </a:rPr>
              <a:t>lectureStudioserver:eth2, 2:eth1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] </a:t>
            </a:r>
            <a:br>
              <a:rPr b="1">
                <a:solidFill>
                  <a:srgbClr val="000000">
                    <a:alpha val="61961"/>
                  </a:srgbClr>
                </a:solidFill>
              </a:rPr>
            </a:br>
            <a:r>
              <a:t>       </a:t>
            </a:r>
            <a:r>
              <a:rPr>
                <a:solidFill>
                  <a:srgbClr val="6791E0"/>
                </a:solidFill>
              </a:rPr>
              <a:t>-</a:t>
            </a:r>
            <a:r>
              <a:t> </a:t>
            </a:r>
            <a:r>
              <a:rPr>
                <a:solidFill>
                  <a:srgbClr val="6791E0"/>
                </a:solidFill>
              </a:rPr>
              <a:t>endpoints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 [</a:t>
            </a:r>
            <a:r>
              <a:rPr>
                <a:solidFill>
                  <a:srgbClr val="AF2A7C"/>
                </a:solidFill>
              </a:rPr>
              <a:t>lectureStudioserver:eth3, 3:eth1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] </a:t>
            </a:r>
            <a:br>
              <a:rPr b="1">
                <a:solidFill>
                  <a:srgbClr val="000000">
                    <a:alpha val="61961"/>
                  </a:srgbClr>
                </a:solidFill>
              </a:rPr>
            </a:br>
            <a:r>
              <a:t>       </a:t>
            </a:r>
            <a:r>
              <a:rPr>
                <a:solidFill>
                  <a:srgbClr val="6791E0"/>
                </a:solidFill>
              </a:rPr>
              <a:t>-</a:t>
            </a:r>
            <a:r>
              <a:t> </a:t>
            </a:r>
            <a:r>
              <a:rPr>
                <a:solidFill>
                  <a:srgbClr val="6791E0"/>
                </a:solidFill>
              </a:rPr>
              <a:t>endpoints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 [</a:t>
            </a:r>
            <a:r>
              <a:rPr>
                <a:solidFill>
                  <a:srgbClr val="AF2A7C"/>
                </a:solidFill>
              </a:rPr>
              <a:t>lectureStudioserver:eth4, 4:eth1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] </a:t>
            </a:r>
            <a:br>
              <a:rPr b="1">
                <a:solidFill>
                  <a:srgbClr val="000000">
                    <a:alpha val="61961"/>
                  </a:srgbClr>
                </a:solidFill>
              </a:rPr>
            </a:br>
            <a:r>
              <a:t>       </a:t>
            </a:r>
            <a:r>
              <a:rPr>
                <a:solidFill>
                  <a:srgbClr val="6791E0"/>
                </a:solidFill>
              </a:rPr>
              <a:t>-</a:t>
            </a:r>
            <a:r>
              <a:t> </a:t>
            </a:r>
            <a:r>
              <a:rPr>
                <a:solidFill>
                  <a:srgbClr val="6791E0"/>
                </a:solidFill>
              </a:rPr>
              <a:t>endpoints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 [</a:t>
            </a:r>
            <a:r>
              <a:rPr>
                <a:solidFill>
                  <a:srgbClr val="AF2A7C"/>
                </a:solidFill>
              </a:rPr>
              <a:t>lectureStudioserver:eth5, 5:eth1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] </a:t>
            </a:r>
            <a:br>
              <a:rPr b="1">
                <a:solidFill>
                  <a:srgbClr val="000000">
                    <a:alpha val="61961"/>
                  </a:srgbClr>
                </a:solidFill>
              </a:rPr>
            </a:br>
            <a:r>
              <a:t>       </a:t>
            </a:r>
            <a:r>
              <a:rPr>
                <a:solidFill>
                  <a:srgbClr val="6791E0"/>
                </a:solidFill>
              </a:rPr>
              <a:t>-</a:t>
            </a:r>
            <a:r>
              <a:t> </a:t>
            </a:r>
            <a:r>
              <a:rPr>
                <a:solidFill>
                  <a:srgbClr val="6791E0"/>
                </a:solidFill>
              </a:rPr>
              <a:t>endpoints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 [</a:t>
            </a:r>
            <a:r>
              <a:rPr>
                <a:solidFill>
                  <a:srgbClr val="AF2A7C"/>
                </a:solidFill>
              </a:rPr>
              <a:t>lectureStudioserver:eth6, 6:eth1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] </a:t>
            </a:r>
            <a:br>
              <a:rPr b="1">
                <a:solidFill>
                  <a:srgbClr val="000000">
                    <a:alpha val="61961"/>
                  </a:srgbClr>
                </a:solidFill>
              </a:rPr>
            </a:br>
            <a:r>
              <a:t>       </a:t>
            </a:r>
            <a:r>
              <a:rPr>
                <a:solidFill>
                  <a:srgbClr val="6791E0"/>
                </a:solidFill>
              </a:rPr>
              <a:t>-</a:t>
            </a:r>
            <a:r>
              <a:t> </a:t>
            </a:r>
            <a:r>
              <a:rPr>
                <a:solidFill>
                  <a:srgbClr val="6791E0"/>
                </a:solidFill>
              </a:rPr>
              <a:t>endpoints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 [</a:t>
            </a:r>
            <a:r>
              <a:rPr>
                <a:solidFill>
                  <a:srgbClr val="AF2A7C"/>
                </a:solidFill>
              </a:rPr>
              <a:t>5:eth2, 7:eth1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]</a:t>
            </a:r>
            <a:br>
              <a:rPr b="1">
                <a:solidFill>
                  <a:srgbClr val="000000">
                    <a:alpha val="61961"/>
                  </a:srgbClr>
                </a:solidFill>
              </a:rPr>
            </a:br>
            <a:r>
              <a:t>       </a:t>
            </a:r>
            <a:r>
              <a:rPr>
                <a:solidFill>
                  <a:srgbClr val="6791E0"/>
                </a:solidFill>
              </a:rPr>
              <a:t>-</a:t>
            </a:r>
            <a:r>
              <a:t> </a:t>
            </a:r>
            <a:r>
              <a:rPr>
                <a:solidFill>
                  <a:srgbClr val="6791E0"/>
                </a:solidFill>
              </a:rPr>
              <a:t>endpoints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 [</a:t>
            </a:r>
            <a:r>
              <a:rPr>
                <a:solidFill>
                  <a:srgbClr val="AF2A7C"/>
                </a:solidFill>
              </a:rPr>
              <a:t>6:eth2, 8:eth1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]</a:t>
            </a:r>
            <a:br>
              <a:rPr b="1">
                <a:solidFill>
                  <a:srgbClr val="000000">
                    <a:alpha val="61961"/>
                  </a:srgbClr>
                </a:solidFill>
              </a:rPr>
            </a:br>
            <a:r>
              <a:t>       </a:t>
            </a:r>
            <a:r>
              <a:rPr>
                <a:solidFill>
                  <a:srgbClr val="6791E0"/>
                </a:solidFill>
              </a:rPr>
              <a:t>-</a:t>
            </a:r>
            <a:r>
              <a:t> </a:t>
            </a:r>
            <a:r>
              <a:rPr>
                <a:solidFill>
                  <a:srgbClr val="6791E0"/>
                </a:solidFill>
              </a:rPr>
              <a:t>endpoints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 [</a:t>
            </a:r>
            <a:r>
              <a:rPr>
                <a:solidFill>
                  <a:srgbClr val="AF2A7C"/>
                </a:solidFill>
              </a:rPr>
              <a:t>6:eth3, 9:eth1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]</a:t>
            </a:r>
            <a:br>
              <a:rPr b="1">
                <a:solidFill>
                  <a:srgbClr val="000000">
                    <a:alpha val="61961"/>
                  </a:srgbClr>
                </a:solidFill>
              </a:rPr>
            </a:br>
            <a:r>
              <a:t>       </a:t>
            </a:r>
            <a:r>
              <a:rPr>
                <a:solidFill>
                  <a:srgbClr val="6791E0"/>
                </a:solidFill>
              </a:rPr>
              <a:t>-</a:t>
            </a:r>
            <a:r>
              <a:t> </a:t>
            </a:r>
            <a:r>
              <a:rPr>
                <a:solidFill>
                  <a:srgbClr val="6791E0"/>
                </a:solidFill>
              </a:rPr>
              <a:t>endpoints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 [</a:t>
            </a:r>
            <a:r>
              <a:rPr>
                <a:solidFill>
                  <a:srgbClr val="AF2A7C"/>
                </a:solidFill>
              </a:rPr>
              <a:t>6:eth4, 10:eth1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] </a:t>
            </a:r>
          </a:p>
        </p:txBody>
      </p:sp>
      <p:pic>
        <p:nvPicPr>
          <p:cNvPr id="338" name="yaml-file-format-line-icon-free-vector.jpg" descr="yaml-file-format-line-icon-free-vector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17482" y="5887686"/>
            <a:ext cx="223437" cy="243839"/>
          </a:xfrm>
          <a:prstGeom prst="rect">
            <a:avLst/>
          </a:prstGeom>
          <a:ln w="12700">
            <a:miter lim="400000"/>
          </a:ln>
        </p:spPr>
      </p:pic>
      <p:sp>
        <p:nvSpPr>
          <p:cNvPr id="339" name="Rounded Rectangle"/>
          <p:cNvSpPr/>
          <p:nvPr/>
        </p:nvSpPr>
        <p:spPr>
          <a:xfrm>
            <a:off x="6800973" y="5368094"/>
            <a:ext cx="357123" cy="273007"/>
          </a:xfrm>
          <a:prstGeom prst="roundRect">
            <a:avLst>
              <a:gd name="adj" fmla="val 19588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40" name="Square"/>
          <p:cNvSpPr/>
          <p:nvPr/>
        </p:nvSpPr>
        <p:spPr>
          <a:xfrm>
            <a:off x="8013920" y="5361744"/>
            <a:ext cx="284410" cy="28570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41" name="Circle"/>
          <p:cNvSpPr/>
          <p:nvPr/>
        </p:nvSpPr>
        <p:spPr>
          <a:xfrm>
            <a:off x="8844660" y="5361336"/>
            <a:ext cx="284410" cy="285708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42" name="Shape"/>
          <p:cNvSpPr/>
          <p:nvPr/>
        </p:nvSpPr>
        <p:spPr>
          <a:xfrm>
            <a:off x="9561340" y="5307238"/>
            <a:ext cx="357124" cy="369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43" name="Java…"/>
          <p:cNvSpPr txBox="1"/>
          <p:nvPr/>
        </p:nvSpPr>
        <p:spPr>
          <a:xfrm>
            <a:off x="6294461" y="5691944"/>
            <a:ext cx="1370147" cy="28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>
              <a:defRPr sz="1200"/>
            </a:lvl1pPr>
          </a:lstStyle>
          <a:p>
            <a:pPr/>
            <a:r>
              <a:t>lectureStudio server</a:t>
            </a:r>
          </a:p>
        </p:txBody>
      </p:sp>
      <p:sp>
        <p:nvSpPr>
          <p:cNvPr id="344" name="Square"/>
          <p:cNvSpPr/>
          <p:nvPr/>
        </p:nvSpPr>
        <p:spPr>
          <a:xfrm>
            <a:off x="8142431" y="3398333"/>
            <a:ext cx="284410" cy="28570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45" name="Rounded Rectangle"/>
          <p:cNvSpPr/>
          <p:nvPr/>
        </p:nvSpPr>
        <p:spPr>
          <a:xfrm>
            <a:off x="8607290" y="2589544"/>
            <a:ext cx="357123" cy="273008"/>
          </a:xfrm>
          <a:prstGeom prst="roundRect">
            <a:avLst>
              <a:gd name="adj" fmla="val 19588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46" name="Square"/>
          <p:cNvSpPr/>
          <p:nvPr/>
        </p:nvSpPr>
        <p:spPr>
          <a:xfrm>
            <a:off x="6942427" y="3398333"/>
            <a:ext cx="284410" cy="28570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47" name="Circle"/>
          <p:cNvSpPr/>
          <p:nvPr/>
        </p:nvSpPr>
        <p:spPr>
          <a:xfrm>
            <a:off x="6936338" y="4079273"/>
            <a:ext cx="284410" cy="285708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48" name="Circle"/>
          <p:cNvSpPr/>
          <p:nvPr/>
        </p:nvSpPr>
        <p:spPr>
          <a:xfrm>
            <a:off x="6493668" y="4094038"/>
            <a:ext cx="284410" cy="285708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49" name="Circle"/>
          <p:cNvSpPr/>
          <p:nvPr/>
        </p:nvSpPr>
        <p:spPr>
          <a:xfrm>
            <a:off x="6050999" y="4079273"/>
            <a:ext cx="284410" cy="285708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50" name="Circle"/>
          <p:cNvSpPr/>
          <p:nvPr/>
        </p:nvSpPr>
        <p:spPr>
          <a:xfrm>
            <a:off x="7820894" y="4091736"/>
            <a:ext cx="284410" cy="285708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51" name="Circle"/>
          <p:cNvSpPr/>
          <p:nvPr/>
        </p:nvSpPr>
        <p:spPr>
          <a:xfrm>
            <a:off x="8869102" y="3398333"/>
            <a:ext cx="284410" cy="285708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52" name="Circle"/>
          <p:cNvSpPr/>
          <p:nvPr/>
        </p:nvSpPr>
        <p:spPr>
          <a:xfrm>
            <a:off x="9876383" y="3395701"/>
            <a:ext cx="284410" cy="285707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53" name="Circle"/>
          <p:cNvSpPr/>
          <p:nvPr/>
        </p:nvSpPr>
        <p:spPr>
          <a:xfrm>
            <a:off x="9386949" y="3395701"/>
            <a:ext cx="284410" cy="285707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54" name="Circle"/>
          <p:cNvSpPr/>
          <p:nvPr/>
        </p:nvSpPr>
        <p:spPr>
          <a:xfrm>
            <a:off x="10410251" y="3397548"/>
            <a:ext cx="284410" cy="285708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55" name="Shape"/>
          <p:cNvSpPr/>
          <p:nvPr/>
        </p:nvSpPr>
        <p:spPr>
          <a:xfrm>
            <a:off x="8003700" y="4915618"/>
            <a:ext cx="357124" cy="369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cxnSp>
        <p:nvCxnSpPr>
          <p:cNvPr id="356" name="Connection Line"/>
          <p:cNvCxnSpPr>
            <a:stCxn id="345" idx="0"/>
            <a:endCxn id="351" idx="0"/>
          </p:cNvCxnSpPr>
          <p:nvPr/>
        </p:nvCxnSpPr>
        <p:spPr>
          <a:xfrm>
            <a:off x="8785851" y="2726047"/>
            <a:ext cx="225456" cy="815140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57" name="Connection Line"/>
          <p:cNvCxnSpPr>
            <a:stCxn id="345" idx="0"/>
            <a:endCxn id="352" idx="0"/>
          </p:cNvCxnSpPr>
          <p:nvPr/>
        </p:nvCxnSpPr>
        <p:spPr>
          <a:xfrm>
            <a:off x="8785851" y="2726047"/>
            <a:ext cx="1232737" cy="812508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58" name="Connection Line"/>
          <p:cNvCxnSpPr>
            <a:stCxn id="353" idx="0"/>
            <a:endCxn id="345" idx="0"/>
          </p:cNvCxnSpPr>
          <p:nvPr/>
        </p:nvCxnSpPr>
        <p:spPr>
          <a:xfrm flipH="1" flipV="1">
            <a:off x="8785851" y="2726047"/>
            <a:ext cx="743304" cy="812508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59" name="Connection Line"/>
          <p:cNvCxnSpPr>
            <a:stCxn id="345" idx="0"/>
            <a:endCxn id="354" idx="0"/>
          </p:cNvCxnSpPr>
          <p:nvPr/>
        </p:nvCxnSpPr>
        <p:spPr>
          <a:xfrm>
            <a:off x="8785851" y="2726047"/>
            <a:ext cx="1766605" cy="814356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60" name="Connection Line"/>
          <p:cNvCxnSpPr>
            <a:stCxn id="345" idx="0"/>
            <a:endCxn id="346" idx="0"/>
          </p:cNvCxnSpPr>
          <p:nvPr/>
        </p:nvCxnSpPr>
        <p:spPr>
          <a:xfrm flipH="1">
            <a:off x="7084631" y="2726047"/>
            <a:ext cx="1701221" cy="815140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61" name="Connection Line"/>
          <p:cNvCxnSpPr>
            <a:stCxn id="345" idx="0"/>
            <a:endCxn id="344" idx="0"/>
          </p:cNvCxnSpPr>
          <p:nvPr/>
        </p:nvCxnSpPr>
        <p:spPr>
          <a:xfrm flipH="1">
            <a:off x="8284636" y="2726047"/>
            <a:ext cx="501216" cy="815140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62" name="Connection Line"/>
          <p:cNvCxnSpPr>
            <a:stCxn id="350" idx="0"/>
            <a:endCxn id="344" idx="0"/>
          </p:cNvCxnSpPr>
          <p:nvPr/>
        </p:nvCxnSpPr>
        <p:spPr>
          <a:xfrm flipV="1">
            <a:off x="7963099" y="3541186"/>
            <a:ext cx="321538" cy="693404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63" name="Connection Line"/>
          <p:cNvCxnSpPr>
            <a:stCxn id="349" idx="0"/>
            <a:endCxn id="346" idx="0"/>
          </p:cNvCxnSpPr>
          <p:nvPr/>
        </p:nvCxnSpPr>
        <p:spPr>
          <a:xfrm flipV="1">
            <a:off x="6193203" y="3541186"/>
            <a:ext cx="891429" cy="680941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64" name="Connection Line"/>
          <p:cNvCxnSpPr>
            <a:stCxn id="348" idx="0"/>
            <a:endCxn id="346" idx="0"/>
          </p:cNvCxnSpPr>
          <p:nvPr/>
        </p:nvCxnSpPr>
        <p:spPr>
          <a:xfrm flipV="1">
            <a:off x="6635873" y="3541186"/>
            <a:ext cx="448759" cy="695706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65" name="Connection Line"/>
          <p:cNvCxnSpPr>
            <a:stCxn id="347" idx="0"/>
            <a:endCxn id="346" idx="0"/>
          </p:cNvCxnSpPr>
          <p:nvPr/>
        </p:nvCxnSpPr>
        <p:spPr>
          <a:xfrm flipV="1">
            <a:off x="7078543" y="3541186"/>
            <a:ext cx="6089" cy="680941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66" name="Connection Line"/>
          <p:cNvCxnSpPr>
            <a:stCxn id="355" idx="0"/>
            <a:endCxn id="354" idx="0"/>
          </p:cNvCxnSpPr>
          <p:nvPr/>
        </p:nvCxnSpPr>
        <p:spPr>
          <a:xfrm flipV="1">
            <a:off x="8182261" y="3540402"/>
            <a:ext cx="2370195" cy="1559876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67" name="Connection Line"/>
          <p:cNvCxnSpPr>
            <a:stCxn id="353" idx="0"/>
            <a:endCxn id="355" idx="0"/>
          </p:cNvCxnSpPr>
          <p:nvPr/>
        </p:nvCxnSpPr>
        <p:spPr>
          <a:xfrm flipH="1">
            <a:off x="8182261" y="3538554"/>
            <a:ext cx="1346894" cy="1561724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68" name="Connection Line"/>
          <p:cNvCxnSpPr>
            <a:stCxn id="355" idx="0"/>
            <a:endCxn id="352" idx="0"/>
          </p:cNvCxnSpPr>
          <p:nvPr/>
        </p:nvCxnSpPr>
        <p:spPr>
          <a:xfrm flipV="1">
            <a:off x="8182261" y="3538554"/>
            <a:ext cx="1836327" cy="1561724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69" name="Connection Line"/>
          <p:cNvCxnSpPr>
            <a:stCxn id="355" idx="0"/>
            <a:endCxn id="351" idx="0"/>
          </p:cNvCxnSpPr>
          <p:nvPr/>
        </p:nvCxnSpPr>
        <p:spPr>
          <a:xfrm flipV="1">
            <a:off x="8182261" y="3541186"/>
            <a:ext cx="829046" cy="1559092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70" name="Connection Line"/>
          <p:cNvCxnSpPr>
            <a:stCxn id="355" idx="0"/>
            <a:endCxn id="345" idx="0"/>
          </p:cNvCxnSpPr>
          <p:nvPr/>
        </p:nvCxnSpPr>
        <p:spPr>
          <a:xfrm flipV="1">
            <a:off x="8182261" y="2726047"/>
            <a:ext cx="603591" cy="2374231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71" name="Connection Line"/>
          <p:cNvCxnSpPr>
            <a:stCxn id="347" idx="0"/>
            <a:endCxn id="355" idx="0"/>
          </p:cNvCxnSpPr>
          <p:nvPr/>
        </p:nvCxnSpPr>
        <p:spPr>
          <a:xfrm>
            <a:off x="7078543" y="4222126"/>
            <a:ext cx="1103719" cy="878152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72" name="Connection Line"/>
          <p:cNvCxnSpPr>
            <a:stCxn id="355" idx="0"/>
            <a:endCxn id="348" idx="0"/>
          </p:cNvCxnSpPr>
          <p:nvPr/>
        </p:nvCxnSpPr>
        <p:spPr>
          <a:xfrm flipH="1" flipV="1">
            <a:off x="6635873" y="4236891"/>
            <a:ext cx="1546389" cy="863387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73" name="Connection Line"/>
          <p:cNvCxnSpPr>
            <a:stCxn id="349" idx="0"/>
            <a:endCxn id="355" idx="0"/>
          </p:cNvCxnSpPr>
          <p:nvPr/>
        </p:nvCxnSpPr>
        <p:spPr>
          <a:xfrm>
            <a:off x="6193203" y="4222126"/>
            <a:ext cx="1989059" cy="878152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74" name="Connection Line"/>
          <p:cNvCxnSpPr>
            <a:stCxn id="355" idx="0"/>
            <a:endCxn id="350" idx="0"/>
          </p:cNvCxnSpPr>
          <p:nvPr/>
        </p:nvCxnSpPr>
        <p:spPr>
          <a:xfrm flipH="1" flipV="1">
            <a:off x="7963099" y="4234589"/>
            <a:ext cx="219163" cy="865689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75" name="Connection Line"/>
          <p:cNvCxnSpPr>
            <a:stCxn id="346" idx="0"/>
            <a:endCxn id="355" idx="0"/>
          </p:cNvCxnSpPr>
          <p:nvPr/>
        </p:nvCxnSpPr>
        <p:spPr>
          <a:xfrm>
            <a:off x="7084631" y="3541186"/>
            <a:ext cx="1097631" cy="1559092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76" name="Connection Line"/>
          <p:cNvCxnSpPr>
            <a:stCxn id="344" idx="0"/>
            <a:endCxn id="355" idx="0"/>
          </p:cNvCxnSpPr>
          <p:nvPr/>
        </p:nvCxnSpPr>
        <p:spPr>
          <a:xfrm flipH="1">
            <a:off x="8182261" y="3541186"/>
            <a:ext cx="102376" cy="1559092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sp>
        <p:nvSpPr>
          <p:cNvPr id="377" name="Java…"/>
          <p:cNvSpPr txBox="1"/>
          <p:nvPr/>
        </p:nvSpPr>
        <p:spPr>
          <a:xfrm>
            <a:off x="7767118" y="5691944"/>
            <a:ext cx="778013" cy="28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>
              <a:defRPr sz="1200"/>
            </a:lvl1pPr>
          </a:lstStyle>
          <a:p>
            <a:pPr/>
            <a:r>
              <a:t>super peer</a:t>
            </a:r>
          </a:p>
        </p:txBody>
      </p:sp>
      <p:sp>
        <p:nvSpPr>
          <p:cNvPr id="378" name="Java…"/>
          <p:cNvSpPr txBox="1"/>
          <p:nvPr/>
        </p:nvSpPr>
        <p:spPr>
          <a:xfrm>
            <a:off x="8789982" y="5691944"/>
            <a:ext cx="434370" cy="28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>
              <a:defRPr sz="1200"/>
            </a:lvl1pPr>
          </a:lstStyle>
          <a:p>
            <a:pPr/>
            <a:r>
              <a:t>peer</a:t>
            </a:r>
          </a:p>
        </p:txBody>
      </p:sp>
      <p:sp>
        <p:nvSpPr>
          <p:cNvPr id="379" name="Java…"/>
          <p:cNvSpPr txBox="1"/>
          <p:nvPr/>
        </p:nvSpPr>
        <p:spPr>
          <a:xfrm>
            <a:off x="9350894" y="5716277"/>
            <a:ext cx="923916" cy="2857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>
              <a:defRPr sz="1200"/>
            </a:lvl1pPr>
          </a:lstStyle>
          <a:p>
            <a:pPr/>
            <a:r>
              <a:t> tracker peer</a:t>
            </a:r>
          </a:p>
        </p:txBody>
      </p:sp>
      <p:sp>
        <p:nvSpPr>
          <p:cNvPr id="380" name="Configuration of Containerlab File"/>
          <p:cNvSpPr txBox="1"/>
          <p:nvPr/>
        </p:nvSpPr>
        <p:spPr>
          <a:xfrm>
            <a:off x="7523074" y="2134181"/>
            <a:ext cx="2525556" cy="280798"/>
          </a:xfrm>
          <a:prstGeom prst="rect">
            <a:avLst/>
          </a:prstGeom>
          <a:solidFill>
            <a:srgbClr val="89B6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85000"/>
              </a:lnSpc>
              <a:defRPr spc="-14" sz="14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Configuration of Nodes</a:t>
            </a:r>
          </a:p>
        </p:txBody>
      </p:sp>
      <p:sp>
        <p:nvSpPr>
          <p:cNvPr id="381" name="Date Placeholder 3"/>
          <p:cNvSpPr txBox="1"/>
          <p:nvPr/>
        </p:nvSpPr>
        <p:spPr>
          <a:xfrm>
            <a:off x="4323679" y="6536325"/>
            <a:ext cx="3605603" cy="22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b="1" sz="1100" u="sng">
                <a:solidFill>
                  <a:srgbClr val="FFFFFF"/>
                </a:solidFill>
              </a:defRPr>
            </a:lvl1pPr>
          </a:lstStyle>
          <a:p>
            <a:pPr/>
            <a:r>
              <a:t>CONFIGURING THE COMPONENTS OF THE P2P ALGORITHM</a:t>
            </a:r>
          </a:p>
        </p:txBody>
      </p:sp>
      <p:sp>
        <p:nvSpPr>
          <p:cNvPr id="382" name="Oval"/>
          <p:cNvSpPr/>
          <p:nvPr/>
        </p:nvSpPr>
        <p:spPr>
          <a:xfrm>
            <a:off x="10694666" y="754333"/>
            <a:ext cx="257950" cy="285037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83" name="1"/>
          <p:cNvSpPr txBox="1"/>
          <p:nvPr/>
        </p:nvSpPr>
        <p:spPr>
          <a:xfrm>
            <a:off x="10713640" y="725697"/>
            <a:ext cx="220002" cy="333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/>
          </a:lstStyle>
          <a:p>
            <a:pPr/>
            <a:r>
              <a:t>1</a:t>
            </a:r>
          </a:p>
        </p:txBody>
      </p:sp>
      <p:sp>
        <p:nvSpPr>
          <p:cNvPr id="384" name="In each test, Containerlab file and all other processes automatically in the testbed"/>
          <p:cNvSpPr txBox="1"/>
          <p:nvPr>
            <p:ph type="body" sz="quarter" idx="1"/>
          </p:nvPr>
        </p:nvSpPr>
        <p:spPr>
          <a:xfrm>
            <a:off x="1097280" y="1358900"/>
            <a:ext cx="10058401" cy="711071"/>
          </a:xfrm>
          <a:prstGeom prst="rect">
            <a:avLst/>
          </a:prstGeom>
        </p:spPr>
        <p:txBody>
          <a:bodyPr/>
          <a:lstStyle>
            <a:lvl1pPr marL="200526" indent="-200526">
              <a:buClrTx/>
              <a:buFontTx/>
              <a:buChar char="•"/>
            </a:lvl1pPr>
          </a:lstStyle>
          <a:p>
            <a:pPr/>
            <a:r>
              <a:t>In each test, Containerlab file and all other processes automatically in the testbed</a:t>
            </a:r>
          </a:p>
        </p:txBody>
      </p:sp>
      <p:sp>
        <p:nvSpPr>
          <p:cNvPr id="385" name="Configuration of Containerlab File"/>
          <p:cNvSpPr txBox="1"/>
          <p:nvPr/>
        </p:nvSpPr>
        <p:spPr>
          <a:xfrm>
            <a:off x="1092561" y="1917246"/>
            <a:ext cx="3686868" cy="415274"/>
          </a:xfrm>
          <a:prstGeom prst="rect">
            <a:avLst/>
          </a:prstGeom>
          <a:solidFill>
            <a:srgbClr val="ADCC8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 defTabSz="914400">
              <a:lnSpc>
                <a:spcPct val="85000"/>
              </a:lnSpc>
              <a:defRPr spc="-12" sz="12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Configuration of Containerlab File </a:t>
            </a:r>
          </a:p>
          <a:p>
            <a:pPr algn="ctr" defTabSz="914400">
              <a:lnSpc>
                <a:spcPct val="85000"/>
              </a:lnSpc>
              <a:defRPr spc="-12" sz="12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(Network Management, Nodes and Links)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Network Topology Configuration &amp; Verifying"/>
          <p:cNvSpPr txBox="1"/>
          <p:nvPr>
            <p:ph type="title"/>
          </p:nvPr>
        </p:nvSpPr>
        <p:spPr>
          <a:xfrm>
            <a:off x="1097280" y="286603"/>
            <a:ext cx="9475070" cy="919537"/>
          </a:xfrm>
          <a:prstGeom prst="rect">
            <a:avLst/>
          </a:prstGeom>
        </p:spPr>
        <p:txBody>
          <a:bodyPr/>
          <a:lstStyle>
            <a:lvl1pPr defTabSz="781262">
              <a:defRPr spc="-77" sz="3559"/>
            </a:lvl1pPr>
          </a:lstStyle>
          <a:p>
            <a:pPr/>
            <a:r>
              <a:t>Configuring and Verifying the Network Characteristics </a:t>
            </a:r>
          </a:p>
        </p:txBody>
      </p:sp>
      <p:sp>
        <p:nvSpPr>
          <p:cNvPr id="388" name="Slide Number"/>
          <p:cNvSpPr txBox="1"/>
          <p:nvPr>
            <p:ph type="sldNum" sz="quarter" idx="4294967295"/>
          </p:nvPr>
        </p:nvSpPr>
        <p:spPr>
          <a:xfrm>
            <a:off x="11037537" y="6529494"/>
            <a:ext cx="174944" cy="225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391" name="Testbed"/>
          <p:cNvGrpSpPr/>
          <p:nvPr/>
        </p:nvGrpSpPr>
        <p:grpSpPr>
          <a:xfrm>
            <a:off x="10156760" y="4967826"/>
            <a:ext cx="963884" cy="580892"/>
            <a:chOff x="0" y="0"/>
            <a:chExt cx="963882" cy="580890"/>
          </a:xfrm>
        </p:grpSpPr>
        <p:sp>
          <p:nvSpPr>
            <p:cNvPr id="389" name="Shape"/>
            <p:cNvSpPr/>
            <p:nvPr/>
          </p:nvSpPr>
          <p:spPr>
            <a:xfrm>
              <a:off x="-1" y="-1"/>
              <a:ext cx="963884" cy="580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603" y="0"/>
                  </a:moveTo>
                  <a:cubicBezTo>
                    <a:pt x="7967" y="0"/>
                    <a:pt x="5720" y="2939"/>
                    <a:pt x="4858" y="7062"/>
                  </a:cubicBezTo>
                  <a:cubicBezTo>
                    <a:pt x="4628" y="6992"/>
                    <a:pt x="4391" y="6953"/>
                    <a:pt x="4150" y="6953"/>
                  </a:cubicBezTo>
                  <a:cubicBezTo>
                    <a:pt x="1857" y="6953"/>
                    <a:pt x="0" y="10233"/>
                    <a:pt x="0" y="14278"/>
                  </a:cubicBezTo>
                  <a:cubicBezTo>
                    <a:pt x="0" y="18323"/>
                    <a:pt x="1857" y="21600"/>
                    <a:pt x="4150" y="21600"/>
                  </a:cubicBezTo>
                  <a:cubicBezTo>
                    <a:pt x="4193" y="21600"/>
                    <a:pt x="4237" y="21597"/>
                    <a:pt x="4280" y="21594"/>
                  </a:cubicBezTo>
                  <a:lnTo>
                    <a:pt x="10532" y="21597"/>
                  </a:lnTo>
                  <a:cubicBezTo>
                    <a:pt x="10555" y="21598"/>
                    <a:pt x="10579" y="21600"/>
                    <a:pt x="10603" y="21600"/>
                  </a:cubicBezTo>
                  <a:cubicBezTo>
                    <a:pt x="10626" y="21600"/>
                    <a:pt x="10648" y="21598"/>
                    <a:pt x="10672" y="21597"/>
                  </a:cubicBezTo>
                  <a:lnTo>
                    <a:pt x="18141" y="21600"/>
                  </a:lnTo>
                  <a:cubicBezTo>
                    <a:pt x="20051" y="21600"/>
                    <a:pt x="21600" y="18868"/>
                    <a:pt x="21600" y="15496"/>
                  </a:cubicBezTo>
                  <a:cubicBezTo>
                    <a:pt x="21600" y="12124"/>
                    <a:pt x="20051" y="9389"/>
                    <a:pt x="18141" y="9389"/>
                  </a:cubicBezTo>
                  <a:cubicBezTo>
                    <a:pt x="17627" y="9389"/>
                    <a:pt x="17139" y="9589"/>
                    <a:pt x="16701" y="9943"/>
                  </a:cubicBezTo>
                  <a:cubicBezTo>
                    <a:pt x="16453" y="4379"/>
                    <a:pt x="13819" y="0"/>
                    <a:pt x="10603" y="0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5400" dir="2700000">
                <a:srgbClr val="000000">
                  <a:alpha val="60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390" name="Testbed"/>
            <p:cNvSpPr txBox="1"/>
            <p:nvPr/>
          </p:nvSpPr>
          <p:spPr>
            <a:xfrm>
              <a:off x="90437" y="238584"/>
              <a:ext cx="768445" cy="2497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noAutofit/>
            </a:bodyPr>
            <a:lstStyle>
              <a:lvl1pPr>
                <a:defRPr sz="1600"/>
              </a:lvl1pPr>
            </a:lstStyle>
            <a:p>
              <a:pPr/>
              <a:r>
                <a:t>Testbed</a:t>
              </a:r>
            </a:p>
          </p:txBody>
        </p:sp>
      </p:grpSp>
      <p:grpSp>
        <p:nvGrpSpPr>
          <p:cNvPr id="394" name="netem"/>
          <p:cNvGrpSpPr/>
          <p:nvPr/>
        </p:nvGrpSpPr>
        <p:grpSpPr>
          <a:xfrm>
            <a:off x="7032927" y="5172428"/>
            <a:ext cx="2559039" cy="344555"/>
            <a:chOff x="0" y="0"/>
            <a:chExt cx="2559038" cy="344553"/>
          </a:xfrm>
        </p:grpSpPr>
        <p:sp>
          <p:nvSpPr>
            <p:cNvPr id="392" name="Rounded Rectangle"/>
            <p:cNvSpPr/>
            <p:nvPr/>
          </p:nvSpPr>
          <p:spPr>
            <a:xfrm>
              <a:off x="0" y="0"/>
              <a:ext cx="2559039" cy="344554"/>
            </a:xfrm>
            <a:prstGeom prst="roundRect">
              <a:avLst>
                <a:gd name="adj" fmla="val 33152"/>
              </a:avLst>
            </a:prstGeom>
            <a:gradFill flip="none" rotWithShape="1">
              <a:gsLst>
                <a:gs pos="0">
                  <a:srgbClr val="489FAD"/>
                </a:gs>
                <a:gs pos="34000">
                  <a:srgbClr val="4B9FAD"/>
                </a:gs>
                <a:gs pos="70000">
                  <a:srgbClr val="4AA3B2"/>
                </a:gs>
                <a:gs pos="100000">
                  <a:srgbClr val="56A5B2"/>
                </a:gs>
              </a:gsLst>
              <a:path path="circle">
                <a:fillToRect l="37721" t="-19636" r="62278" b="119636"/>
              </a:path>
            </a:gradFill>
            <a:ln w="12700" cap="flat">
              <a:solidFill>
                <a:schemeClr val="accent5"/>
              </a:solidFill>
              <a:prstDash val="solid"/>
              <a:round/>
            </a:ln>
            <a:effectLst>
              <a:outerShdw sx="100000" sy="100000" kx="0" ky="0" algn="b" rotWithShape="0" blurRad="38100" dist="25400" dir="2700000">
                <a:srgbClr val="000000">
                  <a:alpha val="60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93" name="netem"/>
            <p:cNvSpPr txBox="1"/>
            <p:nvPr/>
          </p:nvSpPr>
          <p:spPr>
            <a:xfrm>
              <a:off x="38413" y="42253"/>
              <a:ext cx="2482212" cy="2600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noAutofit/>
            </a:bodyPr>
            <a:lstStyle>
              <a:lvl1pPr algn="ctr">
                <a:defRPr sz="1600">
                  <a:solidFill>
                    <a:srgbClr val="FFFFFF"/>
                  </a:solidFill>
                </a:defRPr>
              </a:lvl1pPr>
            </a:lstStyle>
            <a:p>
              <a:pPr/>
              <a:r>
                <a:t>netem</a:t>
              </a:r>
            </a:p>
          </p:txBody>
        </p:sp>
      </p:grpSp>
      <p:sp>
        <p:nvSpPr>
          <p:cNvPr id="395" name="Rectangle"/>
          <p:cNvSpPr/>
          <p:nvPr/>
        </p:nvSpPr>
        <p:spPr>
          <a:xfrm>
            <a:off x="9516036" y="5239788"/>
            <a:ext cx="242366" cy="209835"/>
          </a:xfrm>
          <a:prstGeom prst="rect">
            <a:avLst/>
          </a:prstGeom>
          <a:solidFill>
            <a:srgbClr val="FFCF22"/>
          </a:solidFill>
          <a:ln w="15875">
            <a:solidFill>
              <a:schemeClr val="accent1"/>
            </a:solidFill>
          </a:ln>
          <a:effectLst>
            <a:outerShdw sx="100000" sy="100000" kx="0" ky="0" algn="b" rotWithShape="0" blurRad="38100" dist="25400" dir="2700000">
              <a:srgbClr val="000000">
                <a:alpha val="60000"/>
              </a:srgbClr>
            </a:outerShdw>
          </a:effectLst>
        </p:spPr>
        <p:txBody>
          <a:bodyPr lIns="45718" tIns="45718" rIns="45718" bIns="45718" anchor="ctr"/>
          <a:lstStyle/>
          <a:p>
            <a:pPr/>
          </a:p>
        </p:txBody>
      </p:sp>
      <p:grpSp>
        <p:nvGrpSpPr>
          <p:cNvPr id="398" name="eth0"/>
          <p:cNvGrpSpPr/>
          <p:nvPr/>
        </p:nvGrpSpPr>
        <p:grpSpPr>
          <a:xfrm>
            <a:off x="6020479" y="5250777"/>
            <a:ext cx="553710" cy="284630"/>
            <a:chOff x="0" y="0"/>
            <a:chExt cx="553708" cy="284628"/>
          </a:xfrm>
        </p:grpSpPr>
        <p:sp>
          <p:nvSpPr>
            <p:cNvPr id="396" name="Rectangle"/>
            <p:cNvSpPr/>
            <p:nvPr/>
          </p:nvSpPr>
          <p:spPr>
            <a:xfrm>
              <a:off x="-1" y="0"/>
              <a:ext cx="553710" cy="284629"/>
            </a:xfrm>
            <a:prstGeom prst="rect">
              <a:avLst/>
            </a:prstGeom>
            <a:solidFill>
              <a:srgbClr val="5DA575"/>
            </a:solidFill>
            <a:ln w="15875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5400" dir="2700000">
                <a:srgbClr val="000000">
                  <a:alpha val="60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97" name="eth0"/>
            <p:cNvSpPr txBox="1"/>
            <p:nvPr/>
          </p:nvSpPr>
          <p:spPr>
            <a:xfrm>
              <a:off x="6025" y="15884"/>
              <a:ext cx="541659" cy="2528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noAutofit/>
            </a:bodyPr>
            <a:lstStyle>
              <a:lvl1pPr algn="ctr">
                <a:defRPr sz="1600">
                  <a:solidFill>
                    <a:srgbClr val="FFFFFF"/>
                  </a:solidFill>
                </a:defRPr>
              </a:lvl1pPr>
            </a:lstStyle>
            <a:p>
              <a:pPr/>
              <a:r>
                <a:t>eth0</a:t>
              </a:r>
            </a:p>
          </p:txBody>
        </p:sp>
      </p:grpSp>
      <p:sp>
        <p:nvSpPr>
          <p:cNvPr id="399" name="bandwidth"/>
          <p:cNvSpPr txBox="1"/>
          <p:nvPr/>
        </p:nvSpPr>
        <p:spPr>
          <a:xfrm>
            <a:off x="6721851" y="3567863"/>
            <a:ext cx="866309" cy="396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307421">
              <a:lnSpc>
                <a:spcPct val="85000"/>
              </a:lnSpc>
              <a:defRPr spc="-82" sz="1558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bandwidth</a:t>
            </a:r>
          </a:p>
        </p:txBody>
      </p:sp>
      <p:sp>
        <p:nvSpPr>
          <p:cNvPr id="400" name="latency"/>
          <p:cNvSpPr txBox="1"/>
          <p:nvPr/>
        </p:nvSpPr>
        <p:spPr>
          <a:xfrm>
            <a:off x="8071313" y="3002283"/>
            <a:ext cx="729387" cy="284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290047">
              <a:lnSpc>
                <a:spcPct val="85000"/>
              </a:lnSpc>
              <a:defRPr spc="-52" sz="1508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latency</a:t>
            </a:r>
          </a:p>
        </p:txBody>
      </p:sp>
      <p:sp>
        <p:nvSpPr>
          <p:cNvPr id="401" name="packet loss"/>
          <p:cNvSpPr txBox="1"/>
          <p:nvPr/>
        </p:nvSpPr>
        <p:spPr>
          <a:xfrm>
            <a:off x="9381215" y="3578513"/>
            <a:ext cx="866309" cy="3749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311170">
              <a:lnSpc>
                <a:spcPct val="85000"/>
              </a:lnSpc>
              <a:defRPr spc="-83" sz="1577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packet loss</a:t>
            </a:r>
          </a:p>
        </p:txBody>
      </p:sp>
      <p:sp>
        <p:nvSpPr>
          <p:cNvPr id="402" name="Line"/>
          <p:cNvSpPr/>
          <p:nvPr/>
        </p:nvSpPr>
        <p:spPr>
          <a:xfrm>
            <a:off x="6581714" y="5409944"/>
            <a:ext cx="448541" cy="2"/>
          </a:xfrm>
          <a:prstGeom prst="line">
            <a:avLst/>
          </a:prstGeom>
          <a:ln w="15875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03" name="Line"/>
          <p:cNvSpPr/>
          <p:nvPr/>
        </p:nvSpPr>
        <p:spPr>
          <a:xfrm>
            <a:off x="7164583" y="3959206"/>
            <a:ext cx="1195223" cy="1195224"/>
          </a:xfrm>
          <a:prstGeom prst="line">
            <a:avLst/>
          </a:prstGeom>
          <a:ln w="15875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04" name="Line"/>
          <p:cNvSpPr/>
          <p:nvPr/>
        </p:nvSpPr>
        <p:spPr>
          <a:xfrm flipH="1">
            <a:off x="8377696" y="3959622"/>
            <a:ext cx="1382189" cy="1189396"/>
          </a:xfrm>
          <a:prstGeom prst="line">
            <a:avLst/>
          </a:prstGeom>
          <a:ln w="15875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05" name="Line"/>
          <p:cNvSpPr/>
          <p:nvPr/>
        </p:nvSpPr>
        <p:spPr>
          <a:xfrm>
            <a:off x="8372505" y="3293279"/>
            <a:ext cx="1" cy="1811178"/>
          </a:xfrm>
          <a:prstGeom prst="line">
            <a:avLst/>
          </a:prstGeom>
          <a:ln w="15875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06" name="Line"/>
          <p:cNvSpPr/>
          <p:nvPr/>
        </p:nvSpPr>
        <p:spPr>
          <a:xfrm>
            <a:off x="9749515" y="5344705"/>
            <a:ext cx="375915" cy="1"/>
          </a:xfrm>
          <a:prstGeom prst="line">
            <a:avLst/>
          </a:prstGeom>
          <a:ln w="15875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07" name="Network Interface"/>
          <p:cNvSpPr txBox="1"/>
          <p:nvPr/>
        </p:nvSpPr>
        <p:spPr>
          <a:xfrm>
            <a:off x="5697149" y="5432837"/>
            <a:ext cx="1200369" cy="3749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340156">
              <a:lnSpc>
                <a:spcPct val="85000"/>
              </a:lnSpc>
              <a:defRPr spc="-93" sz="1395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Network Interface</a:t>
            </a:r>
          </a:p>
        </p:txBody>
      </p:sp>
      <p:grpSp>
        <p:nvGrpSpPr>
          <p:cNvPr id="410" name="Network Emulator"/>
          <p:cNvGrpSpPr/>
          <p:nvPr/>
        </p:nvGrpSpPr>
        <p:grpSpPr>
          <a:xfrm>
            <a:off x="7509443" y="2637144"/>
            <a:ext cx="1726125" cy="284630"/>
            <a:chOff x="0" y="0"/>
            <a:chExt cx="1726124" cy="284628"/>
          </a:xfrm>
        </p:grpSpPr>
        <p:sp>
          <p:nvSpPr>
            <p:cNvPr id="408" name="Rectangle"/>
            <p:cNvSpPr/>
            <p:nvPr/>
          </p:nvSpPr>
          <p:spPr>
            <a:xfrm>
              <a:off x="0" y="0"/>
              <a:ext cx="1726125" cy="284629"/>
            </a:xfrm>
            <a:prstGeom prst="rect">
              <a:avLst/>
            </a:prstGeom>
            <a:solidFill>
              <a:srgbClr val="A289AC"/>
            </a:solidFill>
            <a:ln w="12700" cap="flat">
              <a:solidFill>
                <a:srgbClr val="A7524D"/>
              </a:solidFill>
              <a:prstDash val="solid"/>
              <a:round/>
            </a:ln>
            <a:effectLst>
              <a:outerShdw sx="100000" sy="100000" kx="0" ky="0" algn="b" rotWithShape="0" blurRad="50800" dist="25400" dir="2700000">
                <a:srgbClr val="000000">
                  <a:alpha val="60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09" name="Network Emulator"/>
            <p:cNvSpPr txBox="1"/>
            <p:nvPr/>
          </p:nvSpPr>
          <p:spPr>
            <a:xfrm>
              <a:off x="4780" y="4780"/>
              <a:ext cx="1716565" cy="2750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rmAutofit fontScale="100000" lnSpcReduction="0"/>
            </a:bodyPr>
            <a:lstStyle>
              <a:lvl1pPr algn="ctr">
                <a:defRPr sz="1600">
                  <a:solidFill>
                    <a:srgbClr val="FFFFFF"/>
                  </a:solidFill>
                </a:defRPr>
              </a:lvl1pPr>
            </a:lstStyle>
            <a:p>
              <a:pPr/>
              <a:r>
                <a:t>Network Emulator</a:t>
              </a:r>
            </a:p>
          </p:txBody>
        </p:sp>
      </p:grpSp>
      <p:sp>
        <p:nvSpPr>
          <p:cNvPr id="411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sp>
        <p:nvSpPr>
          <p:cNvPr id="412" name="Define Connection Characteristics…"/>
          <p:cNvSpPr txBox="1"/>
          <p:nvPr>
            <p:ph type="body" idx="1"/>
          </p:nvPr>
        </p:nvSpPr>
        <p:spPr>
          <a:xfrm>
            <a:off x="1092200" y="1358900"/>
            <a:ext cx="10058401" cy="4515080"/>
          </a:xfrm>
          <a:prstGeom prst="rect">
            <a:avLst/>
          </a:prstGeom>
        </p:spPr>
        <p:txBody>
          <a:bodyPr/>
          <a:lstStyle/>
          <a:p>
            <a:pPr marL="200526" indent="-200526">
              <a:buClrTx/>
              <a:buFontTx/>
              <a:buChar char="•"/>
            </a:pPr>
            <a:r>
              <a:t>Configuring the connection characteristics using traffic control commands</a:t>
            </a:r>
          </a:p>
          <a:p>
            <a:pPr lvl="1" marL="581525" indent="-200525">
              <a:buClrTx/>
              <a:buFontTx/>
              <a:buChar char="•"/>
            </a:pPr>
            <a:r>
              <a:t>Bandwidth limitation</a:t>
            </a:r>
          </a:p>
          <a:p>
            <a:pPr lvl="1" marL="581525" indent="-200525">
              <a:buClrTx/>
              <a:buFontTx/>
              <a:buChar char="•"/>
            </a:pPr>
            <a:r>
              <a:t>Latency addition</a:t>
            </a:r>
          </a:p>
          <a:p>
            <a:pPr lvl="1" marL="581525" indent="-200525">
              <a:buClrTx/>
              <a:buFontTx/>
              <a:buChar char="•"/>
            </a:pPr>
            <a:r>
              <a:t>Packet loss simulation</a:t>
            </a:r>
          </a:p>
          <a:p>
            <a:pPr marL="200526" indent="-200526">
              <a:buClrTx/>
              <a:buFontTx/>
              <a:buChar char="•"/>
            </a:pPr>
            <a:r>
              <a:t>Configuring these characteristics with scripts</a:t>
            </a:r>
          </a:p>
          <a:p>
            <a:pPr lvl="1" marL="581526" indent="-200526">
              <a:buClrTx/>
              <a:buFontTx/>
              <a:buChar char="•"/>
            </a:pPr>
            <a:r>
              <a:t>Properties of Containerlab (exec, binds, or cmd)</a:t>
            </a:r>
          </a:p>
          <a:p>
            <a:pPr marL="200526" indent="-200526">
              <a:buClrTx/>
              <a:buFontTx/>
              <a:buChar char="•"/>
            </a:pPr>
            <a:r>
              <a:t>Verifying the connection characteristics</a:t>
            </a:r>
          </a:p>
          <a:p>
            <a:pPr lvl="1" marL="581526" indent="-200526">
              <a:buClrTx/>
              <a:buFontTx/>
              <a:buChar char="•"/>
            </a:pPr>
            <a:r>
              <a:t>Using tools like ping, iperf3</a:t>
            </a:r>
          </a:p>
        </p:txBody>
      </p:sp>
      <p:sp>
        <p:nvSpPr>
          <p:cNvPr id="413" name="Date Placeholder 3"/>
          <p:cNvSpPr txBox="1"/>
          <p:nvPr/>
        </p:nvSpPr>
        <p:spPr>
          <a:xfrm>
            <a:off x="4249135" y="6529494"/>
            <a:ext cx="3855754" cy="22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b="1" sz="1100" u="sng">
                <a:solidFill>
                  <a:srgbClr val="FFFFFF"/>
                </a:solidFill>
              </a:defRPr>
            </a:lvl1pPr>
          </a:lstStyle>
          <a:p>
            <a:pPr/>
            <a:r>
              <a:t>CONFIGURING AND VERIFYING THE NETWORK CHARACTERISTICS</a:t>
            </a:r>
          </a:p>
        </p:txBody>
      </p:sp>
      <p:sp>
        <p:nvSpPr>
          <p:cNvPr id="414" name="Oval"/>
          <p:cNvSpPr/>
          <p:nvPr/>
        </p:nvSpPr>
        <p:spPr>
          <a:xfrm>
            <a:off x="10535961" y="762000"/>
            <a:ext cx="257950" cy="285036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415" name="2"/>
          <p:cNvSpPr txBox="1"/>
          <p:nvPr/>
        </p:nvSpPr>
        <p:spPr>
          <a:xfrm>
            <a:off x="10554935" y="749300"/>
            <a:ext cx="220002" cy="33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/>
          </a:lstStyle>
          <a:p>
            <a:pPr/>
            <a:r>
              <a:t>2</a:t>
            </a:r>
          </a:p>
        </p:txBody>
      </p:sp>
      <p:sp>
        <p:nvSpPr>
          <p:cNvPr id="416" name="Oval"/>
          <p:cNvSpPr/>
          <p:nvPr/>
        </p:nvSpPr>
        <p:spPr>
          <a:xfrm>
            <a:off x="10897311" y="762000"/>
            <a:ext cx="257949" cy="285036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417" name="3"/>
          <p:cNvSpPr txBox="1"/>
          <p:nvPr/>
        </p:nvSpPr>
        <p:spPr>
          <a:xfrm>
            <a:off x="10916285" y="749300"/>
            <a:ext cx="220002" cy="33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/>
          </a:lstStyle>
          <a:p>
            <a:pPr/>
            <a:r>
              <a:t>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0000FF"/>
      </a:hlink>
      <a:folHlink>
        <a:srgbClr val="FF00FF"/>
      </a:folHlink>
    </a:clrScheme>
    <a:fontScheme name="Retrospect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270000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270000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270000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2700000">
            <a:srgbClr val="000000">
              <a:alpha val="60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2700000">
            <a:srgbClr val="000000">
              <a:alpha val="6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0000FF"/>
      </a:hlink>
      <a:folHlink>
        <a:srgbClr val="FF00FF"/>
      </a:folHlink>
    </a:clrScheme>
    <a:fontScheme name="Retrospect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270000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270000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270000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2700000">
            <a:srgbClr val="000000">
              <a:alpha val="60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2700000">
            <a:srgbClr val="000000">
              <a:alpha val="6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