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jpe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4.png"/><Relationship Id="rId12" Type="http://schemas.openxmlformats.org/officeDocument/2006/relationships/image" Target="../media/image16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22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3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24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5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6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27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8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29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0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3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8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39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40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1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2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3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4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5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6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7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8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9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50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1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2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3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4" name="Connection Line"/>
          <p:cNvCxnSpPr>
            <a:stCxn id="445" idx="0"/>
            <a:endCxn id="440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5" name="Connection Line"/>
          <p:cNvCxnSpPr>
            <a:stCxn id="446" idx="0"/>
            <a:endCxn id="452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7" idx="0"/>
            <a:endCxn id="453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7" name="Connection Line"/>
          <p:cNvCxnSpPr>
            <a:stCxn id="443" idx="0"/>
            <a:endCxn id="444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8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59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2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3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64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69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71" name="Content Placeholder 2"/>
          <p:cNvSpPr txBox="1"/>
          <p:nvPr>
            <p:ph type="body" sz="half" idx="1"/>
          </p:nvPr>
        </p:nvSpPr>
        <p:spPr>
          <a:xfrm>
            <a:off x="1147811" y="1434987"/>
            <a:ext cx="10058402" cy="1688268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72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73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9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0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1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2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8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84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0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616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Configuration of Containerlab File"/>
          <p:cNvSpPr txBox="1"/>
          <p:nvPr/>
        </p:nvSpPr>
        <p:spPr>
          <a:xfrm>
            <a:off x="7824752" y="17446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92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3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9s for 75 nodes</a:t>
            </a:r>
          </a:p>
        </p:txBody>
      </p:sp>
      <p:pic>
        <p:nvPicPr>
          <p:cNvPr id="494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289960"/>
            <a:ext cx="8952067" cy="60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96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97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0" name="Content Placeholder 2"/>
          <p:cNvSpPr txBox="1"/>
          <p:nvPr>
            <p:ph type="body" sz="half" idx="1"/>
          </p:nvPr>
        </p:nvSpPr>
        <p:spPr>
          <a:xfrm>
            <a:off x="1097280" y="1404101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50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4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5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506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0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2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4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58% by the P2P algorithm</a:t>
            </a:r>
          </a:p>
        </p:txBody>
      </p:sp>
      <p:sp>
        <p:nvSpPr>
          <p:cNvPr id="515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51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517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3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24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5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1.Configuration: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2.Configuration: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26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2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</a:t>
            </a:r>
            <a:r>
              <a:rPr u="sng"/>
              <a:t>little worse</a:t>
            </a:r>
            <a:r>
              <a:t>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</a:t>
            </a:r>
            <a:r>
              <a:t>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27%</a:t>
            </a:r>
            <a:r>
              <a:t> faster than the traditional approach</a:t>
            </a:r>
          </a:p>
        </p:txBody>
      </p:sp>
      <p:sp>
        <p:nvSpPr>
          <p:cNvPr id="532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3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4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36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3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1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2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3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nearly identical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5%</a:t>
            </a:r>
            <a:r>
              <a:t>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12%</a:t>
            </a:r>
            <a:r>
              <a:t>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35%</a:t>
            </a:r>
            <a:r>
              <a:t> faster than the traditional approach</a:t>
            </a:r>
          </a:p>
        </p:txBody>
      </p:sp>
      <p:pic>
        <p:nvPicPr>
          <p:cNvPr id="544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46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640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9191" y="5466096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0215" y="5429776"/>
            <a:ext cx="1018414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5544" y="5466096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510484" y="5585666"/>
            <a:ext cx="215511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199" y="1355893"/>
            <a:ext cx="5728999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143931" y="5588000"/>
            <a:ext cx="215511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9869" y="5340481"/>
            <a:ext cx="592663" cy="592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9" name="Goal: Developing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Goal: Developing a testbed for the P2P data distribution algorithm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Results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Network generator: Incorporating normal distribution data from the UK and DE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Creating of the testbed: Docker and Containerlab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testbed: Accuracy and scalability performance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P2P algorithm: Resource Consumption and total duration performance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Future Works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Enhancement of packet loss simulation for accurate network behavior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Automatic integration between the testbed and the P2P algorithm optimization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Integration of additional P2P algorithms into the testbed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5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5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6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8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1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2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4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67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8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69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0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71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3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74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7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78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79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8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8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88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91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6" name="Preparing Network Data and Topology for the Participants (lectureStudio server and peers)…"/>
          <p:cNvSpPr txBox="1"/>
          <p:nvPr>
            <p:ph type="body" sz="quarter" idx="1"/>
          </p:nvPr>
        </p:nvSpPr>
        <p:spPr>
          <a:xfrm>
            <a:off x="1097280" y="1354015"/>
            <a:ext cx="10058401" cy="1473565"/>
          </a:xfrm>
          <a:prstGeom prst="rect">
            <a:avLst/>
          </a:prstGeom>
        </p:spPr>
        <p:txBody>
          <a:bodyPr/>
          <a:lstStyle/>
          <a:p>
            <a:pPr marL="334210" indent="-334210">
              <a:buClrTx/>
              <a:buFontTx/>
              <a:buAutoNum type="alphaUcPeriod" startAt="1"/>
            </a:pPr>
            <a:r>
              <a:t>Preparing Network Data and Topology for the Participants (lectureStudio server and peers)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Calculating the Result Topology by the P2P Algorithm 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Deploying and Simulating the Network Topology for Data Transfer in the Testbed</a:t>
            </a: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9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  <p:pic>
        <p:nvPicPr>
          <p:cNvPr id="18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175" y="328073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0615" y="3280730"/>
            <a:ext cx="702028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968282.png" descr="596828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2224" y="4033488"/>
            <a:ext cx="702028" cy="70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2498" y="4454816"/>
            <a:ext cx="1394392" cy="139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ocker_logo.png" descr="docker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2243" y="3420512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54112" y="2883698"/>
            <a:ext cx="777883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473791.png" descr="47379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0718" y="3581561"/>
            <a:ext cx="547114" cy="54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6663" y="3779330"/>
            <a:ext cx="304207" cy="304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3621249.png" descr="362124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6632" y="4454816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1654914-200.png" descr="1654914-2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63679" y="4277140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481879" y="42771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4-03-22 at 13.21.46.png" descr="Screenshot 2024-03-22 at 13.21.46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65633" y="3693661"/>
            <a:ext cx="737293" cy="4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Circle"/>
          <p:cNvSpPr/>
          <p:nvPr/>
        </p:nvSpPr>
        <p:spPr>
          <a:xfrm>
            <a:off x="2407337" y="3655809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A"/>
          <p:cNvSpPr txBox="1"/>
          <p:nvPr/>
        </p:nvSpPr>
        <p:spPr>
          <a:xfrm>
            <a:off x="2486874" y="3688575"/>
            <a:ext cx="23641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94" name="Circle"/>
          <p:cNvSpPr/>
          <p:nvPr/>
        </p:nvSpPr>
        <p:spPr>
          <a:xfrm>
            <a:off x="8041773" y="3700011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C"/>
          <p:cNvSpPr txBox="1"/>
          <p:nvPr/>
        </p:nvSpPr>
        <p:spPr>
          <a:xfrm>
            <a:off x="8113800" y="3732777"/>
            <a:ext cx="2260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96" name="Circle"/>
          <p:cNvSpPr/>
          <p:nvPr/>
        </p:nvSpPr>
        <p:spPr>
          <a:xfrm>
            <a:off x="4849194" y="4195327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B"/>
          <p:cNvSpPr txBox="1"/>
          <p:nvPr/>
        </p:nvSpPr>
        <p:spPr>
          <a:xfrm>
            <a:off x="4919993" y="4228093"/>
            <a:ext cx="228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2051" y="4214281"/>
            <a:ext cx="956817" cy="956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9169" y="4271550"/>
            <a:ext cx="842281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23375" y="4271550"/>
            <a:ext cx="1031222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56653" y="485610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48055">
              <a:defRPr sz="1372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10" name="Java…"/>
          <p:cNvSpPr txBox="1"/>
          <p:nvPr/>
        </p:nvSpPr>
        <p:spPr>
          <a:xfrm>
            <a:off x="3131434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1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12" name="Java…"/>
          <p:cNvSpPr txBox="1"/>
          <p:nvPr/>
        </p:nvSpPr>
        <p:spPr>
          <a:xfrm>
            <a:off x="6245638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1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0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2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6" name="Table"/>
          <p:cNvGraphicFramePr/>
          <p:nvPr/>
        </p:nvGraphicFramePr>
        <p:xfrm>
          <a:off x="2301873" y="4427164"/>
          <a:ext cx="7088428" cy="10868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1738"/>
                <a:gridCol w="2283717"/>
                <a:gridCol w="2630272"/>
              </a:tblGrid>
              <a:tr h="35803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8" name="[2]"/>
          <p:cNvSpPr txBox="1"/>
          <p:nvPr/>
        </p:nvSpPr>
        <p:spPr>
          <a:xfrm>
            <a:off x="9403079" y="538157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29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2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5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36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37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38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39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43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46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7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48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50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2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53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6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9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70" name="Connection Line"/>
          <p:cNvCxnSpPr>
            <a:stCxn id="259" idx="0"/>
            <a:endCxn id="265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1" name="Connection Line"/>
          <p:cNvCxnSpPr>
            <a:stCxn id="259" idx="0"/>
            <a:endCxn id="266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67" idx="0"/>
            <a:endCxn id="259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59" idx="0"/>
            <a:endCxn id="268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59" idx="0"/>
            <a:endCxn id="260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59" idx="0"/>
            <a:endCxn id="258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6" name="Connection Line"/>
          <p:cNvCxnSpPr>
            <a:stCxn id="264" idx="0"/>
            <a:endCxn id="258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7" name="Connection Line"/>
          <p:cNvCxnSpPr>
            <a:stCxn id="263" idx="0"/>
            <a:endCxn id="260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8" name="Connection Line"/>
          <p:cNvCxnSpPr>
            <a:stCxn id="262" idx="0"/>
            <a:endCxn id="260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9" name="Connection Line"/>
          <p:cNvCxnSpPr>
            <a:stCxn id="261" idx="0"/>
            <a:endCxn id="260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0" name="Connection Line"/>
          <p:cNvCxnSpPr>
            <a:stCxn id="269" idx="0"/>
            <a:endCxn id="268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1" name="Connection Line"/>
          <p:cNvCxnSpPr>
            <a:stCxn id="267" idx="0"/>
            <a:endCxn id="269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2" name="Connection Line"/>
          <p:cNvCxnSpPr>
            <a:stCxn id="269" idx="0"/>
            <a:endCxn id="266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3" name="Connection Line"/>
          <p:cNvCxnSpPr>
            <a:stCxn id="269" idx="0"/>
            <a:endCxn id="265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4" name="Connection Line"/>
          <p:cNvCxnSpPr>
            <a:stCxn id="269" idx="0"/>
            <a:endCxn id="259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5" name="Connection Line"/>
          <p:cNvCxnSpPr>
            <a:stCxn id="261" idx="0"/>
            <a:endCxn id="269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6" name="Connection Line"/>
          <p:cNvCxnSpPr>
            <a:stCxn id="269" idx="0"/>
            <a:endCxn id="262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63" idx="0"/>
            <a:endCxn id="269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69" idx="0"/>
            <a:endCxn id="264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60" idx="0"/>
            <a:endCxn id="269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58" idx="0"/>
            <a:endCxn id="269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91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3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94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5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8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29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02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08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1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2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13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14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15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16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17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1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23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24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26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27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2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30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4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6" name="name: p2p-network-topology…"/>
          <p:cNvSpPr txBox="1"/>
          <p:nvPr/>
        </p:nvSpPr>
        <p:spPr>
          <a:xfrm>
            <a:off x="1263815" y="224594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37" name="Configuration of Containerlab File"/>
          <p:cNvSpPr txBox="1"/>
          <p:nvPr/>
        </p:nvSpPr>
        <p:spPr>
          <a:xfrm>
            <a:off x="1173480" y="1762143"/>
            <a:ext cx="3686867" cy="41527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3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482" y="58241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ounded Rectangle"/>
          <p:cNvSpPr/>
          <p:nvPr/>
        </p:nvSpPr>
        <p:spPr>
          <a:xfrm>
            <a:off x="6800973" y="55458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quare"/>
          <p:cNvSpPr/>
          <p:nvPr/>
        </p:nvSpPr>
        <p:spPr>
          <a:xfrm>
            <a:off x="8013920" y="55395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Circle"/>
          <p:cNvSpPr/>
          <p:nvPr/>
        </p:nvSpPr>
        <p:spPr>
          <a:xfrm>
            <a:off x="8844660" y="55391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2" name="Shape"/>
          <p:cNvSpPr/>
          <p:nvPr/>
        </p:nvSpPr>
        <p:spPr>
          <a:xfrm>
            <a:off x="9561340" y="54850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Java…"/>
          <p:cNvSpPr txBox="1"/>
          <p:nvPr/>
        </p:nvSpPr>
        <p:spPr>
          <a:xfrm>
            <a:off x="6294461" y="58697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44" name="Square"/>
          <p:cNvSpPr/>
          <p:nvPr/>
        </p:nvSpPr>
        <p:spPr>
          <a:xfrm>
            <a:off x="8142431" y="35761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5" name="Rounded Rectangle"/>
          <p:cNvSpPr/>
          <p:nvPr/>
        </p:nvSpPr>
        <p:spPr>
          <a:xfrm>
            <a:off x="8607290" y="27673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6942427" y="35761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6936338" y="42570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Circle"/>
          <p:cNvSpPr/>
          <p:nvPr/>
        </p:nvSpPr>
        <p:spPr>
          <a:xfrm>
            <a:off x="6493668" y="42718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Circle"/>
          <p:cNvSpPr/>
          <p:nvPr/>
        </p:nvSpPr>
        <p:spPr>
          <a:xfrm>
            <a:off x="6050999" y="42570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0" name="Circle"/>
          <p:cNvSpPr/>
          <p:nvPr/>
        </p:nvSpPr>
        <p:spPr>
          <a:xfrm>
            <a:off x="7820894" y="42695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Circle"/>
          <p:cNvSpPr/>
          <p:nvPr/>
        </p:nvSpPr>
        <p:spPr>
          <a:xfrm>
            <a:off x="8869102" y="35761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876383" y="35735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386949" y="35735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10410251" y="35753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Shape"/>
          <p:cNvSpPr/>
          <p:nvPr/>
        </p:nvSpPr>
        <p:spPr>
          <a:xfrm>
            <a:off x="8003700" y="50934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56" name="Connection Line"/>
          <p:cNvCxnSpPr>
            <a:stCxn id="345" idx="0"/>
            <a:endCxn id="351" idx="0"/>
          </p:cNvCxnSpPr>
          <p:nvPr/>
        </p:nvCxnSpPr>
        <p:spPr>
          <a:xfrm>
            <a:off x="8785851" y="29038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5" idx="0"/>
            <a:endCxn id="352" idx="0"/>
          </p:cNvCxnSpPr>
          <p:nvPr/>
        </p:nvCxnSpPr>
        <p:spPr>
          <a:xfrm>
            <a:off x="8785851" y="29038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53" idx="0"/>
            <a:endCxn id="345" idx="0"/>
          </p:cNvCxnSpPr>
          <p:nvPr/>
        </p:nvCxnSpPr>
        <p:spPr>
          <a:xfrm flipH="1" flipV="1">
            <a:off x="8785851" y="29038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5" idx="0"/>
            <a:endCxn id="354" idx="0"/>
          </p:cNvCxnSpPr>
          <p:nvPr/>
        </p:nvCxnSpPr>
        <p:spPr>
          <a:xfrm>
            <a:off x="8785851" y="29038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45" idx="0"/>
            <a:endCxn id="346" idx="0"/>
          </p:cNvCxnSpPr>
          <p:nvPr/>
        </p:nvCxnSpPr>
        <p:spPr>
          <a:xfrm flipH="1">
            <a:off x="7084631" y="29038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45" idx="0"/>
            <a:endCxn id="344" idx="0"/>
          </p:cNvCxnSpPr>
          <p:nvPr/>
        </p:nvCxnSpPr>
        <p:spPr>
          <a:xfrm flipH="1">
            <a:off x="8284636" y="29038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2" name="Connection Line"/>
          <p:cNvCxnSpPr>
            <a:stCxn id="350" idx="0"/>
            <a:endCxn id="344" idx="0"/>
          </p:cNvCxnSpPr>
          <p:nvPr/>
        </p:nvCxnSpPr>
        <p:spPr>
          <a:xfrm flipV="1">
            <a:off x="7963099" y="37189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49" idx="0"/>
            <a:endCxn id="346" idx="0"/>
          </p:cNvCxnSpPr>
          <p:nvPr/>
        </p:nvCxnSpPr>
        <p:spPr>
          <a:xfrm flipV="1">
            <a:off x="6193203" y="37189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48" idx="0"/>
            <a:endCxn id="346" idx="0"/>
          </p:cNvCxnSpPr>
          <p:nvPr/>
        </p:nvCxnSpPr>
        <p:spPr>
          <a:xfrm flipV="1">
            <a:off x="6635873" y="37189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47" idx="0"/>
            <a:endCxn id="346" idx="0"/>
          </p:cNvCxnSpPr>
          <p:nvPr/>
        </p:nvCxnSpPr>
        <p:spPr>
          <a:xfrm flipV="1">
            <a:off x="7078543" y="37189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5" idx="0"/>
            <a:endCxn id="354" idx="0"/>
          </p:cNvCxnSpPr>
          <p:nvPr/>
        </p:nvCxnSpPr>
        <p:spPr>
          <a:xfrm flipV="1">
            <a:off x="8182261" y="37182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3" idx="0"/>
            <a:endCxn id="355" idx="0"/>
          </p:cNvCxnSpPr>
          <p:nvPr/>
        </p:nvCxnSpPr>
        <p:spPr>
          <a:xfrm flipH="1">
            <a:off x="8182261" y="37163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5" idx="0"/>
            <a:endCxn id="352" idx="0"/>
          </p:cNvCxnSpPr>
          <p:nvPr/>
        </p:nvCxnSpPr>
        <p:spPr>
          <a:xfrm flipV="1">
            <a:off x="8182261" y="37163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1" idx="0"/>
          </p:cNvCxnSpPr>
          <p:nvPr/>
        </p:nvCxnSpPr>
        <p:spPr>
          <a:xfrm flipV="1">
            <a:off x="8182261" y="37189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5" idx="0"/>
            <a:endCxn id="345" idx="0"/>
          </p:cNvCxnSpPr>
          <p:nvPr/>
        </p:nvCxnSpPr>
        <p:spPr>
          <a:xfrm flipV="1">
            <a:off x="8182261" y="29038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47" idx="0"/>
            <a:endCxn id="355" idx="0"/>
          </p:cNvCxnSpPr>
          <p:nvPr/>
        </p:nvCxnSpPr>
        <p:spPr>
          <a:xfrm>
            <a:off x="7078543" y="43999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5" idx="0"/>
            <a:endCxn id="348" idx="0"/>
          </p:cNvCxnSpPr>
          <p:nvPr/>
        </p:nvCxnSpPr>
        <p:spPr>
          <a:xfrm flipH="1" flipV="1">
            <a:off x="6635873" y="44146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49" idx="0"/>
            <a:endCxn id="355" idx="0"/>
          </p:cNvCxnSpPr>
          <p:nvPr/>
        </p:nvCxnSpPr>
        <p:spPr>
          <a:xfrm>
            <a:off x="6193203" y="43999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55" idx="0"/>
            <a:endCxn id="350" idx="0"/>
          </p:cNvCxnSpPr>
          <p:nvPr/>
        </p:nvCxnSpPr>
        <p:spPr>
          <a:xfrm flipH="1" flipV="1">
            <a:off x="7963099" y="44123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46" idx="0"/>
            <a:endCxn id="355" idx="0"/>
          </p:cNvCxnSpPr>
          <p:nvPr/>
        </p:nvCxnSpPr>
        <p:spPr>
          <a:xfrm>
            <a:off x="7084631" y="37189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44" idx="0"/>
            <a:endCxn id="355" idx="0"/>
          </p:cNvCxnSpPr>
          <p:nvPr/>
        </p:nvCxnSpPr>
        <p:spPr>
          <a:xfrm flipH="1">
            <a:off x="8182261" y="37189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77" name="Java…"/>
          <p:cNvSpPr txBox="1"/>
          <p:nvPr/>
        </p:nvSpPr>
        <p:spPr>
          <a:xfrm>
            <a:off x="7767118" y="58697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78" name="Java…"/>
          <p:cNvSpPr txBox="1"/>
          <p:nvPr/>
        </p:nvSpPr>
        <p:spPr>
          <a:xfrm>
            <a:off x="8789982" y="58697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79" name="Java…"/>
          <p:cNvSpPr txBox="1"/>
          <p:nvPr/>
        </p:nvSpPr>
        <p:spPr>
          <a:xfrm>
            <a:off x="9350894" y="58940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0" name="Configuration of Containerlab File"/>
          <p:cNvSpPr txBox="1"/>
          <p:nvPr/>
        </p:nvSpPr>
        <p:spPr>
          <a:xfrm>
            <a:off x="7523074" y="23119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81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82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3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84" name="In each test, Containerlab file and all other processes automatically in the testbed"/>
          <p:cNvSpPr txBox="1"/>
          <p:nvPr>
            <p:ph type="body" sz="quarter" idx="1"/>
          </p:nvPr>
        </p:nvSpPr>
        <p:spPr>
          <a:xfrm>
            <a:off x="1097280" y="1327152"/>
            <a:ext cx="10058401" cy="711072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FontTx/>
              <a:buChar char="•"/>
            </a:lvl1pPr>
          </a:lstStyle>
          <a:p>
            <a:pPr/>
            <a:r>
              <a:t>In each test, Containerlab file and all other processes automatically in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7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0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88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89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3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4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97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5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98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399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0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1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09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1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412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413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4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15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6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