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0966738" y="6529496"/>
            <a:ext cx="245747" cy="2257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217920" y="1846052"/>
            <a:ext cx="4937762" cy="73628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Rectangle 5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8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Rectangle 8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1097280" y="5074920"/>
            <a:ext cx="1011364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idx="21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227891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4" marR="0" indent="-26125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.gov.uk/dataset/dfe843da-06ca-4680-9ba0-fbb27319e402/uk-fixed-line-broadband-performance" TargetMode="External"/><Relationship Id="rId3" Type="http://schemas.openxmlformats.org/officeDocument/2006/relationships/hyperlink" Target="https://www.speedtest.net/" TargetMode="External"/><Relationship Id="rId4" Type="http://schemas.openxmlformats.org/officeDocument/2006/relationships/hyperlink" Target="https://containerlab.dev/manual/topo-def-file/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16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6.png"/><Relationship Id="rId1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4"/>
          <p:cNvSpPr txBox="1"/>
          <p:nvPr/>
        </p:nvSpPr>
        <p:spPr>
          <a:xfrm>
            <a:off x="3731905" y="6527799"/>
            <a:ext cx="473136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Testbed-Development for lectureStudio</a:t>
            </a:r>
          </a:p>
        </p:txBody>
      </p:sp>
      <p:sp>
        <p:nvSpPr>
          <p:cNvPr id="118" name="Title 1"/>
          <p:cNvSpPr txBox="1"/>
          <p:nvPr>
            <p:ph type="ctrTitle"/>
          </p:nvPr>
        </p:nvSpPr>
        <p:spPr>
          <a:xfrm>
            <a:off x="1097280" y="794121"/>
            <a:ext cx="10058401" cy="3566162"/>
          </a:xfrm>
          <a:prstGeom prst="rect">
            <a:avLst/>
          </a:prstGeom>
        </p:spPr>
        <p:txBody>
          <a:bodyPr/>
          <a:lstStyle/>
          <a:p>
            <a:pPr>
              <a:defRPr spc="-100" sz="2500">
                <a:solidFill>
                  <a:srgbClr val="595959"/>
                </a:solidFill>
              </a:defRPr>
            </a:pPr>
            <a:r>
              <a:t>Master-Thesis Presentation by Özcan Karaca</a:t>
            </a:r>
            <a:br/>
            <a:br/>
            <a:r>
              <a:rPr sz="4000">
                <a:solidFill>
                  <a:srgbClr val="262626"/>
                </a:solidFill>
              </a:rPr>
              <a:t>Testbed-Development for lectureStudio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Testbed-Entwicklung für lectureStudio</a:t>
            </a:r>
          </a:p>
        </p:txBody>
      </p:sp>
      <p:sp>
        <p:nvSpPr>
          <p:cNvPr id="12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986" y="5269005"/>
            <a:ext cx="656014" cy="6035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0"/>
          <p:cNvSpPr txBox="1"/>
          <p:nvPr/>
        </p:nvSpPr>
        <p:spPr>
          <a:xfrm>
            <a:off x="7718551" y="5175173"/>
            <a:ext cx="2174859" cy="81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Fachgebiet Echtzeitsysteme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Fachbereich Elektrotechnik und 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Informationstechnik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Technische Universität Darmstadt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9997" y="5234187"/>
            <a:ext cx="1492201" cy="7288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ight Triangle 13"/>
          <p:cNvSpPr/>
          <p:nvPr/>
        </p:nvSpPr>
        <p:spPr>
          <a:xfrm rot="10800000">
            <a:off x="4442213" y="-19509"/>
            <a:ext cx="7743889" cy="34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9F9FB"/>
              </a:gs>
              <a:gs pos="74000">
                <a:srgbClr val="C5CDD8"/>
              </a:gs>
              <a:gs pos="83000">
                <a:srgbClr val="C5CDD8"/>
              </a:gs>
              <a:gs pos="100000">
                <a:srgbClr val="D9DDE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ight Triangle 15"/>
          <p:cNvSpPr/>
          <p:nvPr/>
        </p:nvSpPr>
        <p:spPr>
          <a:xfrm>
            <a:off x="-3" y="5907354"/>
            <a:ext cx="12186105" cy="493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100000">
                <a:srgbClr val="D9DDE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114"/>
            </a:lvl1pPr>
          </a:lstStyle>
          <a:p>
            <a:pPr/>
            <a:r>
              <a:t>Connection Strategy Among Peers</a:t>
            </a:r>
          </a:p>
        </p:txBody>
      </p:sp>
      <p:sp>
        <p:nvSpPr>
          <p:cNvPr id="405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07" name="Rounded Rectangle"/>
          <p:cNvSpPr/>
          <p:nvPr/>
        </p:nvSpPr>
        <p:spPr>
          <a:xfrm>
            <a:off x="6846161" y="3037546"/>
            <a:ext cx="771951" cy="597699"/>
          </a:xfrm>
          <a:prstGeom prst="roundRect">
            <a:avLst>
              <a:gd name="adj" fmla="val 1561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08" name="Oval"/>
          <p:cNvSpPr/>
          <p:nvPr/>
        </p:nvSpPr>
        <p:spPr>
          <a:xfrm>
            <a:off x="10138157" y="3078086"/>
            <a:ext cx="682435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09" name="lectureStudio-Server"/>
          <p:cNvSpPr txBox="1"/>
          <p:nvPr/>
        </p:nvSpPr>
        <p:spPr>
          <a:xfrm>
            <a:off x="8344127" y="2149799"/>
            <a:ext cx="1083583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lectureStudio server</a:t>
            </a:r>
          </a:p>
        </p:txBody>
      </p:sp>
      <p:sp>
        <p:nvSpPr>
          <p:cNvPr id="410" name="Port:9090…"/>
          <p:cNvSpPr txBox="1"/>
          <p:nvPr/>
        </p:nvSpPr>
        <p:spPr>
          <a:xfrm>
            <a:off x="6882982" y="3111387"/>
            <a:ext cx="698310" cy="45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Port:9090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IP:172.20.23.2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IP:172.20.24.2</a:t>
            </a:r>
          </a:p>
        </p:txBody>
      </p:sp>
      <p:sp>
        <p:nvSpPr>
          <p:cNvPr id="411" name="IP:172.20.25.4"/>
          <p:cNvSpPr txBox="1"/>
          <p:nvPr/>
        </p:nvSpPr>
        <p:spPr>
          <a:xfrm>
            <a:off x="10130219" y="3238387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IP:172.20.22.3</a:t>
            </a:r>
          </a:p>
        </p:txBody>
      </p:sp>
      <p:sp>
        <p:nvSpPr>
          <p:cNvPr id="412" name="eth1"/>
          <p:cNvSpPr/>
          <p:nvPr/>
        </p:nvSpPr>
        <p:spPr>
          <a:xfrm>
            <a:off x="7992209" y="2535884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13" name="Rectangle"/>
          <p:cNvSpPr/>
          <p:nvPr/>
        </p:nvSpPr>
        <p:spPr>
          <a:xfrm>
            <a:off x="8466459" y="2348012"/>
            <a:ext cx="838920" cy="516618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CE2BF5"/>
                </a:solidFill>
              </a:defRPr>
            </a:pPr>
          </a:p>
        </p:txBody>
      </p:sp>
      <p:sp>
        <p:nvSpPr>
          <p:cNvPr id="414" name="Port:8080…"/>
          <p:cNvSpPr txBox="1"/>
          <p:nvPr/>
        </p:nvSpPr>
        <p:spPr>
          <a:xfrm>
            <a:off x="8356413" y="2383146"/>
            <a:ext cx="1059012" cy="44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Port:7070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IP:172.20.21.2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IP:172.20.22.2</a:t>
            </a:r>
          </a:p>
        </p:txBody>
      </p:sp>
      <p:sp>
        <p:nvSpPr>
          <p:cNvPr id="415" name="eth2"/>
          <p:cNvSpPr/>
          <p:nvPr/>
        </p:nvSpPr>
        <p:spPr>
          <a:xfrm>
            <a:off x="9307929" y="2483646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16" name="eth1"/>
          <p:cNvSpPr/>
          <p:nvPr/>
        </p:nvSpPr>
        <p:spPr>
          <a:xfrm>
            <a:off x="9691469" y="3213720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17" name="eth1"/>
          <p:cNvSpPr/>
          <p:nvPr/>
        </p:nvSpPr>
        <p:spPr>
          <a:xfrm>
            <a:off x="7626449" y="3213720"/>
            <a:ext cx="463701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18" name="eth2"/>
          <p:cNvSpPr/>
          <p:nvPr/>
        </p:nvSpPr>
        <p:spPr>
          <a:xfrm>
            <a:off x="666632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19" name="eth3"/>
          <p:cNvSpPr/>
          <p:nvPr/>
        </p:nvSpPr>
        <p:spPr>
          <a:xfrm>
            <a:off x="735720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eth3</a:t>
            </a:r>
          </a:p>
        </p:txBody>
      </p:sp>
      <p:sp>
        <p:nvSpPr>
          <p:cNvPr id="420" name="Oval"/>
          <p:cNvSpPr/>
          <p:nvPr/>
        </p:nvSpPr>
        <p:spPr>
          <a:xfrm>
            <a:off x="7595117" y="4528830"/>
            <a:ext cx="682436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1" name="IP:172.20.25.4"/>
          <p:cNvSpPr txBox="1"/>
          <p:nvPr/>
        </p:nvSpPr>
        <p:spPr>
          <a:xfrm>
            <a:off x="7587180" y="4689131"/>
            <a:ext cx="69831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IP:172.20.24.3</a:t>
            </a:r>
          </a:p>
        </p:txBody>
      </p:sp>
      <p:sp>
        <p:nvSpPr>
          <p:cNvPr id="422" name="Oval"/>
          <p:cNvSpPr/>
          <p:nvPr/>
        </p:nvSpPr>
        <p:spPr>
          <a:xfrm>
            <a:off x="6143660" y="4527853"/>
            <a:ext cx="682436" cy="516617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3" name="IP:172.20.25.4"/>
          <p:cNvSpPr txBox="1"/>
          <p:nvPr/>
        </p:nvSpPr>
        <p:spPr>
          <a:xfrm>
            <a:off x="6135723" y="4688154"/>
            <a:ext cx="69831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IP:172.20.23.3</a:t>
            </a:r>
          </a:p>
        </p:txBody>
      </p:sp>
      <p:sp>
        <p:nvSpPr>
          <p:cNvPr id="424" name="eth1"/>
          <p:cNvSpPr/>
          <p:nvPr/>
        </p:nvSpPr>
        <p:spPr>
          <a:xfrm>
            <a:off x="6253028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25" name="eth1"/>
          <p:cNvSpPr/>
          <p:nvPr/>
        </p:nvSpPr>
        <p:spPr>
          <a:xfrm>
            <a:off x="7704485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cxnSp>
        <p:nvCxnSpPr>
          <p:cNvPr id="426" name="Connection Line"/>
          <p:cNvCxnSpPr>
            <a:stCxn id="417" idx="0"/>
            <a:endCxn id="412" idx="0"/>
          </p:cNvCxnSpPr>
          <p:nvPr/>
        </p:nvCxnSpPr>
        <p:spPr>
          <a:xfrm flipV="1">
            <a:off x="7858299" y="2658558"/>
            <a:ext cx="365761" cy="67783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27" name="Connection Line"/>
          <p:cNvCxnSpPr>
            <a:stCxn id="418" idx="0"/>
            <a:endCxn id="424" idx="0"/>
          </p:cNvCxnSpPr>
          <p:nvPr/>
        </p:nvCxnSpPr>
        <p:spPr>
          <a:xfrm flipH="1">
            <a:off x="6484877" y="3759413"/>
            <a:ext cx="413303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28" name="Connection Line"/>
          <p:cNvCxnSpPr>
            <a:stCxn id="419" idx="0"/>
            <a:endCxn id="425" idx="0"/>
          </p:cNvCxnSpPr>
          <p:nvPr/>
        </p:nvCxnSpPr>
        <p:spPr>
          <a:xfrm>
            <a:off x="7589059" y="3759413"/>
            <a:ext cx="347277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29" name="Connection Line"/>
          <p:cNvCxnSpPr>
            <a:stCxn id="415" idx="0"/>
            <a:endCxn id="416" idx="0"/>
          </p:cNvCxnSpPr>
          <p:nvPr/>
        </p:nvCxnSpPr>
        <p:spPr>
          <a:xfrm>
            <a:off x="9539779" y="2606321"/>
            <a:ext cx="383541" cy="73007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430" name="lectureStudio-Server"/>
          <p:cNvSpPr txBox="1"/>
          <p:nvPr/>
        </p:nvSpPr>
        <p:spPr>
          <a:xfrm>
            <a:off x="6944345" y="2846871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super peer</a:t>
            </a:r>
          </a:p>
        </p:txBody>
      </p:sp>
      <p:sp>
        <p:nvSpPr>
          <p:cNvPr id="431" name="lectureStudio-Server"/>
          <p:cNvSpPr txBox="1"/>
          <p:nvPr/>
        </p:nvSpPr>
        <p:spPr>
          <a:xfrm>
            <a:off x="6355998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32" name="lectureStudio-Server"/>
          <p:cNvSpPr txBox="1"/>
          <p:nvPr/>
        </p:nvSpPr>
        <p:spPr>
          <a:xfrm>
            <a:off x="7807455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33" name="lectureStudio-Server"/>
          <p:cNvSpPr txBox="1"/>
          <p:nvPr/>
        </p:nvSpPr>
        <p:spPr>
          <a:xfrm>
            <a:off x="10350495" y="3661406"/>
            <a:ext cx="25775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34" name="Configuration of Containerlab File"/>
          <p:cNvSpPr txBox="1"/>
          <p:nvPr/>
        </p:nvSpPr>
        <p:spPr>
          <a:xfrm>
            <a:off x="7217078" y="1711128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Communication via IP Address and Port </a:t>
            </a:r>
          </a:p>
        </p:txBody>
      </p:sp>
      <p:sp>
        <p:nvSpPr>
          <p:cNvPr id="435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Addition node infos in the testbed setup</a:t>
            </a:r>
          </a:p>
          <a:p>
            <a:pPr lvl="1" marL="581525" indent="-200525">
              <a:buClrTx/>
              <a:buFontTx/>
              <a:buChar char="•"/>
            </a:pPr>
            <a:r>
              <a:t>Port number</a:t>
            </a:r>
          </a:p>
          <a:p>
            <a:pPr lvl="1" marL="581525" indent="-200525">
              <a:buClrTx/>
              <a:buFontTx/>
              <a:buChar char="•"/>
            </a:pPr>
            <a:r>
              <a:t>IP address</a:t>
            </a:r>
          </a:p>
          <a:p>
            <a:pPr marL="200526" indent="-200526">
              <a:buClrTx/>
              <a:buFontTx/>
              <a:buChar char="•"/>
            </a:pPr>
            <a:r>
              <a:t>Using Netty framework for server</a:t>
            </a:r>
          </a:p>
          <a:p>
            <a:pPr lvl="1" marL="581525" indent="-200525">
              <a:buClrTx/>
              <a:buFontTx/>
              <a:buChar char="•"/>
            </a:pPr>
            <a:r>
              <a:t>Handshaking </a:t>
            </a:r>
          </a:p>
          <a:p>
            <a:pPr lvl="1" marL="581525" indent="-200525">
              <a:buClrTx/>
              <a:buFontTx/>
              <a:buChar char="•"/>
            </a:pPr>
            <a:r>
              <a:t>Authenticating peers</a:t>
            </a:r>
          </a:p>
          <a:p>
            <a:pPr lvl="1" marL="581525" indent="-200525">
              <a:buClrTx/>
              <a:buFontTx/>
              <a:buChar char="•"/>
            </a:pPr>
            <a:r>
              <a:t>Establishing connections </a:t>
            </a:r>
          </a:p>
          <a:p>
            <a:pPr lvl="1" marL="581525" indent="-200525">
              <a:buClrTx/>
              <a:buFontTx/>
              <a:buChar char="•"/>
            </a:pPr>
            <a:r>
              <a:t>Preparing the network for data transfer</a:t>
            </a:r>
          </a:p>
          <a:p>
            <a:pPr marL="200526" indent="-200526">
              <a:buClrTx/>
              <a:buFontTx/>
              <a:buChar char="•"/>
            </a:pPr>
            <a:r>
              <a:t>Monitoring process and performance</a:t>
            </a:r>
          </a:p>
        </p:txBody>
      </p:sp>
      <p:sp>
        <p:nvSpPr>
          <p:cNvPr id="436" name="Date Placeholder 3"/>
          <p:cNvSpPr txBox="1"/>
          <p:nvPr/>
        </p:nvSpPr>
        <p:spPr>
          <a:xfrm>
            <a:off x="4856480" y="6529495"/>
            <a:ext cx="2540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CONNECTION STRATEGY AMONG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(1)</a:t>
            </a:r>
          </a:p>
        </p:txBody>
      </p:sp>
      <p:sp>
        <p:nvSpPr>
          <p:cNvPr id="439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41" name="Configuration of Containerlab File"/>
          <p:cNvSpPr txBox="1"/>
          <p:nvPr/>
        </p:nvSpPr>
        <p:spPr>
          <a:xfrm>
            <a:off x="2285777" y="3194592"/>
            <a:ext cx="3047117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 the P2P Algorithm</a:t>
            </a:r>
          </a:p>
        </p:txBody>
      </p:sp>
      <p:sp>
        <p:nvSpPr>
          <p:cNvPr id="442" name="Configuration of Containerlab File"/>
          <p:cNvSpPr txBox="1"/>
          <p:nvPr/>
        </p:nvSpPr>
        <p:spPr>
          <a:xfrm>
            <a:off x="7341710" y="3194592"/>
            <a:ext cx="3133445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without the P2P Algorithm</a:t>
            </a:r>
          </a:p>
        </p:txBody>
      </p:sp>
      <p:sp>
        <p:nvSpPr>
          <p:cNvPr id="443" name="Content Placeholder 2"/>
          <p:cNvSpPr txBox="1"/>
          <p:nvPr>
            <p:ph type="body" sz="half" idx="1"/>
          </p:nvPr>
        </p:nvSpPr>
        <p:spPr>
          <a:xfrm>
            <a:off x="1147811" y="1434987"/>
            <a:ext cx="10058402" cy="1688268"/>
          </a:xfrm>
          <a:prstGeom prst="rect">
            <a:avLst/>
          </a:prstGeom>
        </p:spPr>
        <p:txBody>
          <a:bodyPr/>
          <a:lstStyle/>
          <a:p>
            <a:pPr marL="72429" indent="-72429" defTabSz="724296">
              <a:spcBef>
                <a:spcPts val="800"/>
              </a:spcBef>
              <a:defRPr sz="1779" u="sng"/>
            </a:pPr>
            <a:r>
              <a:rPr b="1"/>
              <a:t>RQ1.1 </a:t>
            </a:r>
            <a:r>
              <a:t>How well does the testbed simulate the configured bandwidth, latency, and packet loss?</a:t>
            </a:r>
            <a:br/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Discrepancy between configured and measured values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More nodes result in reduced bandwidth allocation, leading to increased latency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CPU and memory usage, affecting network performance and latency</a:t>
            </a:r>
          </a:p>
        </p:txBody>
      </p:sp>
      <p:sp>
        <p:nvSpPr>
          <p:cNvPr id="444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(1)</a:t>
            </a:r>
          </a:p>
        </p:txBody>
      </p:sp>
      <p:pic>
        <p:nvPicPr>
          <p:cNvPr id="445" name="latencyP2P.png" descr="latency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3429000"/>
            <a:ext cx="4699000" cy="280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latencyNonP2P.png" descr="latency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3500" y="3429000"/>
            <a:ext cx="4699000" cy="2801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(2)</a:t>
            </a:r>
          </a:p>
        </p:txBody>
      </p:sp>
      <p:sp>
        <p:nvSpPr>
          <p:cNvPr id="449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51" name="Configuration of Containerlab File"/>
          <p:cNvSpPr txBox="1"/>
          <p:nvPr/>
        </p:nvSpPr>
        <p:spPr>
          <a:xfrm>
            <a:off x="2059243" y="2324487"/>
            <a:ext cx="3196714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 the P2P Algorithm</a:t>
            </a:r>
          </a:p>
        </p:txBody>
      </p:sp>
      <p:sp>
        <p:nvSpPr>
          <p:cNvPr id="452" name="Configuration of Containerlab File"/>
          <p:cNvSpPr txBox="1"/>
          <p:nvPr/>
        </p:nvSpPr>
        <p:spPr>
          <a:xfrm>
            <a:off x="6673113" y="2324487"/>
            <a:ext cx="3341574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without the P2P Algorithm</a:t>
            </a:r>
          </a:p>
        </p:txBody>
      </p:sp>
      <p:sp>
        <p:nvSpPr>
          <p:cNvPr id="453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10058401" cy="919537"/>
          </a:xfrm>
          <a:prstGeom prst="rect">
            <a:avLst/>
          </a:prstGeom>
        </p:spPr>
        <p:txBody>
          <a:bodyPr/>
          <a:lstStyle/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Accuracy of measuring tools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Iperf accuracy results variation from actual performance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Variables like network conditions, configuration, system overhead</a:t>
            </a:r>
          </a:p>
        </p:txBody>
      </p:sp>
      <p:sp>
        <p:nvSpPr>
          <p:cNvPr id="454" name="Content Placeholder 2"/>
          <p:cNvSpPr txBox="1"/>
          <p:nvPr/>
        </p:nvSpPr>
        <p:spPr>
          <a:xfrm>
            <a:off x="1147811" y="5360577"/>
            <a:ext cx="10058402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841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Testbed configured with packet loss values from real network data (%0.001)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Noted limitation in accurately measuring packet loss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Increase of latency with observed packet loss</a:t>
            </a:r>
          </a:p>
        </p:txBody>
      </p:sp>
      <p:sp>
        <p:nvSpPr>
          <p:cNvPr id="455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(2)</a:t>
            </a:r>
          </a:p>
        </p:txBody>
      </p:sp>
      <p:pic>
        <p:nvPicPr>
          <p:cNvPr id="456" name="bandwidthP2P.png" descr="bandwid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100" y="2565400"/>
            <a:ext cx="4445000" cy="2707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bandwidthNonP2P.png" descr="bandwidth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1400" y="2552700"/>
            <a:ext cx="4445000" cy="2707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89" sz="4272"/>
            </a:lvl1pPr>
          </a:lstStyle>
          <a:p>
            <a:pPr/>
            <a:r>
              <a:t>Testbed Scaling and Resource Utilization, RQ1.2</a:t>
            </a:r>
          </a:p>
        </p:txBody>
      </p:sp>
      <p:sp>
        <p:nvSpPr>
          <p:cNvPr id="460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62" name="duration_deploying_destroying_containerlab.png" descr="duration_deploying_destroying_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159" y="1961604"/>
            <a:ext cx="3429001" cy="2010143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Configuration of Containerlab File"/>
          <p:cNvSpPr txBox="1"/>
          <p:nvPr/>
        </p:nvSpPr>
        <p:spPr>
          <a:xfrm>
            <a:off x="7824752" y="1693845"/>
            <a:ext cx="2920238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Deploying and Destroying of Containerlab</a:t>
            </a:r>
          </a:p>
        </p:txBody>
      </p:sp>
      <p:sp>
        <p:nvSpPr>
          <p:cNvPr id="464" name="Configuration of Containerlab File"/>
          <p:cNvSpPr txBox="1"/>
          <p:nvPr/>
        </p:nvSpPr>
        <p:spPr>
          <a:xfrm>
            <a:off x="8094454" y="4082891"/>
            <a:ext cx="2380833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and Memory Usage of the Host</a:t>
            </a:r>
          </a:p>
        </p:txBody>
      </p:sp>
      <p:sp>
        <p:nvSpPr>
          <p:cNvPr id="465" name="Content Placeholder 2"/>
          <p:cNvSpPr txBox="1"/>
          <p:nvPr>
            <p:ph type="body" sz="quarter" idx="1"/>
          </p:nvPr>
        </p:nvSpPr>
        <p:spPr>
          <a:xfrm>
            <a:off x="1097280" y="2281313"/>
            <a:ext cx="5957095" cy="1544983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/>
            </a:pPr>
            <a:r>
              <a:t>Scaling Peers with Containerlab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Deployment time increase of 5.37s per additional node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Destroying time low, approximately 9 seconds for 75 nodes</a:t>
            </a:r>
          </a:p>
        </p:txBody>
      </p:sp>
      <p:pic>
        <p:nvPicPr>
          <p:cNvPr id="466" name="Figure 2024-03-16 115618.png" descr="Figure 2024-03-16 1156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446" y="4289657"/>
            <a:ext cx="3429001" cy="2038099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RQ1.2 How well does the testbed scale with more nodes and complex topologies affect the host in terms of resource utilization?"/>
          <p:cNvSpPr txBox="1"/>
          <p:nvPr/>
        </p:nvSpPr>
        <p:spPr>
          <a:xfrm>
            <a:off x="1157097" y="1289960"/>
            <a:ext cx="8952068" cy="60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defRPr u="sng">
                <a:solidFill>
                  <a:srgbClr val="404040"/>
                </a:solidFill>
              </a:defRPr>
            </a:pPr>
            <a:r>
              <a:rPr b="1"/>
              <a:t>RQ1.2</a:t>
            </a:r>
            <a:r>
              <a:t> How well does the testbed scale with more nodes and complex topologies affect the host in terms of resource utilization?</a:t>
            </a:r>
          </a:p>
        </p:txBody>
      </p:sp>
      <p:sp>
        <p:nvSpPr>
          <p:cNvPr id="468" name="Content Placeholder 2"/>
          <p:cNvSpPr txBox="1"/>
          <p:nvPr/>
        </p:nvSpPr>
        <p:spPr>
          <a:xfrm>
            <a:off x="1097280" y="4280330"/>
            <a:ext cx="5957095" cy="1870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Utilization of CPU and memory usage with more peers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CPU and memory usage increase linearly, showing scalable performance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Memory usage growth suggests potential bottleneck with more peers</a:t>
            </a:r>
          </a:p>
        </p:txBody>
      </p:sp>
      <p:sp>
        <p:nvSpPr>
          <p:cNvPr id="469" name="Date Placeholder 3"/>
          <p:cNvSpPr txBox="1"/>
          <p:nvPr/>
        </p:nvSpPr>
        <p:spPr>
          <a:xfrm>
            <a:off x="4462512" y="6529495"/>
            <a:ext cx="3429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 SCALING AND RESOURCE UTILIZATION, RQ1.2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472" name="Content Placeholder 2"/>
          <p:cNvSpPr txBox="1"/>
          <p:nvPr>
            <p:ph type="body" sz="half" idx="1"/>
          </p:nvPr>
        </p:nvSpPr>
        <p:spPr>
          <a:xfrm>
            <a:off x="1097280" y="1404101"/>
            <a:ext cx="10058401" cy="2159163"/>
          </a:xfrm>
          <a:prstGeom prst="rect">
            <a:avLst/>
          </a:prstGeom>
        </p:spPr>
        <p:txBody>
          <a:bodyPr/>
          <a:lstStyle/>
          <a:p>
            <a:pPr marL="67546" indent="-67546" defTabSz="675467">
              <a:spcBef>
                <a:spcPts val="800"/>
              </a:spcBef>
              <a:defRPr sz="1660" u="sng"/>
            </a:pPr>
            <a:r>
              <a:rPr b="1"/>
              <a:t>RQ2.1</a:t>
            </a:r>
            <a:r>
              <a:t> How do CPU and memory usage change of the participants (the lectureStudio server and peers) in tests with and without the P2P algorithm?</a:t>
            </a:r>
            <a:br/>
          </a:p>
          <a:p>
            <a:pPr marL="16643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CPU Usage Evaluation with and without the P2P Algorithm in the Testbed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Direct data transfer, increased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P2P algorithm, data distribution leading to decreased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Peak CPU usage reduction of 52% by the P2P algorithm </a:t>
            </a:r>
          </a:p>
        </p:txBody>
      </p:sp>
      <p:sp>
        <p:nvSpPr>
          <p:cNvPr id="473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75" name="Configuration of Containerlab File"/>
          <p:cNvSpPr txBox="1"/>
          <p:nvPr/>
        </p:nvSpPr>
        <p:spPr>
          <a:xfrm>
            <a:off x="2209612" y="3761225"/>
            <a:ext cx="2667376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without the P2P Algorithm</a:t>
            </a:r>
          </a:p>
        </p:txBody>
      </p:sp>
      <p:sp>
        <p:nvSpPr>
          <p:cNvPr id="476" name="Configuration of Containerlab File"/>
          <p:cNvSpPr txBox="1"/>
          <p:nvPr/>
        </p:nvSpPr>
        <p:spPr>
          <a:xfrm>
            <a:off x="7313077" y="3736299"/>
            <a:ext cx="2595046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 the P2P Algorithm</a:t>
            </a:r>
          </a:p>
        </p:txBody>
      </p:sp>
      <p:sp>
        <p:nvSpPr>
          <p:cNvPr id="477" name="Date Placeholder 3"/>
          <p:cNvSpPr txBox="1"/>
          <p:nvPr/>
        </p:nvSpPr>
        <p:spPr>
          <a:xfrm>
            <a:off x="4430762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(1)</a:t>
            </a:r>
          </a:p>
        </p:txBody>
      </p:sp>
      <p:pic>
        <p:nvPicPr>
          <p:cNvPr id="478" name="cpu50_lastwithoutP2P.png" descr="cpu50_last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300" y="4051300"/>
            <a:ext cx="4572000" cy="2082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cpu50_lastwithP2P.png" descr="cpu50_last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600" y="3985600"/>
            <a:ext cx="4572000" cy="2121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482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84" name="Configuration of Containerlab File"/>
          <p:cNvSpPr txBox="1"/>
          <p:nvPr/>
        </p:nvSpPr>
        <p:spPr>
          <a:xfrm>
            <a:off x="2012482" y="3139748"/>
            <a:ext cx="3129008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without the P2P Algorithm</a:t>
            </a:r>
          </a:p>
        </p:txBody>
      </p:sp>
      <p:sp>
        <p:nvSpPr>
          <p:cNvPr id="485" name="Configuration of Containerlab File"/>
          <p:cNvSpPr txBox="1"/>
          <p:nvPr/>
        </p:nvSpPr>
        <p:spPr>
          <a:xfrm>
            <a:off x="7265171" y="3139748"/>
            <a:ext cx="2864433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 the P2P Algorithm</a:t>
            </a:r>
          </a:p>
        </p:txBody>
      </p:sp>
      <p:sp>
        <p:nvSpPr>
          <p:cNvPr id="486" name="Content Placeholder 2"/>
          <p:cNvSpPr txBox="1"/>
          <p:nvPr>
            <p:ph type="body" sz="quarter" idx="1"/>
          </p:nvPr>
        </p:nvSpPr>
        <p:spPr>
          <a:xfrm>
            <a:off x="1097280" y="1354015"/>
            <a:ext cx="10058401" cy="1478085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Evaluation with and without the P2P Algorithm in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Direct data transfer, increased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P2P algorithm, data distribution leading to decreased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reduction of 55% by the P2P algorithm</a:t>
            </a:r>
          </a:p>
        </p:txBody>
      </p:sp>
      <p:sp>
        <p:nvSpPr>
          <p:cNvPr id="487" name="Content Placeholder 2"/>
          <p:cNvSpPr txBox="1"/>
          <p:nvPr/>
        </p:nvSpPr>
        <p:spPr>
          <a:xfrm>
            <a:off x="1164909" y="5786684"/>
            <a:ext cx="6914845" cy="515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152399" indent="-152399" defTabSz="694944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20">
                <a:solidFill>
                  <a:srgbClr val="404040"/>
                </a:solidFill>
              </a:defRPr>
            </a:lvl1pPr>
          </a:lstStyle>
          <a:p>
            <a:pPr/>
            <a:r>
              <a:t>Manageable Increase in CPU and Memory Usage of Super Peers Handling Data Flow </a:t>
            </a:r>
          </a:p>
        </p:txBody>
      </p:sp>
      <p:sp>
        <p:nvSpPr>
          <p:cNvPr id="488" name="Date Placeholder 3"/>
          <p:cNvSpPr txBox="1"/>
          <p:nvPr/>
        </p:nvSpPr>
        <p:spPr>
          <a:xfrm>
            <a:off x="4430762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(2)</a:t>
            </a:r>
          </a:p>
        </p:txBody>
      </p:sp>
      <p:pic>
        <p:nvPicPr>
          <p:cNvPr id="489" name="memoryusagelastwithoutP2P.png" descr="memoryusagelast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986" y="3417249"/>
            <a:ext cx="4572001" cy="209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memoryusagelastwithP2P.png" descr="memoryusagelast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1387" y="3416300"/>
            <a:ext cx="4572001" cy="2100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erformance Evaluation of the P2P Algorithm, RQ2.2 and RQ2.3 (1)"/>
          <p:cNvSpPr txBox="1"/>
          <p:nvPr>
            <p:ph type="title"/>
          </p:nvPr>
        </p:nvSpPr>
        <p:spPr>
          <a:xfrm>
            <a:off x="1097280" y="586237"/>
            <a:ext cx="10058401" cy="619904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49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9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5" name="RQ2.2 How does the P2P algorithm react to changing network characteristics (bandwidth, latency, packet loss)?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56152" indent="-56152" defTabSz="561533">
              <a:spcBef>
                <a:spcPts val="600"/>
              </a:spcBef>
              <a:defRPr sz="1173" u="sng"/>
            </a:pPr>
            <a:r>
              <a:rPr b="1"/>
              <a:t>RQ2.2</a:t>
            </a:r>
            <a:r>
              <a:t> How does the P2P algorithm react to changing network characteristics (bandwidth, latency, packet loss)? </a:t>
            </a:r>
            <a:br/>
          </a:p>
          <a:p>
            <a:pPr marL="56152" indent="-56152" defTabSz="561533">
              <a:spcBef>
                <a:spcPts val="600"/>
              </a:spcBef>
              <a:defRPr b="1" sz="1173" u="sng"/>
            </a:pPr>
            <a:r>
              <a:t>RQ2.3 </a:t>
            </a:r>
            <a:r>
              <a:rPr b="0"/>
              <a:t>Overall, is the P2P algorithm efficient for data transfer? How does the total duration obtained by the P2P algorithm respond to the changing number of peers and data size?</a:t>
            </a:r>
          </a:p>
          <a:p>
            <a:pPr marL="13836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Test Duration Measurement from First to Last Acknowledgment Message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Over 1000 Tests Performed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Variation in Data Size or Number of Peers</a:t>
            </a:r>
          </a:p>
          <a:p>
            <a:pPr marL="13836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First Configuration: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Simulation of Real Network Data Using Normal Distribution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Minimal Difference between the P2P Algorithm and Server-Client Based Approach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Optimization by the P2P Algorithm not Significant Advantageous with Small File Sizes</a:t>
            </a:r>
          </a:p>
          <a:p>
            <a:pPr marL="13836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Second Configuration: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Simulation Using Normal Distribution with Different Source for Mean Value (e.g., Germany)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Combination of German Mean Values with Real Network Data's Standard Deviation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Results with the P2P Algorithm Quite Good in this Configuration</a:t>
            </a:r>
          </a:p>
          <a:p>
            <a:pPr lvl="1" marL="401252" indent="-138362" defTabSz="630936">
              <a:spcBef>
                <a:spcPts val="800"/>
              </a:spcBef>
              <a:buClrTx/>
              <a:buFontTx/>
              <a:buChar char="•"/>
              <a:defRPr sz="1380"/>
            </a:pPr>
            <a:r>
              <a:t>Efficiency Increases as Number of Peers and Data Size Grow</a:t>
            </a:r>
          </a:p>
        </p:txBody>
      </p:sp>
      <p:sp>
        <p:nvSpPr>
          <p:cNvPr id="496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erformance Evaluation of the P2P Algorithm, RQ2.2 and RQ2.3 (2)"/>
          <p:cNvSpPr txBox="1"/>
          <p:nvPr>
            <p:ph type="title"/>
          </p:nvPr>
        </p:nvSpPr>
        <p:spPr>
          <a:xfrm>
            <a:off x="1097280" y="509246"/>
            <a:ext cx="10058401" cy="696895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(2)</a:t>
            </a:r>
          </a:p>
        </p:txBody>
      </p:sp>
      <p:sp>
        <p:nvSpPr>
          <p:cNvPr id="49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0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1" name="First configuration with the lectureStudio server and 20 peers…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with the lectureStudio server and 20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The P2P algorithm performance little worse to the traditional approach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the lectureStudio server and 20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the P2P algorithm performance nearly identical to the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the P2P algorithm performance 27% faster than the traditional approach</a:t>
            </a:r>
          </a:p>
        </p:txBody>
      </p:sp>
      <p:sp>
        <p:nvSpPr>
          <p:cNvPr id="502" name="Configuration of Containerlab File"/>
          <p:cNvSpPr txBox="1"/>
          <p:nvPr/>
        </p:nvSpPr>
        <p:spPr>
          <a:xfrm>
            <a:off x="2348280" y="32385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03" name="Configuration of Containerlab File"/>
          <p:cNvSpPr txBox="1"/>
          <p:nvPr/>
        </p:nvSpPr>
        <p:spPr>
          <a:xfrm>
            <a:off x="7006163" y="32385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pic>
        <p:nvPicPr>
          <p:cNvPr id="504" name="implemantation1_20_peers_increasingfile.png" descr="implemantation1_2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700" y="3467100"/>
            <a:ext cx="4826000" cy="2800623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(2)</a:t>
            </a:r>
          </a:p>
        </p:txBody>
      </p:sp>
      <p:pic>
        <p:nvPicPr>
          <p:cNvPr id="506" name="20last.png" descr="2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4900" y="3467100"/>
            <a:ext cx="4826000" cy="2800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erformance Evaluation of the P2P Algorithm, RQ2.2 and RQ2.3 (3)"/>
          <p:cNvSpPr txBox="1"/>
          <p:nvPr>
            <p:ph type="title"/>
          </p:nvPr>
        </p:nvSpPr>
        <p:spPr>
          <a:xfrm>
            <a:off x="1097280" y="571971"/>
            <a:ext cx="10058401" cy="634170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(3)</a:t>
            </a:r>
          </a:p>
        </p:txBody>
      </p:sp>
      <p:sp>
        <p:nvSpPr>
          <p:cNvPr id="50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1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1" name="Configuration of Containerlab File"/>
          <p:cNvSpPr txBox="1"/>
          <p:nvPr/>
        </p:nvSpPr>
        <p:spPr>
          <a:xfrm>
            <a:off x="2475280" y="35433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12" name="Configuration of Containerlab File"/>
          <p:cNvSpPr txBox="1"/>
          <p:nvPr/>
        </p:nvSpPr>
        <p:spPr>
          <a:xfrm>
            <a:off x="7143323" y="35433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sp>
        <p:nvSpPr>
          <p:cNvPr id="513" name="First configuration with the lectureStudio server and 50 peers…"/>
          <p:cNvSpPr txBox="1"/>
          <p:nvPr>
            <p:ph type="body" sz="half" idx="1"/>
          </p:nvPr>
        </p:nvSpPr>
        <p:spPr>
          <a:xfrm>
            <a:off x="1097280" y="1354015"/>
            <a:ext cx="10058401" cy="2187327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with the lectureStudio server and 50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the P2P algorithm performance nearly identical to the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the P2P algorithm performance 5% faster than the traditional approach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the lectureStudio server and 50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the P2P algorithm performance 12% faster than the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the P2P algorithm performance 35% faster than the traditional approach</a:t>
            </a:r>
          </a:p>
        </p:txBody>
      </p:sp>
      <p:pic>
        <p:nvPicPr>
          <p:cNvPr id="514" name="implemantation1_50_peers_increasingfile.png" descr="implemantation1_5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800" y="3781971"/>
            <a:ext cx="4445000" cy="2579521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(3)</a:t>
            </a:r>
          </a:p>
        </p:txBody>
      </p:sp>
      <p:pic>
        <p:nvPicPr>
          <p:cNvPr id="516" name="50last.png" descr="5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0" y="3784600"/>
            <a:ext cx="4445000" cy="2579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onclusion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Future Work</a:t>
            </a:r>
          </a:p>
        </p:txBody>
      </p:sp>
      <p:sp>
        <p:nvSpPr>
          <p:cNvPr id="519" name="Goal: Develop a Testbed for the P2P Data Distribution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Goal: Develop a Testbed for the P2P Data Distribution Algorithm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Utilization of Docker and Containerlab for An Efficient, Isolated Testing Environment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Simulation of Real Network Environments and Complex Network Topologies in the Testbed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High Replication Accuracy of Bandwidth Limitation and Latency Addition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Effective Scalability with Increasing Nodes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Resource Consumption Performance of the P2P Algorithm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High Resource Usage Demand without the P2P Algorithm on the LectureStudio Server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Significant Reduction Achieved with the P2P Algorithm on the LectureStudio Server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Total Duration Performance of the P2P Algorithm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Limited Benefits Observed for Small Files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Increased Robustness of the P2P Algorithm with Larger Numbers of Peers and Data Sizes</a:t>
            </a:r>
          </a:p>
          <a:p>
            <a:pPr marL="13635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Future Works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Enhancement of Packet Loss Simulation for Accurate Network Behavior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Automatic Integration between the Testbed and the P2P Algorithm Optimization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Integration of Additional P2P Algorithms into the Testbed</a:t>
            </a:r>
          </a:p>
          <a:p>
            <a:pPr lvl="1" marL="395437" indent="-136357" defTabSz="621791">
              <a:spcBef>
                <a:spcPts val="800"/>
              </a:spcBef>
              <a:buClrTx/>
              <a:buFontTx/>
              <a:buChar char="•"/>
              <a:defRPr sz="1360"/>
            </a:pPr>
            <a:r>
              <a:t>Development of A Graphical Testbed Interface for Easier Configuration and Real-Time Analysis</a:t>
            </a:r>
          </a:p>
        </p:txBody>
      </p:sp>
      <p:sp>
        <p:nvSpPr>
          <p:cNvPr id="52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2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CONCLUSION AND 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Motivation</a:t>
            </a:r>
          </a:p>
        </p:txBody>
      </p:sp>
      <p:sp>
        <p:nvSpPr>
          <p:cNvPr id="129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Rounded Rectangle"/>
          <p:cNvSpPr/>
          <p:nvPr/>
        </p:nvSpPr>
        <p:spPr>
          <a:xfrm>
            <a:off x="9178200" y="3212235"/>
            <a:ext cx="317501" cy="317501"/>
          </a:xfrm>
          <a:prstGeom prst="roundRect">
            <a:avLst>
              <a:gd name="adj" fmla="val 2085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1" name="Oval"/>
          <p:cNvSpPr/>
          <p:nvPr/>
        </p:nvSpPr>
        <p:spPr>
          <a:xfrm>
            <a:off x="8607269" y="3845119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Rectangle"/>
          <p:cNvSpPr/>
          <p:nvPr/>
        </p:nvSpPr>
        <p:spPr>
          <a:xfrm>
            <a:off x="6774235" y="2472892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Oval"/>
          <p:cNvSpPr/>
          <p:nvPr/>
        </p:nvSpPr>
        <p:spPr>
          <a:xfrm>
            <a:off x="7074802" y="3212235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Server"/>
          <p:cNvSpPr txBox="1"/>
          <p:nvPr/>
        </p:nvSpPr>
        <p:spPr>
          <a:xfrm>
            <a:off x="6766297" y="224943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5" name="Client"/>
          <p:cNvSpPr txBox="1"/>
          <p:nvPr/>
        </p:nvSpPr>
        <p:spPr>
          <a:xfrm>
            <a:off x="5864597" y="3517659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6" name="Line"/>
          <p:cNvSpPr/>
          <p:nvPr/>
        </p:nvSpPr>
        <p:spPr>
          <a:xfrm>
            <a:off x="7874117" y="2831813"/>
            <a:ext cx="89775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38" name="Content Placeholder 2"/>
          <p:cNvSpPr txBox="1"/>
          <p:nvPr>
            <p:ph type="body" sz="quarter" idx="1"/>
          </p:nvPr>
        </p:nvSpPr>
        <p:spPr>
          <a:xfrm>
            <a:off x="1087120" y="2412135"/>
            <a:ext cx="4512898" cy="1866500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A P2P Algorithm for lectureStudio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  <p:sp>
        <p:nvSpPr>
          <p:cNvPr id="139" name="Content Placeholder 2"/>
          <p:cNvSpPr txBox="1"/>
          <p:nvPr/>
        </p:nvSpPr>
        <p:spPr>
          <a:xfrm>
            <a:off x="1081126" y="4541913"/>
            <a:ext cx="7117610" cy="79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Developing a Container-Based Testbed Environment for the P2P Algorithm</a:t>
            </a:r>
          </a:p>
        </p:txBody>
      </p:sp>
      <p:sp>
        <p:nvSpPr>
          <p:cNvPr id="140" name="Oval"/>
          <p:cNvSpPr/>
          <p:nvPr/>
        </p:nvSpPr>
        <p:spPr>
          <a:xfrm>
            <a:off x="6473668" y="321009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1" name="Oval"/>
          <p:cNvSpPr/>
          <p:nvPr/>
        </p:nvSpPr>
        <p:spPr>
          <a:xfrm>
            <a:off x="5872535" y="321009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7675936" y="3212235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43" name="Connection Line"/>
          <p:cNvCxnSpPr>
            <a:stCxn id="132" idx="0"/>
            <a:endCxn id="141" idx="0"/>
          </p:cNvCxnSpPr>
          <p:nvPr/>
        </p:nvCxnSpPr>
        <p:spPr>
          <a:xfrm flipH="1">
            <a:off x="6031285" y="2631642"/>
            <a:ext cx="901701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4" name="Connection Line"/>
          <p:cNvCxnSpPr>
            <a:stCxn id="132" idx="0"/>
            <a:endCxn id="140" idx="0"/>
          </p:cNvCxnSpPr>
          <p:nvPr/>
        </p:nvCxnSpPr>
        <p:spPr>
          <a:xfrm flipH="1">
            <a:off x="6632418" y="2631642"/>
            <a:ext cx="300568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5" name="Connection Line"/>
          <p:cNvCxnSpPr>
            <a:stCxn id="132" idx="0"/>
            <a:endCxn id="133" idx="0"/>
          </p:cNvCxnSpPr>
          <p:nvPr/>
        </p:nvCxnSpPr>
        <p:spPr>
          <a:xfrm>
            <a:off x="6932985" y="2631642"/>
            <a:ext cx="3005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6" name="Connection Line"/>
          <p:cNvCxnSpPr>
            <a:stCxn id="132" idx="0"/>
            <a:endCxn id="142" idx="0"/>
          </p:cNvCxnSpPr>
          <p:nvPr/>
        </p:nvCxnSpPr>
        <p:spPr>
          <a:xfrm>
            <a:off x="6932985" y="2631642"/>
            <a:ext cx="901702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47" name="Client"/>
          <p:cNvSpPr txBox="1"/>
          <p:nvPr/>
        </p:nvSpPr>
        <p:spPr>
          <a:xfrm>
            <a:off x="6465731" y="3517659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8" name="Client"/>
          <p:cNvSpPr txBox="1"/>
          <p:nvPr/>
        </p:nvSpPr>
        <p:spPr>
          <a:xfrm>
            <a:off x="7065275" y="3517036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9" name="Client"/>
          <p:cNvSpPr txBox="1"/>
          <p:nvPr/>
        </p:nvSpPr>
        <p:spPr>
          <a:xfrm>
            <a:off x="7664819" y="3517659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Rectangle"/>
          <p:cNvSpPr/>
          <p:nvPr/>
        </p:nvSpPr>
        <p:spPr>
          <a:xfrm>
            <a:off x="9746035" y="2472892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1" name="Oval"/>
          <p:cNvSpPr/>
          <p:nvPr/>
        </p:nvSpPr>
        <p:spPr>
          <a:xfrm>
            <a:off x="10249803" y="3212235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9606336" y="3845119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53" name="Connection Line"/>
          <p:cNvCxnSpPr>
            <a:stCxn id="150" idx="0"/>
            <a:endCxn id="130" idx="0"/>
          </p:cNvCxnSpPr>
          <p:nvPr/>
        </p:nvCxnSpPr>
        <p:spPr>
          <a:xfrm flipH="1">
            <a:off x="9336950" y="2631642"/>
            <a:ext cx="567836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4" name="Connection Line"/>
          <p:cNvCxnSpPr>
            <a:stCxn id="150" idx="0"/>
            <a:endCxn id="151" idx="0"/>
          </p:cNvCxnSpPr>
          <p:nvPr/>
        </p:nvCxnSpPr>
        <p:spPr>
          <a:xfrm>
            <a:off x="9904785" y="2631642"/>
            <a:ext cx="503769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5" name="Connection Line"/>
          <p:cNvCxnSpPr>
            <a:stCxn id="130" idx="0"/>
            <a:endCxn id="131" idx="0"/>
          </p:cNvCxnSpPr>
          <p:nvPr/>
        </p:nvCxnSpPr>
        <p:spPr>
          <a:xfrm flipH="1">
            <a:off x="8766019" y="3370985"/>
            <a:ext cx="570932" cy="63288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6" name="Connection Line"/>
          <p:cNvCxnSpPr>
            <a:stCxn id="130" idx="0"/>
            <a:endCxn id="152" idx="0"/>
          </p:cNvCxnSpPr>
          <p:nvPr/>
        </p:nvCxnSpPr>
        <p:spPr>
          <a:xfrm>
            <a:off x="9336950" y="3370985"/>
            <a:ext cx="428137" cy="63288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57" name="Server"/>
          <p:cNvSpPr txBox="1"/>
          <p:nvPr/>
        </p:nvSpPr>
        <p:spPr>
          <a:xfrm>
            <a:off x="9738097" y="224943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8" name="Client"/>
          <p:cNvSpPr txBox="1"/>
          <p:nvPr/>
        </p:nvSpPr>
        <p:spPr>
          <a:xfrm>
            <a:off x="8599331" y="4178882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9" name="Client"/>
          <p:cNvSpPr txBox="1"/>
          <p:nvPr/>
        </p:nvSpPr>
        <p:spPr>
          <a:xfrm>
            <a:off x="9598398" y="4178882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0" name="Client"/>
          <p:cNvSpPr txBox="1"/>
          <p:nvPr/>
        </p:nvSpPr>
        <p:spPr>
          <a:xfrm>
            <a:off x="8592454" y="3243488"/>
            <a:ext cx="59266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Relay-Client</a:t>
            </a:r>
          </a:p>
        </p:txBody>
      </p:sp>
      <p:sp>
        <p:nvSpPr>
          <p:cNvPr id="161" name="Client"/>
          <p:cNvSpPr txBox="1"/>
          <p:nvPr/>
        </p:nvSpPr>
        <p:spPr>
          <a:xfrm>
            <a:off x="10241865" y="3517659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2" name="Content Placeholder 2"/>
          <p:cNvSpPr txBox="1"/>
          <p:nvPr/>
        </p:nvSpPr>
        <p:spPr>
          <a:xfrm>
            <a:off x="1055086" y="5369587"/>
            <a:ext cx="4637926" cy="70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Performance Evaluation of the P2P Algorithm</a:t>
            </a:r>
          </a:p>
        </p:txBody>
      </p:sp>
      <p:pic>
        <p:nvPicPr>
          <p:cNvPr id="163" name="docker_logo.png" descr="dock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8455" y="4377746"/>
            <a:ext cx="1245205" cy="12452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9191" y="5633206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49405" y="5633206"/>
            <a:ext cx="1225534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71770" y="5666264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Plus Mark"/>
          <p:cNvSpPr/>
          <p:nvPr/>
        </p:nvSpPr>
        <p:spPr>
          <a:xfrm>
            <a:off x="7510484" y="5752775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Plus Mark"/>
          <p:cNvSpPr/>
          <p:nvPr/>
        </p:nvSpPr>
        <p:spPr>
          <a:xfrm>
            <a:off x="9369366" y="5752775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Plus Mark"/>
          <p:cNvSpPr/>
          <p:nvPr/>
        </p:nvSpPr>
        <p:spPr>
          <a:xfrm>
            <a:off x="9846298" y="4802545"/>
            <a:ext cx="395608" cy="395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0" name="Screenshot 2024-01-21 at 16.09.34.png" descr="Screenshot 2024-01-21 at 16.09.3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34543" y="4504601"/>
            <a:ext cx="1225534" cy="110602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72" name="Content Placeholder 2"/>
          <p:cNvSpPr txBox="1"/>
          <p:nvPr/>
        </p:nvSpPr>
        <p:spPr>
          <a:xfrm>
            <a:off x="1214120" y="1355893"/>
            <a:ext cx="5204017" cy="601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80210" indent="-80210" defTabSz="36576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720">
                <a:solidFill>
                  <a:srgbClr val="9C9C9C"/>
                </a:solidFill>
              </a:defRPr>
            </a:pPr>
            <a:r>
              <a:t>A P2P algorithm for lectureStudio</a:t>
            </a:r>
          </a:p>
          <a:p>
            <a:pPr lvl="1" marL="224589" indent="-72189" defTabSz="36576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72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224589" indent="-72189" defTabSz="36576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72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224589" indent="-72189" defTabSz="36576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72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itle 6"/>
          <p:cNvSpPr txBox="1"/>
          <p:nvPr>
            <p:ph type="title"/>
          </p:nvPr>
        </p:nvSpPr>
        <p:spPr>
          <a:xfrm>
            <a:off x="1097280" y="758950"/>
            <a:ext cx="10058401" cy="3566164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525" name="Text Placeholder 7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Any questions?</a:t>
            </a:r>
          </a:p>
        </p:txBody>
      </p:sp>
      <p:sp>
        <p:nvSpPr>
          <p:cNvPr id="526" name="Slide Number Placeholder 5"/>
          <p:cNvSpPr txBox="1"/>
          <p:nvPr>
            <p:ph type="sldNum" sz="quarter" idx="4294967295"/>
          </p:nvPr>
        </p:nvSpPr>
        <p:spPr>
          <a:xfrm>
            <a:off x="10966732" y="6529493"/>
            <a:ext cx="245747" cy="225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52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8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Reference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References</a:t>
            </a:r>
          </a:p>
        </p:txBody>
      </p:sp>
      <p:sp>
        <p:nvSpPr>
          <p:cNvPr id="531" name="[1] https://www.data.gov.uk/dataset/dfe843da-06ca-4680-9ba0-fbb27319e402/uk-fixed-line-broadband-performanc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https://www.data.gov.uk/dataset/dfe843da-06ca-4680-9ba0-fbb27319e402/uk-fixed-line-broadband-performance</a:t>
            </a:r>
          </a:p>
          <a:p>
            <a:pPr/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https://www.speedtest.net/</a:t>
            </a:r>
          </a:p>
          <a:p>
            <a:pPr/>
            <a:r>
              <a:t>[3]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https://containerlab.dev/manual/topo-def-file/</a:t>
            </a:r>
          </a:p>
        </p:txBody>
      </p:sp>
      <p:sp>
        <p:nvSpPr>
          <p:cNvPr id="532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4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Network Topology Generator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Network Topology</a:t>
            </a:r>
          </a:p>
        </p:txBody>
      </p:sp>
      <p:sp>
        <p:nvSpPr>
          <p:cNvPr id="537" name="Slide Number"/>
          <p:cNvSpPr txBox="1"/>
          <p:nvPr>
            <p:ph type="sldNum" sz="quarter" idx="4294967295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8" name="{…"/>
          <p:cNvSpPr txBox="1"/>
          <p:nvPr/>
        </p:nvSpPr>
        <p:spPr>
          <a:xfrm>
            <a:off x="1170943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/>
            </a:pPr>
            <a:r>
              <a:t>{                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"test.pdf"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"filesize"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5000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</a:t>
            </a:r>
            <a:r>
              <a:rPr>
                <a:solidFill>
                  <a:srgbClr val="9CDCFE"/>
                </a:solidFill>
              </a:rPr>
              <a:t> "maxDownload":</a:t>
            </a:r>
            <a:r>
              <a:t> </a:t>
            </a:r>
            <a:r>
              <a:rPr>
                <a:solidFill>
                  <a:srgbClr val="B5CEA8"/>
                </a:solidFill>
              </a:rPr>
              <a:t>29150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9209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"maxDownload"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39" name="&quot;connections&quot;: […"/>
          <p:cNvSpPr txBox="1"/>
          <p:nvPr/>
        </p:nvSpPr>
        <p:spPr>
          <a:xfrm>
            <a:off x="3341558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"connections"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57.15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40" name="List of Peers and Network Characteristics"/>
          <p:cNvSpPr txBox="1"/>
          <p:nvPr/>
        </p:nvSpPr>
        <p:spPr>
          <a:xfrm>
            <a:off x="2031150" y="3301500"/>
            <a:ext cx="2768226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Generated by the Testbed</a:t>
            </a:r>
          </a:p>
        </p:txBody>
      </p:sp>
      <p:pic>
        <p:nvPicPr>
          <p:cNvPr id="541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985" y="5721005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{…"/>
          <p:cNvSpPr txBox="1"/>
          <p:nvPr/>
        </p:nvSpPr>
        <p:spPr>
          <a:xfrm>
            <a:off x="7454900" y="3619500"/>
            <a:ext cx="2187490" cy="2441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900"/>
            </a:pPr>
            <a:r>
              <a:t>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"superpeers"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"peer2peer"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"2"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43" name="Connection Between Peers"/>
          <p:cNvSpPr txBox="1"/>
          <p:nvPr/>
        </p:nvSpPr>
        <p:spPr>
          <a:xfrm>
            <a:off x="7861023" y="3301500"/>
            <a:ext cx="3041893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Optimized by the P2P Algorithm</a:t>
            </a:r>
          </a:p>
        </p:txBody>
      </p:sp>
      <p:pic>
        <p:nvPicPr>
          <p:cNvPr id="544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956" y="5715000"/>
            <a:ext cx="241292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Line"/>
          <p:cNvSpPr/>
          <p:nvPr/>
        </p:nvSpPr>
        <p:spPr>
          <a:xfrm>
            <a:off x="5697133" y="4693165"/>
            <a:ext cx="15773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47" name="Develop Java Program…"/>
          <p:cNvSpPr txBox="1"/>
          <p:nvPr>
            <p:ph type="body" sz="quarter" idx="1"/>
          </p:nvPr>
        </p:nvSpPr>
        <p:spPr>
          <a:xfrm>
            <a:off x="1097280" y="1360420"/>
            <a:ext cx="4511518" cy="1644802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Generating Network Topology by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Listing Nodes with Network Characteristics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Detailing Connections between the LectureStudio Server and All Peers</a:t>
            </a:r>
          </a:p>
        </p:txBody>
      </p:sp>
      <p:sp>
        <p:nvSpPr>
          <p:cNvPr id="548" name="Develop Java Program…"/>
          <p:cNvSpPr txBox="1"/>
          <p:nvPr/>
        </p:nvSpPr>
        <p:spPr>
          <a:xfrm>
            <a:off x="6722348" y="1358900"/>
            <a:ext cx="4349395" cy="153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Network Topology by the P2P Algorithm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Identifying Super Peers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Connections between the Studio Server and Peers</a:t>
            </a:r>
          </a:p>
        </p:txBody>
      </p:sp>
      <p:sp>
        <p:nvSpPr>
          <p:cNvPr id="549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NETWORK TOPOLOGY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552" name="Finding Real Network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Finding Real Network Dataset</a:t>
            </a:r>
          </a:p>
          <a:p>
            <a:pPr marL="200526" indent="-200526">
              <a:buClrTx/>
              <a:buFontTx/>
              <a:buChar char="•"/>
            </a:pPr>
            <a:r>
              <a:t>Configuration and Validation of the Network Characteristics for Connections </a:t>
            </a:r>
          </a:p>
          <a:p>
            <a:pPr lvl="1" marL="581526" indent="-200526">
              <a:buClrTx/>
              <a:buFontTx/>
              <a:buChar char="•"/>
            </a:pPr>
            <a:r>
              <a:t>Bandwidth Limitation</a:t>
            </a:r>
          </a:p>
          <a:p>
            <a:pPr lvl="1" marL="581526" indent="-200526">
              <a:buClrTx/>
              <a:buFontTx/>
              <a:buChar char="•"/>
            </a:pPr>
            <a:r>
              <a:t>Latency Addition</a:t>
            </a:r>
          </a:p>
          <a:p>
            <a:pPr lvl="1" marL="581526" indent="-200526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Data Transmission between the LectureStudio Server and Peers (or Super Peers)</a:t>
            </a:r>
          </a:p>
          <a:p>
            <a:pPr marL="200526" indent="-200526">
              <a:buClrTx/>
              <a:buFontTx/>
              <a:buChar char="•"/>
            </a:pPr>
            <a:r>
              <a:t>Synchronisation Problem of Total Time</a:t>
            </a:r>
          </a:p>
          <a:p>
            <a:pPr marL="200526" indent="-200526">
              <a:buClrTx/>
              <a:buFontTx/>
              <a:buChar char="•"/>
            </a:pPr>
            <a:r>
              <a:t>Monitoring by Grafana, Prometheus, and cAdvisor</a:t>
            </a:r>
          </a:p>
        </p:txBody>
      </p:sp>
      <p:sp>
        <p:nvSpPr>
          <p:cNvPr id="55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5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46" y="431256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9389" y="4089334"/>
            <a:ext cx="956817" cy="956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519151.png" descr="5191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4176" y="4118712"/>
            <a:ext cx="842280" cy="84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binary-tree-flat-icon-image-vector-40350078.jpg" descr="binary-tree-flat-icon-image-vector-40350078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56983" y="4114800"/>
            <a:ext cx="1031221" cy="70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5968282.png" descr="596828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7609" y="4236298"/>
            <a:ext cx="737293" cy="73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26952" y="4707209"/>
            <a:ext cx="241293" cy="24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16013" y="4781554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Oval"/>
          <p:cNvSpPr/>
          <p:nvPr/>
        </p:nvSpPr>
        <p:spPr>
          <a:xfrm>
            <a:off x="2449553" y="425869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2" name="1"/>
          <p:cNvSpPr txBox="1"/>
          <p:nvPr/>
        </p:nvSpPr>
        <p:spPr>
          <a:xfrm>
            <a:off x="2468526" y="424276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183" name="Oval"/>
          <p:cNvSpPr/>
          <p:nvPr/>
        </p:nvSpPr>
        <p:spPr>
          <a:xfrm>
            <a:off x="4465955" y="4130347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4" name="2"/>
          <p:cNvSpPr txBox="1"/>
          <p:nvPr/>
        </p:nvSpPr>
        <p:spPr>
          <a:xfrm>
            <a:off x="4484928" y="411441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185" name="Oval"/>
          <p:cNvSpPr/>
          <p:nvPr/>
        </p:nvSpPr>
        <p:spPr>
          <a:xfrm>
            <a:off x="5434800" y="489676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6" name="3"/>
          <p:cNvSpPr txBox="1"/>
          <p:nvPr/>
        </p:nvSpPr>
        <p:spPr>
          <a:xfrm>
            <a:off x="5453774" y="4880827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187" name="Oval"/>
          <p:cNvSpPr/>
          <p:nvPr/>
        </p:nvSpPr>
        <p:spPr>
          <a:xfrm>
            <a:off x="6740602" y="39470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8" name="4"/>
          <p:cNvSpPr txBox="1"/>
          <p:nvPr/>
        </p:nvSpPr>
        <p:spPr>
          <a:xfrm>
            <a:off x="6759576" y="393113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189" name="Oval"/>
          <p:cNvSpPr/>
          <p:nvPr/>
        </p:nvSpPr>
        <p:spPr>
          <a:xfrm>
            <a:off x="8667605" y="475159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0" name="5"/>
          <p:cNvSpPr txBox="1"/>
          <p:nvPr/>
        </p:nvSpPr>
        <p:spPr>
          <a:xfrm>
            <a:off x="8686579" y="4735657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191" name="Line"/>
          <p:cNvSpPr/>
          <p:nvPr/>
        </p:nvSpPr>
        <p:spPr>
          <a:xfrm>
            <a:off x="3341858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Line"/>
          <p:cNvSpPr/>
          <p:nvPr/>
        </p:nvSpPr>
        <p:spPr>
          <a:xfrm flipH="1">
            <a:off x="4488547" y="5790105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Java…"/>
          <p:cNvSpPr txBox="1"/>
          <p:nvPr/>
        </p:nvSpPr>
        <p:spPr>
          <a:xfrm>
            <a:off x="1903249" y="3810000"/>
            <a:ext cx="2255562" cy="31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194" name="Java…"/>
          <p:cNvSpPr txBox="1"/>
          <p:nvPr/>
        </p:nvSpPr>
        <p:spPr>
          <a:xfrm>
            <a:off x="4800998" y="3808276"/>
            <a:ext cx="193862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Mesh Network Topology</a:t>
            </a:r>
          </a:p>
        </p:txBody>
      </p:sp>
      <p:sp>
        <p:nvSpPr>
          <p:cNvPr id="195" name="Java…"/>
          <p:cNvSpPr txBox="1"/>
          <p:nvPr/>
        </p:nvSpPr>
        <p:spPr>
          <a:xfrm>
            <a:off x="3131434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Network Topology Generator</a:t>
            </a:r>
          </a:p>
        </p:txBody>
      </p:sp>
      <p:sp>
        <p:nvSpPr>
          <p:cNvPr id="196" name="Java…"/>
          <p:cNvSpPr txBox="1"/>
          <p:nvPr/>
        </p:nvSpPr>
        <p:spPr>
          <a:xfrm>
            <a:off x="5430525" y="5634887"/>
            <a:ext cx="195017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197" name="Java…"/>
          <p:cNvSpPr txBox="1"/>
          <p:nvPr/>
        </p:nvSpPr>
        <p:spPr>
          <a:xfrm>
            <a:off x="6292976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Integrating the P2P Algorithm</a:t>
            </a:r>
          </a:p>
        </p:txBody>
      </p:sp>
      <p:sp>
        <p:nvSpPr>
          <p:cNvPr id="198" name="Java…"/>
          <p:cNvSpPr txBox="1"/>
          <p:nvPr/>
        </p:nvSpPr>
        <p:spPr>
          <a:xfrm>
            <a:off x="8209137" y="3808276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Optimized Network Topology</a:t>
            </a:r>
          </a:p>
        </p:txBody>
      </p:sp>
      <p:sp>
        <p:nvSpPr>
          <p:cNvPr id="199" name="Line"/>
          <p:cNvSpPr/>
          <p:nvPr/>
        </p:nvSpPr>
        <p:spPr>
          <a:xfrm flipV="1">
            <a:off x="4719100" y="4724399"/>
            <a:ext cx="640877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Line"/>
          <p:cNvSpPr/>
          <p:nvPr/>
        </p:nvSpPr>
        <p:spPr>
          <a:xfrm flipV="1">
            <a:off x="6338700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 flipV="1">
            <a:off x="7967487" y="4683530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Initial Steps (Not 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Initial Steps (Not Repeated) of the Testbed</a:t>
            </a:r>
          </a:p>
        </p:txBody>
      </p:sp>
      <p:sp>
        <p:nvSpPr>
          <p:cNvPr id="203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05" name="Generating Real Network Data Using Normal Distribution…"/>
          <p:cNvSpPr txBox="1"/>
          <p:nvPr>
            <p:ph type="body" sz="half" idx="1"/>
          </p:nvPr>
        </p:nvSpPr>
        <p:spPr>
          <a:xfrm>
            <a:off x="1097280" y="1358900"/>
            <a:ext cx="10058401" cy="229733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Generating Real Network Data Using Normal Distribution</a:t>
            </a:r>
          </a:p>
          <a:p>
            <a:pPr marL="200526" indent="-200526">
              <a:buClrTx/>
              <a:buFontTx/>
              <a:buChar char="•"/>
            </a:pPr>
            <a:r>
              <a:t>Creating Mesh Network Topology by the Testbed</a:t>
            </a:r>
          </a:p>
          <a:p>
            <a:pPr lvl="1" marL="581526" indent="-200526">
              <a:buClrTx/>
              <a:buFontTx/>
              <a:buChar char="•"/>
            </a:pPr>
            <a:r>
              <a:t>Integrating the P2P algorithm</a:t>
            </a:r>
          </a:p>
          <a:p>
            <a:pPr lvl="1" marL="581526" indent="-200526">
              <a:buClrTx/>
              <a:buFontTx/>
              <a:buChar char="•"/>
            </a:pPr>
            <a:r>
              <a:t>Implementing the traditional server-client based approach</a:t>
            </a:r>
          </a:p>
          <a:p>
            <a:pPr marL="200526" indent="-200526">
              <a:buClrTx/>
              <a:buFontTx/>
              <a:buChar char="•"/>
            </a:pPr>
            <a:r>
              <a:t>Calculating Optimized Network Topology by the P2P Algorithm</a:t>
            </a:r>
          </a:p>
        </p:txBody>
      </p:sp>
      <p:sp>
        <p:nvSpPr>
          <p:cNvPr id="206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INITIAL STEPS (NOT REPEATED) OF THE TESTBED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ollecting &amp; Analyzing Network Data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Generating Real Network Data</a:t>
            </a:r>
          </a:p>
        </p:txBody>
      </p:sp>
      <p:sp>
        <p:nvSpPr>
          <p:cNvPr id="209" name="Network Data Collection…"/>
          <p:cNvSpPr txBox="1"/>
          <p:nvPr>
            <p:ph type="body" idx="1"/>
          </p:nvPr>
        </p:nvSpPr>
        <p:spPr>
          <a:xfrm>
            <a:off x="1097280" y="136042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Analyzing Real Network Dataset</a:t>
            </a:r>
          </a:p>
          <a:p>
            <a:pPr lvl="1" marL="581525" indent="-200525">
              <a:buClrTx/>
              <a:buFontTx/>
              <a:buChar char="•"/>
            </a:pPr>
            <a:r>
              <a:t>Max download speed, max upload speed</a:t>
            </a:r>
          </a:p>
          <a:p>
            <a:pPr lvl="1" marL="581525" indent="-200525">
              <a:buClrTx/>
              <a:buFontTx/>
              <a:buChar char="•"/>
            </a:pPr>
            <a:r>
              <a:t>Latency</a:t>
            </a:r>
          </a:p>
          <a:p>
            <a:pPr lvl="1" marL="581525" indent="-200525">
              <a:buClrTx/>
              <a:buFontTx/>
              <a:buChar char="•"/>
            </a:pPr>
            <a:r>
              <a:t>Packet Loss</a:t>
            </a:r>
          </a:p>
          <a:p>
            <a:pPr marL="200526" indent="-200526">
              <a:buClrTx/>
              <a:buFontTx/>
              <a:buChar char="•"/>
            </a:pPr>
            <a:r>
              <a:t>Reading Real Network Data from CSV File</a:t>
            </a:r>
          </a:p>
          <a:p>
            <a:pPr marL="200526" indent="-200526">
              <a:buClrTx/>
              <a:buFontTx/>
              <a:buChar char="•"/>
            </a:pPr>
            <a:r>
              <a:t>Generating Network Data Using Normal Distribution </a:t>
            </a:r>
          </a:p>
          <a:p>
            <a:pPr lvl="1" marL="581526" indent="-200526">
              <a:buClrTx/>
              <a:buFontTx/>
              <a:buChar char="•"/>
            </a:pPr>
            <a:r>
              <a:t>Having mean and standard deviation from UK and DE-based data</a:t>
            </a:r>
          </a:p>
        </p:txBody>
      </p:sp>
      <p:sp>
        <p:nvSpPr>
          <p:cNvPr id="210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11" name="Table"/>
          <p:cNvGraphicFramePr/>
          <p:nvPr/>
        </p:nvGraphicFramePr>
        <p:xfrm>
          <a:off x="2312033" y="4500824"/>
          <a:ext cx="10075682" cy="195512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5850"/>
                <a:gridCol w="2509911"/>
                <a:gridCol w="2890790"/>
              </a:tblGrid>
              <a:tr h="488781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 of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 (μ)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Standard Deviation (σ)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First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Second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DE-Based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1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3" name="[2]"/>
          <p:cNvSpPr txBox="1"/>
          <p:nvPr/>
        </p:nvSpPr>
        <p:spPr>
          <a:xfrm>
            <a:off x="10114279" y="5655893"/>
            <a:ext cx="61959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[1], [2]</a:t>
            </a:r>
          </a:p>
        </p:txBody>
      </p:sp>
      <p:sp>
        <p:nvSpPr>
          <p:cNvPr id="214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GENERATING REAL NETWORK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ounded Rectangle"/>
          <p:cNvSpPr/>
          <p:nvPr/>
        </p:nvSpPr>
        <p:spPr>
          <a:xfrm>
            <a:off x="9092464" y="3291728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7" name="Square"/>
          <p:cNvSpPr/>
          <p:nvPr/>
        </p:nvSpPr>
        <p:spPr>
          <a:xfrm>
            <a:off x="9128821" y="3706416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8" name="Circle"/>
          <p:cNvSpPr/>
          <p:nvPr/>
        </p:nvSpPr>
        <p:spPr>
          <a:xfrm>
            <a:off x="9128821" y="4137534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9" name="Shape"/>
          <p:cNvSpPr/>
          <p:nvPr/>
        </p:nvSpPr>
        <p:spPr>
          <a:xfrm>
            <a:off x="9092464" y="4524140"/>
            <a:ext cx="357123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0" name="Java…"/>
          <p:cNvSpPr txBox="1"/>
          <p:nvPr/>
        </p:nvSpPr>
        <p:spPr>
          <a:xfrm>
            <a:off x="9532102" y="3285378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lectureStudio-server</a:t>
            </a:r>
          </a:p>
        </p:txBody>
      </p:sp>
      <p:sp>
        <p:nvSpPr>
          <p:cNvPr id="221" name="Java…"/>
          <p:cNvSpPr txBox="1"/>
          <p:nvPr/>
        </p:nvSpPr>
        <p:spPr>
          <a:xfrm>
            <a:off x="9544802" y="3712766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super-peer</a:t>
            </a:r>
          </a:p>
        </p:txBody>
      </p:sp>
      <p:sp>
        <p:nvSpPr>
          <p:cNvPr id="222" name="Java…"/>
          <p:cNvSpPr txBox="1"/>
          <p:nvPr/>
        </p:nvSpPr>
        <p:spPr>
          <a:xfrm>
            <a:off x="9532102" y="4144699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peer</a:t>
            </a:r>
          </a:p>
        </p:txBody>
      </p:sp>
      <p:sp>
        <p:nvSpPr>
          <p:cNvPr id="223" name="Java…"/>
          <p:cNvSpPr txBox="1"/>
          <p:nvPr/>
        </p:nvSpPr>
        <p:spPr>
          <a:xfrm>
            <a:off x="9532102" y="4565945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tracker-peer</a:t>
            </a:r>
          </a:p>
        </p:txBody>
      </p:sp>
      <p:pic>
        <p:nvPicPr>
          <p:cNvPr id="224" name="473791.png" descr="4737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79" y="1640601"/>
            <a:ext cx="547115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968" y="5616870"/>
            <a:ext cx="233469" cy="254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1654914-200.png" descr="16549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9603" y="1296750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Java…"/>
          <p:cNvSpPr txBox="1"/>
          <p:nvPr/>
        </p:nvSpPr>
        <p:spPr>
          <a:xfrm>
            <a:off x="4291537" y="1735178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Verifying the Connection Characteristics</a:t>
            </a:r>
          </a:p>
        </p:txBody>
      </p:sp>
      <p:pic>
        <p:nvPicPr>
          <p:cNvPr id="228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9142" y="3008078"/>
            <a:ext cx="508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Oval"/>
          <p:cNvSpPr/>
          <p:nvPr/>
        </p:nvSpPr>
        <p:spPr>
          <a:xfrm>
            <a:off x="7419741" y="2913966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0" name="1"/>
          <p:cNvSpPr txBox="1"/>
          <p:nvPr/>
        </p:nvSpPr>
        <p:spPr>
          <a:xfrm>
            <a:off x="7476815" y="294883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31" name="Oval"/>
          <p:cNvSpPr/>
          <p:nvPr/>
        </p:nvSpPr>
        <p:spPr>
          <a:xfrm>
            <a:off x="3629378" y="1579074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2" name="4"/>
          <p:cNvSpPr txBox="1"/>
          <p:nvPr/>
        </p:nvSpPr>
        <p:spPr>
          <a:xfrm>
            <a:off x="3648351" y="1563138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33" name="Oval"/>
          <p:cNvSpPr/>
          <p:nvPr/>
        </p:nvSpPr>
        <p:spPr>
          <a:xfrm>
            <a:off x="2036162" y="293297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4" name="5"/>
          <p:cNvSpPr txBox="1"/>
          <p:nvPr/>
        </p:nvSpPr>
        <p:spPr>
          <a:xfrm>
            <a:off x="2061573" y="2938603"/>
            <a:ext cx="207128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/>
            </a:lvl1pPr>
          </a:lstStyle>
          <a:p>
            <a:pPr/>
            <a:r>
              <a:t>5</a:t>
            </a:r>
          </a:p>
        </p:txBody>
      </p:sp>
      <p:pic>
        <p:nvPicPr>
          <p:cNvPr id="235" name="1351844-200.png" descr="1351844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0106" y="3022621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Oval"/>
          <p:cNvSpPr/>
          <p:nvPr/>
        </p:nvSpPr>
        <p:spPr>
          <a:xfrm>
            <a:off x="5326589" y="1486650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7" name="3"/>
          <p:cNvSpPr txBox="1"/>
          <p:nvPr/>
        </p:nvSpPr>
        <p:spPr>
          <a:xfrm>
            <a:off x="5345563" y="1458014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pic>
        <p:nvPicPr>
          <p:cNvPr id="238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9266" y="1561526"/>
            <a:ext cx="233469" cy="23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8226" y="3330628"/>
            <a:ext cx="304206" cy="30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Rounded Rectangle"/>
          <p:cNvSpPr/>
          <p:nvPr/>
        </p:nvSpPr>
        <p:spPr>
          <a:xfrm>
            <a:off x="3574222" y="2823403"/>
            <a:ext cx="5431236" cy="3018518"/>
          </a:xfrm>
          <a:prstGeom prst="roundRect">
            <a:avLst>
              <a:gd name="adj" fmla="val 122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41" name="logo.png" descr="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30704" y="4215610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Unknown.png" descr="Unkn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64744" y="5246483"/>
            <a:ext cx="1002268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quare"/>
          <p:cNvSpPr/>
          <p:nvPr/>
        </p:nvSpPr>
        <p:spPr>
          <a:xfrm>
            <a:off x="5799704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4" name="Rounded Rectangle"/>
          <p:cNvSpPr/>
          <p:nvPr/>
        </p:nvSpPr>
        <p:spPr>
          <a:xfrm>
            <a:off x="6201063" y="3215316"/>
            <a:ext cx="357124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5" name="Square"/>
          <p:cNvSpPr/>
          <p:nvPr/>
        </p:nvSpPr>
        <p:spPr>
          <a:xfrm>
            <a:off x="4599700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6" name="Circle"/>
          <p:cNvSpPr/>
          <p:nvPr/>
        </p:nvSpPr>
        <p:spPr>
          <a:xfrm>
            <a:off x="4593611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7" name="Circle"/>
          <p:cNvSpPr/>
          <p:nvPr/>
        </p:nvSpPr>
        <p:spPr>
          <a:xfrm>
            <a:off x="4150941" y="4516610"/>
            <a:ext cx="284411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8" name="Circle"/>
          <p:cNvSpPr/>
          <p:nvPr/>
        </p:nvSpPr>
        <p:spPr>
          <a:xfrm>
            <a:off x="3708272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9" name="Circle"/>
          <p:cNvSpPr/>
          <p:nvPr/>
        </p:nvSpPr>
        <p:spPr>
          <a:xfrm>
            <a:off x="5478167" y="4514308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0" name="Circle"/>
          <p:cNvSpPr/>
          <p:nvPr/>
        </p:nvSpPr>
        <p:spPr>
          <a:xfrm>
            <a:off x="6526376" y="3820905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1" name="Circle"/>
          <p:cNvSpPr/>
          <p:nvPr/>
        </p:nvSpPr>
        <p:spPr>
          <a:xfrm>
            <a:off x="7533657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2" name="Circle"/>
          <p:cNvSpPr/>
          <p:nvPr/>
        </p:nvSpPr>
        <p:spPr>
          <a:xfrm>
            <a:off x="7044223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3" name="Circle"/>
          <p:cNvSpPr/>
          <p:nvPr/>
        </p:nvSpPr>
        <p:spPr>
          <a:xfrm>
            <a:off x="8067525" y="3820120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4" name="Shape"/>
          <p:cNvSpPr/>
          <p:nvPr/>
        </p:nvSpPr>
        <p:spPr>
          <a:xfrm>
            <a:off x="5660973" y="5338190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255" name="Connection Line"/>
          <p:cNvCxnSpPr>
            <a:stCxn id="244" idx="0"/>
            <a:endCxn id="250" idx="0"/>
          </p:cNvCxnSpPr>
          <p:nvPr/>
        </p:nvCxnSpPr>
        <p:spPr>
          <a:xfrm>
            <a:off x="6379625" y="3351819"/>
            <a:ext cx="288956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6" name="Connection Line"/>
          <p:cNvCxnSpPr>
            <a:stCxn id="244" idx="0"/>
            <a:endCxn id="251" idx="0"/>
          </p:cNvCxnSpPr>
          <p:nvPr/>
        </p:nvCxnSpPr>
        <p:spPr>
          <a:xfrm>
            <a:off x="6379625" y="3351819"/>
            <a:ext cx="1296237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7" name="Connection Line"/>
          <p:cNvCxnSpPr>
            <a:stCxn id="252" idx="0"/>
            <a:endCxn id="244" idx="0"/>
          </p:cNvCxnSpPr>
          <p:nvPr/>
        </p:nvCxnSpPr>
        <p:spPr>
          <a:xfrm flipH="1" flipV="1">
            <a:off x="6379625" y="3351819"/>
            <a:ext cx="806804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8" name="Connection Line"/>
          <p:cNvCxnSpPr>
            <a:stCxn id="244" idx="0"/>
            <a:endCxn id="253" idx="0"/>
          </p:cNvCxnSpPr>
          <p:nvPr/>
        </p:nvCxnSpPr>
        <p:spPr>
          <a:xfrm>
            <a:off x="6379625" y="3351819"/>
            <a:ext cx="1830105" cy="6111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59" name="Connection Line"/>
          <p:cNvCxnSpPr>
            <a:stCxn id="244" idx="0"/>
            <a:endCxn id="245" idx="0"/>
          </p:cNvCxnSpPr>
          <p:nvPr/>
        </p:nvCxnSpPr>
        <p:spPr>
          <a:xfrm flipH="1">
            <a:off x="4741905" y="3351819"/>
            <a:ext cx="1637721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0" name="Connection Line"/>
          <p:cNvCxnSpPr>
            <a:stCxn id="244" idx="0"/>
            <a:endCxn id="243" idx="0"/>
          </p:cNvCxnSpPr>
          <p:nvPr/>
        </p:nvCxnSpPr>
        <p:spPr>
          <a:xfrm flipH="1">
            <a:off x="5941909" y="3351819"/>
            <a:ext cx="437717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1" name="Connection Line"/>
          <p:cNvCxnSpPr>
            <a:stCxn id="249" idx="0"/>
            <a:endCxn id="243" idx="0"/>
          </p:cNvCxnSpPr>
          <p:nvPr/>
        </p:nvCxnSpPr>
        <p:spPr>
          <a:xfrm flipV="1">
            <a:off x="5620372" y="3963758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2" name="Connection Line"/>
          <p:cNvCxnSpPr>
            <a:stCxn id="248" idx="0"/>
            <a:endCxn id="245" idx="0"/>
          </p:cNvCxnSpPr>
          <p:nvPr/>
        </p:nvCxnSpPr>
        <p:spPr>
          <a:xfrm flipV="1">
            <a:off x="3850477" y="3963758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3" name="Connection Line"/>
          <p:cNvCxnSpPr>
            <a:stCxn id="247" idx="0"/>
            <a:endCxn id="245" idx="0"/>
          </p:cNvCxnSpPr>
          <p:nvPr/>
        </p:nvCxnSpPr>
        <p:spPr>
          <a:xfrm flipV="1">
            <a:off x="4293146" y="3963758"/>
            <a:ext cx="448760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4" name="Connection Line"/>
          <p:cNvCxnSpPr>
            <a:stCxn id="246" idx="0"/>
            <a:endCxn id="245" idx="0"/>
          </p:cNvCxnSpPr>
          <p:nvPr/>
        </p:nvCxnSpPr>
        <p:spPr>
          <a:xfrm flipV="1">
            <a:off x="4735816" y="3963758"/>
            <a:ext cx="6090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5" name="Connection Line"/>
          <p:cNvCxnSpPr>
            <a:stCxn id="254" idx="0"/>
            <a:endCxn id="253" idx="0"/>
          </p:cNvCxnSpPr>
          <p:nvPr/>
        </p:nvCxnSpPr>
        <p:spPr>
          <a:xfrm flipV="1">
            <a:off x="5839535" y="3962974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6" name="Connection Line"/>
          <p:cNvCxnSpPr>
            <a:stCxn id="252" idx="0"/>
            <a:endCxn id="254" idx="0"/>
          </p:cNvCxnSpPr>
          <p:nvPr/>
        </p:nvCxnSpPr>
        <p:spPr>
          <a:xfrm flipH="1">
            <a:off x="5839535" y="3961126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7" name="Connection Line"/>
          <p:cNvCxnSpPr>
            <a:stCxn id="254" idx="0"/>
            <a:endCxn id="251" idx="0"/>
          </p:cNvCxnSpPr>
          <p:nvPr/>
        </p:nvCxnSpPr>
        <p:spPr>
          <a:xfrm flipV="1">
            <a:off x="5839535" y="3961126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8" name="Connection Line"/>
          <p:cNvCxnSpPr>
            <a:stCxn id="254" idx="0"/>
            <a:endCxn id="250" idx="0"/>
          </p:cNvCxnSpPr>
          <p:nvPr/>
        </p:nvCxnSpPr>
        <p:spPr>
          <a:xfrm flipV="1">
            <a:off x="5839535" y="3963758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69" name="Connection Line"/>
          <p:cNvCxnSpPr>
            <a:stCxn id="254" idx="0"/>
            <a:endCxn id="244" idx="0"/>
          </p:cNvCxnSpPr>
          <p:nvPr/>
        </p:nvCxnSpPr>
        <p:spPr>
          <a:xfrm flipV="1">
            <a:off x="5839535" y="3351819"/>
            <a:ext cx="540091" cy="21710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0" name="Connection Line"/>
          <p:cNvCxnSpPr>
            <a:stCxn id="246" idx="0"/>
            <a:endCxn id="254" idx="0"/>
          </p:cNvCxnSpPr>
          <p:nvPr/>
        </p:nvCxnSpPr>
        <p:spPr>
          <a:xfrm>
            <a:off x="4735816" y="4644698"/>
            <a:ext cx="1103720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1" name="Connection Line"/>
          <p:cNvCxnSpPr>
            <a:stCxn id="254" idx="0"/>
            <a:endCxn id="247" idx="0"/>
          </p:cNvCxnSpPr>
          <p:nvPr/>
        </p:nvCxnSpPr>
        <p:spPr>
          <a:xfrm flipH="1" flipV="1">
            <a:off x="4293146" y="4659463"/>
            <a:ext cx="1546390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2" name="Connection Line"/>
          <p:cNvCxnSpPr>
            <a:stCxn id="248" idx="0"/>
            <a:endCxn id="254" idx="0"/>
          </p:cNvCxnSpPr>
          <p:nvPr/>
        </p:nvCxnSpPr>
        <p:spPr>
          <a:xfrm>
            <a:off x="3850477" y="4644698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3" name="Connection Line"/>
          <p:cNvCxnSpPr>
            <a:stCxn id="254" idx="0"/>
            <a:endCxn id="249" idx="0"/>
          </p:cNvCxnSpPr>
          <p:nvPr/>
        </p:nvCxnSpPr>
        <p:spPr>
          <a:xfrm flipH="1" flipV="1">
            <a:off x="5620372" y="4657161"/>
            <a:ext cx="219164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4" name="Connection Line"/>
          <p:cNvCxnSpPr>
            <a:stCxn id="245" idx="0"/>
            <a:endCxn id="254" idx="0"/>
          </p:cNvCxnSpPr>
          <p:nvPr/>
        </p:nvCxnSpPr>
        <p:spPr>
          <a:xfrm>
            <a:off x="4741905" y="3963758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5" name="Connection Line"/>
          <p:cNvCxnSpPr>
            <a:stCxn id="243" idx="0"/>
            <a:endCxn id="254" idx="0"/>
          </p:cNvCxnSpPr>
          <p:nvPr/>
        </p:nvCxnSpPr>
        <p:spPr>
          <a:xfrm flipH="1">
            <a:off x="5839535" y="3963758"/>
            <a:ext cx="102375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pic>
        <p:nvPicPr>
          <p:cNvPr id="276" name="3621249.png" descr="362124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75166" y="4664558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Oval"/>
          <p:cNvSpPr/>
          <p:nvPr/>
        </p:nvSpPr>
        <p:spPr>
          <a:xfrm>
            <a:off x="2566246" y="4889741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8" name="6"/>
          <p:cNvSpPr txBox="1"/>
          <p:nvPr/>
        </p:nvSpPr>
        <p:spPr>
          <a:xfrm>
            <a:off x="2585418" y="487992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279" name="Line"/>
          <p:cNvSpPr/>
          <p:nvPr/>
        </p:nvSpPr>
        <p:spPr>
          <a:xfrm>
            <a:off x="3810397" y="2037037"/>
            <a:ext cx="1" cy="7717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80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668177" y="130997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7788" y="1545808"/>
            <a:ext cx="241293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Oval"/>
          <p:cNvSpPr/>
          <p:nvPr/>
        </p:nvSpPr>
        <p:spPr>
          <a:xfrm>
            <a:off x="9361047" y="129998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3" name="2"/>
          <p:cNvSpPr txBox="1"/>
          <p:nvPr/>
        </p:nvSpPr>
        <p:spPr>
          <a:xfrm>
            <a:off x="9380021" y="1284050"/>
            <a:ext cx="220001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pic>
        <p:nvPicPr>
          <p:cNvPr id="284" name="Screenshot 2024-01-21 at 16.09.34.png" descr="Screenshot 2024-01-21 at 16.09.3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9768" y="2924449"/>
            <a:ext cx="703276" cy="634697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Line"/>
          <p:cNvSpPr/>
          <p:nvPr/>
        </p:nvSpPr>
        <p:spPr>
          <a:xfrm flipH="1">
            <a:off x="3307447" y="6135136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6" name="Java…"/>
          <p:cNvSpPr txBox="1"/>
          <p:nvPr/>
        </p:nvSpPr>
        <p:spPr>
          <a:xfrm>
            <a:off x="4204442" y="6005576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56615">
              <a:defRPr sz="1403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287" name="Line"/>
          <p:cNvSpPr/>
          <p:nvPr/>
        </p:nvSpPr>
        <p:spPr>
          <a:xfrm flipH="1">
            <a:off x="6310059" y="6135136"/>
            <a:ext cx="88913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8" name="Java…"/>
          <p:cNvSpPr txBox="1"/>
          <p:nvPr/>
        </p:nvSpPr>
        <p:spPr>
          <a:xfrm>
            <a:off x="7238350" y="5992283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Data Flow to Testbed</a:t>
            </a:r>
          </a:p>
        </p:txBody>
      </p:sp>
      <p:sp>
        <p:nvSpPr>
          <p:cNvPr id="289" name="Line"/>
          <p:cNvSpPr/>
          <p:nvPr/>
        </p:nvSpPr>
        <p:spPr>
          <a:xfrm flipV="1">
            <a:off x="2915636" y="4964414"/>
            <a:ext cx="63434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0" name="Line"/>
          <p:cNvSpPr/>
          <p:nvPr/>
        </p:nvSpPr>
        <p:spPr>
          <a:xfrm>
            <a:off x="3078225" y="3745870"/>
            <a:ext cx="4742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1" name="Line"/>
          <p:cNvSpPr/>
          <p:nvPr/>
        </p:nvSpPr>
        <p:spPr>
          <a:xfrm flipH="1" flipV="1">
            <a:off x="6688139" y="1620623"/>
            <a:ext cx="130854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2" name="Java…"/>
          <p:cNvSpPr txBox="1"/>
          <p:nvPr/>
        </p:nvSpPr>
        <p:spPr>
          <a:xfrm>
            <a:off x="5208032" y="2828031"/>
            <a:ext cx="2442487" cy="285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Definition of the Containerlab</a:t>
            </a:r>
          </a:p>
        </p:txBody>
      </p:sp>
      <p:sp>
        <p:nvSpPr>
          <p:cNvPr id="293" name="Line"/>
          <p:cNvSpPr/>
          <p:nvPr/>
        </p:nvSpPr>
        <p:spPr>
          <a:xfrm>
            <a:off x="5709272" y="2055891"/>
            <a:ext cx="1" cy="74985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Line"/>
          <p:cNvSpPr/>
          <p:nvPr/>
        </p:nvSpPr>
        <p:spPr>
          <a:xfrm>
            <a:off x="8896778" y="2071198"/>
            <a:ext cx="1" cy="7498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Oval"/>
          <p:cNvSpPr/>
          <p:nvPr/>
        </p:nvSpPr>
        <p:spPr>
          <a:xfrm>
            <a:off x="6819006" y="24703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6" name="1"/>
          <p:cNvSpPr txBox="1"/>
          <p:nvPr/>
        </p:nvSpPr>
        <p:spPr>
          <a:xfrm>
            <a:off x="6837980" y="2441733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97" name="Java…"/>
          <p:cNvSpPr txBox="1"/>
          <p:nvPr/>
        </p:nvSpPr>
        <p:spPr>
          <a:xfrm>
            <a:off x="2163212" y="1243502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Communication and Data Transfer</a:t>
            </a:r>
          </a:p>
        </p:txBody>
      </p:sp>
      <p:sp>
        <p:nvSpPr>
          <p:cNvPr id="298" name="Java…"/>
          <p:cNvSpPr txBox="1"/>
          <p:nvPr/>
        </p:nvSpPr>
        <p:spPr>
          <a:xfrm>
            <a:off x="7574981" y="1742233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Configurating the Connection Characteristics</a:t>
            </a:r>
          </a:p>
        </p:txBody>
      </p:sp>
      <p:sp>
        <p:nvSpPr>
          <p:cNvPr id="299" name="Java…"/>
          <p:cNvSpPr txBox="1"/>
          <p:nvPr/>
        </p:nvSpPr>
        <p:spPr>
          <a:xfrm>
            <a:off x="1281865" y="3614217"/>
            <a:ext cx="2452011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Checking the PDF File</a:t>
            </a:r>
          </a:p>
        </p:txBody>
      </p:sp>
      <p:sp>
        <p:nvSpPr>
          <p:cNvPr id="300" name="Java…"/>
          <p:cNvSpPr txBox="1"/>
          <p:nvPr/>
        </p:nvSpPr>
        <p:spPr>
          <a:xfrm>
            <a:off x="1342614" y="5164505"/>
            <a:ext cx="233051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Tracking the Data Transfer</a:t>
            </a:r>
          </a:p>
        </p:txBody>
      </p:sp>
      <p:sp>
        <p:nvSpPr>
          <p:cNvPr id="301" name="Execution Steps (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Execution Steps (Repeated) of the Testbed</a:t>
            </a:r>
          </a:p>
        </p:txBody>
      </p:sp>
      <p:pic>
        <p:nvPicPr>
          <p:cNvPr id="302" name="Unknown.png" descr="Unknown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739367" y="4730271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04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EXECUTION STEPS (REPEATED)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Management of Container-Testbed Environment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 defTabSz="777240">
              <a:defRPr spc="-120"/>
            </a:pPr>
            <a:r>
              <a:t>Container-Based Testbed Environment</a:t>
            </a:r>
          </a:p>
        </p:txBody>
      </p:sp>
      <p:sp>
        <p:nvSpPr>
          <p:cNvPr id="308" name="Create and Deploy Applications Faster and More Securely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Docker and Containerlab: Efficient, isolated simulation environment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and management of user-defined network topologies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Advantages of using Containerlab for the testbed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Properties of Containerlab</a:t>
            </a:r>
          </a:p>
          <a:p>
            <a:pPr lvl="3" marL="767454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name, image, kind, env, binds, etc.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Speed, ease of use, repeatability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of complex network topologies</a:t>
            </a:r>
          </a:p>
        </p:txBody>
      </p:sp>
      <p:sp>
        <p:nvSpPr>
          <p:cNvPr id="309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[2]"/>
          <p:cNvSpPr txBox="1"/>
          <p:nvPr/>
        </p:nvSpPr>
        <p:spPr>
          <a:xfrm>
            <a:off x="5955603" y="5415963"/>
            <a:ext cx="356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[3]</a:t>
            </a:r>
          </a:p>
        </p:txBody>
      </p:sp>
      <p:sp>
        <p:nvSpPr>
          <p:cNvPr id="311" name="name: p2p-network-topology…"/>
          <p:cNvSpPr txBox="1"/>
          <p:nvPr/>
        </p:nvSpPr>
        <p:spPr>
          <a:xfrm>
            <a:off x="7042035" y="3262875"/>
            <a:ext cx="3344360" cy="253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2FB170"/>
              </a:solidFill>
            </a:endParaRP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6791E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peer2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D2D7F9">
                    <a:alpha val="61961"/>
                  </a:srgbClr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[</a:t>
            </a:r>
            <a:r>
              <a:rPr>
                <a:solidFill>
                  <a:srgbClr val="AF2A7C"/>
                </a:solidFill>
              </a:rPr>
              <a:t>peer1:eth1, peer2:eth1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</a:p>
        </p:txBody>
      </p:sp>
      <p:sp>
        <p:nvSpPr>
          <p:cNvPr id="312" name="Configuration of Containerlab File"/>
          <p:cNvSpPr txBox="1"/>
          <p:nvPr/>
        </p:nvSpPr>
        <p:spPr>
          <a:xfrm>
            <a:off x="7302802" y="2949396"/>
            <a:ext cx="2822826" cy="24830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(YAML)</a:t>
            </a:r>
          </a:p>
        </p:txBody>
      </p:sp>
      <p:pic>
        <p:nvPicPr>
          <p:cNvPr id="313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012" y="5621852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315" name="containerlabTestbed.png" descr="containerlabTestb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3909" y="4413809"/>
            <a:ext cx="3738821" cy="119767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CONTAINER-BASED TESTBED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onfiguring the Components of the P2P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pc="-41" sz="3936"/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19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21" name="name: p2p-network-topology…"/>
          <p:cNvSpPr txBox="1"/>
          <p:nvPr/>
        </p:nvSpPr>
        <p:spPr>
          <a:xfrm>
            <a:off x="1397000" y="2007181"/>
            <a:ext cx="3344360" cy="38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mgmt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network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fixedips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ipv4-subnet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172.100.100.0/24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  </a:t>
            </a:r>
            <a: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…</a:t>
            </a:r>
            <a:endParaRPr b="1"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 b="1">
              <a:solidFill>
                <a:srgbClr val="000000">
                  <a:alpha val="61961"/>
                </a:srgbClr>
              </a:solidFill>
            </a:endParaR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rPr b="1">
                <a:solidFill>
                  <a:srgbClr val="000000">
                    <a:alpha val="61961"/>
                  </a:srgbClr>
                </a:solidFill>
              </a:rPr>
              <a:t>       </a:t>
            </a:r>
            <a:r>
              <a:rPr>
                <a:solidFill>
                  <a:srgbClr val="6791E0"/>
                </a:solidFill>
              </a:rPr>
              <a:t>- 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lectureStudioserver:eth1, 1:eth1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lectureStudioserver:eth2, 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lectureStudioserver:eth3, 3:eth1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lectureStudioserver:eth4, 4:eth1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lectureStudioserver:eth5, 5:eth1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lectureStudioserver:eth6, 6:eth1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5:eth2, 7:eth1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6:eth2, 8:eth1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6:eth3, 9:eth1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6:eth4, 10:eth1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</a:p>
        </p:txBody>
      </p:sp>
      <p:sp>
        <p:nvSpPr>
          <p:cNvPr id="322" name="Configuration of Containerlab File"/>
          <p:cNvSpPr txBox="1"/>
          <p:nvPr/>
        </p:nvSpPr>
        <p:spPr>
          <a:xfrm>
            <a:off x="1244600" y="1397000"/>
            <a:ext cx="3686867" cy="48099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(Network Management, Nodes and Links) </a:t>
            </a:r>
          </a:p>
        </p:txBody>
      </p:sp>
      <p:pic>
        <p:nvPicPr>
          <p:cNvPr id="323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8602" y="5722586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Rounded Rectangle"/>
          <p:cNvSpPr/>
          <p:nvPr/>
        </p:nvSpPr>
        <p:spPr>
          <a:xfrm>
            <a:off x="6800973" y="5101394"/>
            <a:ext cx="357123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5" name="Square"/>
          <p:cNvSpPr/>
          <p:nvPr/>
        </p:nvSpPr>
        <p:spPr>
          <a:xfrm>
            <a:off x="8013920" y="5095044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6" name="Circle"/>
          <p:cNvSpPr/>
          <p:nvPr/>
        </p:nvSpPr>
        <p:spPr>
          <a:xfrm>
            <a:off x="8844660" y="50946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7" name="Shape"/>
          <p:cNvSpPr/>
          <p:nvPr/>
        </p:nvSpPr>
        <p:spPr>
          <a:xfrm>
            <a:off x="9561340" y="504053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8" name="Java…"/>
          <p:cNvSpPr txBox="1"/>
          <p:nvPr/>
        </p:nvSpPr>
        <p:spPr>
          <a:xfrm>
            <a:off x="6294461" y="5425244"/>
            <a:ext cx="1370147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lectureStudio server</a:t>
            </a:r>
          </a:p>
        </p:txBody>
      </p:sp>
      <p:sp>
        <p:nvSpPr>
          <p:cNvPr id="329" name="Square"/>
          <p:cNvSpPr/>
          <p:nvPr/>
        </p:nvSpPr>
        <p:spPr>
          <a:xfrm>
            <a:off x="8142431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0" name="Rounded Rectangle"/>
          <p:cNvSpPr/>
          <p:nvPr/>
        </p:nvSpPr>
        <p:spPr>
          <a:xfrm>
            <a:off x="8607290" y="2322844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1" name="Square"/>
          <p:cNvSpPr/>
          <p:nvPr/>
        </p:nvSpPr>
        <p:spPr>
          <a:xfrm>
            <a:off x="6942427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2" name="Circle"/>
          <p:cNvSpPr/>
          <p:nvPr/>
        </p:nvSpPr>
        <p:spPr>
          <a:xfrm>
            <a:off x="6936338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3" name="Circle"/>
          <p:cNvSpPr/>
          <p:nvPr/>
        </p:nvSpPr>
        <p:spPr>
          <a:xfrm>
            <a:off x="6493668" y="382733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4" name="Circle"/>
          <p:cNvSpPr/>
          <p:nvPr/>
        </p:nvSpPr>
        <p:spPr>
          <a:xfrm>
            <a:off x="6050999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5" name="Circle"/>
          <p:cNvSpPr/>
          <p:nvPr/>
        </p:nvSpPr>
        <p:spPr>
          <a:xfrm>
            <a:off x="7820894" y="38250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6" name="Circle"/>
          <p:cNvSpPr/>
          <p:nvPr/>
        </p:nvSpPr>
        <p:spPr>
          <a:xfrm>
            <a:off x="8869102" y="313163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7" name="Circle"/>
          <p:cNvSpPr/>
          <p:nvPr/>
        </p:nvSpPr>
        <p:spPr>
          <a:xfrm>
            <a:off x="9876383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8" name="Circle"/>
          <p:cNvSpPr/>
          <p:nvPr/>
        </p:nvSpPr>
        <p:spPr>
          <a:xfrm>
            <a:off x="9386949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9" name="Circle"/>
          <p:cNvSpPr/>
          <p:nvPr/>
        </p:nvSpPr>
        <p:spPr>
          <a:xfrm>
            <a:off x="10410251" y="313084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0" name="Shape"/>
          <p:cNvSpPr/>
          <p:nvPr/>
        </p:nvSpPr>
        <p:spPr>
          <a:xfrm>
            <a:off x="8003700" y="464891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341" name="Connection Line"/>
          <p:cNvCxnSpPr>
            <a:stCxn id="330" idx="0"/>
            <a:endCxn id="336" idx="0"/>
          </p:cNvCxnSpPr>
          <p:nvPr/>
        </p:nvCxnSpPr>
        <p:spPr>
          <a:xfrm>
            <a:off x="8785851" y="2459347"/>
            <a:ext cx="22545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2" name="Connection Line"/>
          <p:cNvCxnSpPr>
            <a:stCxn id="330" idx="0"/>
            <a:endCxn id="337" idx="0"/>
          </p:cNvCxnSpPr>
          <p:nvPr/>
        </p:nvCxnSpPr>
        <p:spPr>
          <a:xfrm>
            <a:off x="8785851" y="2459347"/>
            <a:ext cx="1232737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3" name="Connection Line"/>
          <p:cNvCxnSpPr>
            <a:stCxn id="338" idx="0"/>
            <a:endCxn id="330" idx="0"/>
          </p:cNvCxnSpPr>
          <p:nvPr/>
        </p:nvCxnSpPr>
        <p:spPr>
          <a:xfrm flipH="1" flipV="1">
            <a:off x="8785851" y="2459347"/>
            <a:ext cx="743304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4" name="Connection Line"/>
          <p:cNvCxnSpPr>
            <a:stCxn id="330" idx="0"/>
            <a:endCxn id="339" idx="0"/>
          </p:cNvCxnSpPr>
          <p:nvPr/>
        </p:nvCxnSpPr>
        <p:spPr>
          <a:xfrm>
            <a:off x="8785851" y="2459347"/>
            <a:ext cx="1766605" cy="8143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5" name="Connection Line"/>
          <p:cNvCxnSpPr>
            <a:stCxn id="330" idx="0"/>
            <a:endCxn id="331" idx="0"/>
          </p:cNvCxnSpPr>
          <p:nvPr/>
        </p:nvCxnSpPr>
        <p:spPr>
          <a:xfrm flipH="1">
            <a:off x="7084631" y="2459347"/>
            <a:ext cx="1701221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6" name="Connection Line"/>
          <p:cNvCxnSpPr>
            <a:stCxn id="330" idx="0"/>
            <a:endCxn id="329" idx="0"/>
          </p:cNvCxnSpPr>
          <p:nvPr/>
        </p:nvCxnSpPr>
        <p:spPr>
          <a:xfrm flipH="1">
            <a:off x="8284636" y="2459347"/>
            <a:ext cx="50121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7" name="Connection Line"/>
          <p:cNvCxnSpPr>
            <a:stCxn id="335" idx="0"/>
            <a:endCxn id="329" idx="0"/>
          </p:cNvCxnSpPr>
          <p:nvPr/>
        </p:nvCxnSpPr>
        <p:spPr>
          <a:xfrm flipV="1">
            <a:off x="7963099" y="3274486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8" name="Connection Line"/>
          <p:cNvCxnSpPr>
            <a:stCxn id="334" idx="0"/>
            <a:endCxn id="331" idx="0"/>
          </p:cNvCxnSpPr>
          <p:nvPr/>
        </p:nvCxnSpPr>
        <p:spPr>
          <a:xfrm flipV="1">
            <a:off x="6193203" y="3274486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49" name="Connection Line"/>
          <p:cNvCxnSpPr>
            <a:stCxn id="333" idx="0"/>
            <a:endCxn id="331" idx="0"/>
          </p:cNvCxnSpPr>
          <p:nvPr/>
        </p:nvCxnSpPr>
        <p:spPr>
          <a:xfrm flipV="1">
            <a:off x="6635873" y="3274486"/>
            <a:ext cx="448759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0" name="Connection Line"/>
          <p:cNvCxnSpPr>
            <a:stCxn id="332" idx="0"/>
            <a:endCxn id="331" idx="0"/>
          </p:cNvCxnSpPr>
          <p:nvPr/>
        </p:nvCxnSpPr>
        <p:spPr>
          <a:xfrm flipV="1">
            <a:off x="7078543" y="3274486"/>
            <a:ext cx="608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1" name="Connection Line"/>
          <p:cNvCxnSpPr>
            <a:stCxn id="340" idx="0"/>
            <a:endCxn id="339" idx="0"/>
          </p:cNvCxnSpPr>
          <p:nvPr/>
        </p:nvCxnSpPr>
        <p:spPr>
          <a:xfrm flipV="1">
            <a:off x="8182261" y="3273702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2" name="Connection Line"/>
          <p:cNvCxnSpPr>
            <a:stCxn id="338" idx="0"/>
            <a:endCxn id="340" idx="0"/>
          </p:cNvCxnSpPr>
          <p:nvPr/>
        </p:nvCxnSpPr>
        <p:spPr>
          <a:xfrm flipH="1">
            <a:off x="8182261" y="3271854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3" name="Connection Line"/>
          <p:cNvCxnSpPr>
            <a:stCxn id="340" idx="0"/>
            <a:endCxn id="337" idx="0"/>
          </p:cNvCxnSpPr>
          <p:nvPr/>
        </p:nvCxnSpPr>
        <p:spPr>
          <a:xfrm flipV="1">
            <a:off x="8182261" y="3271854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4" name="Connection Line"/>
          <p:cNvCxnSpPr>
            <a:stCxn id="340" idx="0"/>
            <a:endCxn id="336" idx="0"/>
          </p:cNvCxnSpPr>
          <p:nvPr/>
        </p:nvCxnSpPr>
        <p:spPr>
          <a:xfrm flipV="1">
            <a:off x="8182261" y="3274486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5" name="Connection Line"/>
          <p:cNvCxnSpPr>
            <a:stCxn id="340" idx="0"/>
            <a:endCxn id="330" idx="0"/>
          </p:cNvCxnSpPr>
          <p:nvPr/>
        </p:nvCxnSpPr>
        <p:spPr>
          <a:xfrm flipV="1">
            <a:off x="8182261" y="2459347"/>
            <a:ext cx="603591" cy="237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6" name="Connection Line"/>
          <p:cNvCxnSpPr>
            <a:stCxn id="332" idx="0"/>
            <a:endCxn id="340" idx="0"/>
          </p:cNvCxnSpPr>
          <p:nvPr/>
        </p:nvCxnSpPr>
        <p:spPr>
          <a:xfrm>
            <a:off x="7078543" y="3955426"/>
            <a:ext cx="110371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7" name="Connection Line"/>
          <p:cNvCxnSpPr>
            <a:stCxn id="340" idx="0"/>
            <a:endCxn id="333" idx="0"/>
          </p:cNvCxnSpPr>
          <p:nvPr/>
        </p:nvCxnSpPr>
        <p:spPr>
          <a:xfrm flipH="1" flipV="1">
            <a:off x="6635873" y="3970191"/>
            <a:ext cx="1546389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8" name="Connection Line"/>
          <p:cNvCxnSpPr>
            <a:stCxn id="334" idx="0"/>
            <a:endCxn id="340" idx="0"/>
          </p:cNvCxnSpPr>
          <p:nvPr/>
        </p:nvCxnSpPr>
        <p:spPr>
          <a:xfrm>
            <a:off x="6193203" y="3955426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9" name="Connection Line"/>
          <p:cNvCxnSpPr>
            <a:stCxn id="340" idx="0"/>
            <a:endCxn id="335" idx="0"/>
          </p:cNvCxnSpPr>
          <p:nvPr/>
        </p:nvCxnSpPr>
        <p:spPr>
          <a:xfrm flipH="1" flipV="1">
            <a:off x="7963099" y="3967889"/>
            <a:ext cx="219163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0" name="Connection Line"/>
          <p:cNvCxnSpPr>
            <a:stCxn id="331" idx="0"/>
            <a:endCxn id="340" idx="0"/>
          </p:cNvCxnSpPr>
          <p:nvPr/>
        </p:nvCxnSpPr>
        <p:spPr>
          <a:xfrm>
            <a:off x="7084631" y="3274486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1" name="Connection Line"/>
          <p:cNvCxnSpPr>
            <a:stCxn id="329" idx="0"/>
            <a:endCxn id="340" idx="0"/>
          </p:cNvCxnSpPr>
          <p:nvPr/>
        </p:nvCxnSpPr>
        <p:spPr>
          <a:xfrm flipH="1">
            <a:off x="8182261" y="3274486"/>
            <a:ext cx="10237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362" name="Java…"/>
          <p:cNvSpPr txBox="1"/>
          <p:nvPr/>
        </p:nvSpPr>
        <p:spPr>
          <a:xfrm>
            <a:off x="7767118" y="5425244"/>
            <a:ext cx="778013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super peer</a:t>
            </a:r>
          </a:p>
        </p:txBody>
      </p:sp>
      <p:sp>
        <p:nvSpPr>
          <p:cNvPr id="363" name="Java…"/>
          <p:cNvSpPr txBox="1"/>
          <p:nvPr/>
        </p:nvSpPr>
        <p:spPr>
          <a:xfrm>
            <a:off x="8789982" y="5425244"/>
            <a:ext cx="434370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peer</a:t>
            </a:r>
          </a:p>
        </p:txBody>
      </p:sp>
      <p:sp>
        <p:nvSpPr>
          <p:cNvPr id="364" name="Java…"/>
          <p:cNvSpPr txBox="1"/>
          <p:nvPr/>
        </p:nvSpPr>
        <p:spPr>
          <a:xfrm>
            <a:off x="9350894" y="5449577"/>
            <a:ext cx="92391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 tracker peer</a:t>
            </a:r>
          </a:p>
        </p:txBody>
      </p:sp>
      <p:sp>
        <p:nvSpPr>
          <p:cNvPr id="365" name="Configuration of Containerlab File"/>
          <p:cNvSpPr txBox="1"/>
          <p:nvPr/>
        </p:nvSpPr>
        <p:spPr>
          <a:xfrm>
            <a:off x="7523074" y="1867481"/>
            <a:ext cx="2525556" cy="280798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Nodes</a:t>
            </a:r>
          </a:p>
        </p:txBody>
      </p:sp>
      <p:sp>
        <p:nvSpPr>
          <p:cNvPr id="366" name="Date Placeholder 3"/>
          <p:cNvSpPr txBox="1"/>
          <p:nvPr/>
        </p:nvSpPr>
        <p:spPr>
          <a:xfrm>
            <a:off x="4323679" y="6536325"/>
            <a:ext cx="360560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CONFIGURING THE COMPONENTS OF THE P2P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Network Topology Configuration &amp; Verifying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693480">
              <a:defRPr spc="-82" sz="3792"/>
            </a:lvl1pPr>
          </a:lstStyle>
          <a:p>
            <a:pPr/>
            <a:r>
              <a:t>Configuring and Verifying the Network Characteristics </a:t>
            </a:r>
          </a:p>
        </p:txBody>
      </p:sp>
      <p:sp>
        <p:nvSpPr>
          <p:cNvPr id="369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72" name="Testbed"/>
          <p:cNvGrpSpPr/>
          <p:nvPr/>
        </p:nvGrpSpPr>
        <p:grpSpPr>
          <a:xfrm>
            <a:off x="10156760" y="4967826"/>
            <a:ext cx="963884" cy="580892"/>
            <a:chOff x="0" y="0"/>
            <a:chExt cx="963882" cy="580890"/>
          </a:xfrm>
        </p:grpSpPr>
        <p:sp>
          <p:nvSpPr>
            <p:cNvPr id="370" name="Shape"/>
            <p:cNvSpPr/>
            <p:nvPr/>
          </p:nvSpPr>
          <p:spPr>
            <a:xfrm>
              <a:off x="-1" y="-1"/>
              <a:ext cx="963884" cy="58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71" name="Testbed"/>
            <p:cNvSpPr txBox="1"/>
            <p:nvPr/>
          </p:nvSpPr>
          <p:spPr>
            <a:xfrm>
              <a:off x="90437" y="238584"/>
              <a:ext cx="768445" cy="24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Testbed</a:t>
              </a:r>
            </a:p>
          </p:txBody>
        </p:sp>
      </p:grpSp>
      <p:grpSp>
        <p:nvGrpSpPr>
          <p:cNvPr id="375" name="netem"/>
          <p:cNvGrpSpPr/>
          <p:nvPr/>
        </p:nvGrpSpPr>
        <p:grpSpPr>
          <a:xfrm>
            <a:off x="7032927" y="5172428"/>
            <a:ext cx="2559039" cy="344555"/>
            <a:chOff x="0" y="0"/>
            <a:chExt cx="2559038" cy="344553"/>
          </a:xfrm>
        </p:grpSpPr>
        <p:sp>
          <p:nvSpPr>
            <p:cNvPr id="373" name="Rounded Rectangle"/>
            <p:cNvSpPr/>
            <p:nvPr/>
          </p:nvSpPr>
          <p:spPr>
            <a:xfrm>
              <a:off x="0" y="0"/>
              <a:ext cx="2559039" cy="344554"/>
            </a:xfrm>
            <a:prstGeom prst="roundRect">
              <a:avLst>
                <a:gd name="adj" fmla="val 33152"/>
              </a:avLst>
            </a:prstGeom>
            <a:gradFill flip="none" rotWithShape="1">
              <a:gsLst>
                <a:gs pos="0">
                  <a:srgbClr val="489FAD"/>
                </a:gs>
                <a:gs pos="34000">
                  <a:srgbClr val="4B9FAD"/>
                </a:gs>
                <a:gs pos="70000">
                  <a:srgbClr val="4AA3B2"/>
                </a:gs>
                <a:gs pos="100000">
                  <a:srgbClr val="56A5B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netem"/>
            <p:cNvSpPr txBox="1"/>
            <p:nvPr/>
          </p:nvSpPr>
          <p:spPr>
            <a:xfrm>
              <a:off x="38413" y="42253"/>
              <a:ext cx="2482212" cy="260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netem</a:t>
              </a:r>
            </a:p>
          </p:txBody>
        </p:sp>
      </p:grpSp>
      <p:sp>
        <p:nvSpPr>
          <p:cNvPr id="376" name="Rectangle"/>
          <p:cNvSpPr/>
          <p:nvPr/>
        </p:nvSpPr>
        <p:spPr>
          <a:xfrm>
            <a:off x="9516036" y="5239788"/>
            <a:ext cx="242366" cy="209835"/>
          </a:xfrm>
          <a:prstGeom prst="rect">
            <a:avLst/>
          </a:prstGeom>
          <a:solidFill>
            <a:srgbClr val="FFCF22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379" name="eth0"/>
          <p:cNvGrpSpPr/>
          <p:nvPr/>
        </p:nvGrpSpPr>
        <p:grpSpPr>
          <a:xfrm>
            <a:off x="6020479" y="5250777"/>
            <a:ext cx="553710" cy="284630"/>
            <a:chOff x="0" y="0"/>
            <a:chExt cx="553708" cy="284628"/>
          </a:xfrm>
        </p:grpSpPr>
        <p:sp>
          <p:nvSpPr>
            <p:cNvPr id="377" name="Rectangle"/>
            <p:cNvSpPr/>
            <p:nvPr/>
          </p:nvSpPr>
          <p:spPr>
            <a:xfrm>
              <a:off x="-1" y="0"/>
              <a:ext cx="553710" cy="284629"/>
            </a:xfrm>
            <a:prstGeom prst="rect">
              <a:avLst/>
            </a:prstGeom>
            <a:solidFill>
              <a:srgbClr val="5DA575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eth0"/>
            <p:cNvSpPr txBox="1"/>
            <p:nvPr/>
          </p:nvSpPr>
          <p:spPr>
            <a:xfrm>
              <a:off x="6025" y="15884"/>
              <a:ext cx="541659" cy="2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eth0</a:t>
              </a:r>
            </a:p>
          </p:txBody>
        </p:sp>
      </p:grpSp>
      <p:sp>
        <p:nvSpPr>
          <p:cNvPr id="380" name="bandwidth"/>
          <p:cNvSpPr txBox="1"/>
          <p:nvPr/>
        </p:nvSpPr>
        <p:spPr>
          <a:xfrm>
            <a:off x="6721851" y="3567863"/>
            <a:ext cx="866309" cy="39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07421">
              <a:lnSpc>
                <a:spcPct val="85000"/>
              </a:lnSpc>
              <a:defRPr spc="-82" sz="155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bandwidth</a:t>
            </a:r>
          </a:p>
        </p:txBody>
      </p:sp>
      <p:sp>
        <p:nvSpPr>
          <p:cNvPr id="381" name="latency"/>
          <p:cNvSpPr txBox="1"/>
          <p:nvPr/>
        </p:nvSpPr>
        <p:spPr>
          <a:xfrm>
            <a:off x="8071313" y="3002283"/>
            <a:ext cx="729387" cy="28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290047">
              <a:lnSpc>
                <a:spcPct val="85000"/>
              </a:lnSpc>
              <a:defRPr spc="-52" sz="150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latency</a:t>
            </a:r>
          </a:p>
        </p:txBody>
      </p:sp>
      <p:sp>
        <p:nvSpPr>
          <p:cNvPr id="382" name="packet loss"/>
          <p:cNvSpPr txBox="1"/>
          <p:nvPr/>
        </p:nvSpPr>
        <p:spPr>
          <a:xfrm>
            <a:off x="9381215" y="3578513"/>
            <a:ext cx="86630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11170">
              <a:lnSpc>
                <a:spcPct val="85000"/>
              </a:lnSpc>
              <a:defRPr spc="-83" sz="1577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packet loss</a:t>
            </a:r>
          </a:p>
        </p:txBody>
      </p:sp>
      <p:sp>
        <p:nvSpPr>
          <p:cNvPr id="383" name="Line"/>
          <p:cNvSpPr/>
          <p:nvPr/>
        </p:nvSpPr>
        <p:spPr>
          <a:xfrm>
            <a:off x="6581714" y="5409944"/>
            <a:ext cx="448541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4" name="Line"/>
          <p:cNvSpPr/>
          <p:nvPr/>
        </p:nvSpPr>
        <p:spPr>
          <a:xfrm>
            <a:off x="7164583" y="3959206"/>
            <a:ext cx="1195223" cy="1195224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5" name="Line"/>
          <p:cNvSpPr/>
          <p:nvPr/>
        </p:nvSpPr>
        <p:spPr>
          <a:xfrm flipH="1">
            <a:off x="8377696" y="3959622"/>
            <a:ext cx="1382189" cy="1189396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6" name="Line"/>
          <p:cNvSpPr/>
          <p:nvPr/>
        </p:nvSpPr>
        <p:spPr>
          <a:xfrm>
            <a:off x="8372505" y="3293279"/>
            <a:ext cx="1" cy="1811178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7" name="Line"/>
          <p:cNvSpPr/>
          <p:nvPr/>
        </p:nvSpPr>
        <p:spPr>
          <a:xfrm>
            <a:off x="9749515" y="5344705"/>
            <a:ext cx="375915" cy="1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8" name="Network Interface"/>
          <p:cNvSpPr txBox="1"/>
          <p:nvPr/>
        </p:nvSpPr>
        <p:spPr>
          <a:xfrm>
            <a:off x="5697149" y="5432837"/>
            <a:ext cx="120036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40156">
              <a:lnSpc>
                <a:spcPct val="85000"/>
              </a:lnSpc>
              <a:defRPr spc="-93" sz="1395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Interface</a:t>
            </a:r>
          </a:p>
        </p:txBody>
      </p:sp>
      <p:grpSp>
        <p:nvGrpSpPr>
          <p:cNvPr id="391" name="Network Emulator"/>
          <p:cNvGrpSpPr/>
          <p:nvPr/>
        </p:nvGrpSpPr>
        <p:grpSpPr>
          <a:xfrm>
            <a:off x="7509443" y="2637144"/>
            <a:ext cx="1726125" cy="284630"/>
            <a:chOff x="0" y="0"/>
            <a:chExt cx="1726124" cy="284628"/>
          </a:xfrm>
        </p:grpSpPr>
        <p:sp>
          <p:nvSpPr>
            <p:cNvPr id="389" name="Rectangle"/>
            <p:cNvSpPr/>
            <p:nvPr/>
          </p:nvSpPr>
          <p:spPr>
            <a:xfrm>
              <a:off x="0" y="0"/>
              <a:ext cx="1726125" cy="284629"/>
            </a:xfrm>
            <a:prstGeom prst="rect">
              <a:avLst/>
            </a:prstGeom>
            <a:solidFill>
              <a:srgbClr val="A289AC"/>
            </a:solidFill>
            <a:ln w="12700" cap="flat">
              <a:solidFill>
                <a:srgbClr val="A7524D"/>
              </a:solidFill>
              <a:prstDash val="solid"/>
              <a:round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" name="Network Emulator"/>
            <p:cNvSpPr txBox="1"/>
            <p:nvPr/>
          </p:nvSpPr>
          <p:spPr>
            <a:xfrm>
              <a:off x="4780" y="4780"/>
              <a:ext cx="1716565" cy="275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 Emulator</a:t>
              </a:r>
            </a:p>
          </p:txBody>
        </p:sp>
      </p:grpSp>
      <p:sp>
        <p:nvSpPr>
          <p:cNvPr id="39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93" name="Define Connection Characteristics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Configuring the connection characteristics using traffic control commands</a:t>
            </a:r>
          </a:p>
          <a:p>
            <a:pPr lvl="1" marL="581525" indent="-200525">
              <a:buClrTx/>
              <a:buFontTx/>
              <a:buChar char="•"/>
            </a:pPr>
            <a:r>
              <a:t>Bandwidth limitation</a:t>
            </a:r>
          </a:p>
          <a:p>
            <a:pPr lvl="1" marL="581525" indent="-200525">
              <a:buClrTx/>
              <a:buFontTx/>
              <a:buChar char="•"/>
            </a:pPr>
            <a:r>
              <a:t>Latency addition</a:t>
            </a:r>
          </a:p>
          <a:p>
            <a:pPr lvl="1" marL="581525" indent="-200525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Configuring these characteristics with scripts</a:t>
            </a:r>
          </a:p>
          <a:p>
            <a:pPr lvl="1" marL="581526" indent="-200526">
              <a:buClrTx/>
              <a:buFontTx/>
              <a:buChar char="•"/>
            </a:pPr>
            <a:r>
              <a:t>Properties of Containerlab (exec, binds, or cmd)</a:t>
            </a:r>
          </a:p>
          <a:p>
            <a:pPr marL="200526" indent="-200526">
              <a:buClrTx/>
              <a:buFontTx/>
              <a:buChar char="•"/>
            </a:pPr>
            <a:r>
              <a:t>Verifying the connection characteristics</a:t>
            </a:r>
          </a:p>
          <a:p>
            <a:pPr lvl="1" marL="581526" indent="-200526">
              <a:buClrTx/>
              <a:buFontTx/>
              <a:buChar char="•"/>
            </a:pPr>
            <a:r>
              <a:t>Using tools like ping, iperf3</a:t>
            </a:r>
          </a:p>
        </p:txBody>
      </p:sp>
      <p:sp>
        <p:nvSpPr>
          <p:cNvPr id="394" name="Date Placeholder 3"/>
          <p:cNvSpPr txBox="1"/>
          <p:nvPr/>
        </p:nvSpPr>
        <p:spPr>
          <a:xfrm>
            <a:off x="4249135" y="6529494"/>
            <a:ext cx="385575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CONFIGURING AND VERIFYING THE NETWORK CHARACTERISTICS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equenzediagram.jp2" descr="sequenzediagram.j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4517" y="2157563"/>
            <a:ext cx="5637755" cy="31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9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9" name="Initial Notification by the LectureStudio Server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Initial Notification by the LectureStudio Server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Notification to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Start of data transfer process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Role of super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Reception and forwarding of PDF file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Transition from receiver to sender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Confirmation messages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From peers and super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Calculation of data transfer duration by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Counting received confirmations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Total duration calculation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Integrity checks of PDFs with hash value calculation</a:t>
            </a:r>
          </a:p>
        </p:txBody>
      </p:sp>
      <p:sp>
        <p:nvSpPr>
          <p:cNvPr id="400" name="Communication and Data Transfer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pc="-46" sz="4464"/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01" name="Configuration of Containerlab File"/>
          <p:cNvSpPr txBox="1"/>
          <p:nvPr/>
        </p:nvSpPr>
        <p:spPr>
          <a:xfrm>
            <a:off x="6854554" y="1781047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Connection and Communication Strategy</a:t>
            </a:r>
          </a:p>
        </p:txBody>
      </p:sp>
      <p:sp>
        <p:nvSpPr>
          <p:cNvPr id="402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COMMUNICATION AND DATA TRANSFER PROCESSES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