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Footer Placeholder 4"/>
          <p:cNvSpPr txBox="1"/>
          <p:nvPr/>
        </p:nvSpPr>
        <p:spPr>
          <a:xfrm>
            <a:off x="3731905" y="6529495"/>
            <a:ext cx="586381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and Verifying the network characteristics</a:t>
            </a:r>
          </a:p>
        </p:txBody>
      </p:sp>
      <p:grpSp>
        <p:nvGrpSpPr>
          <p:cNvPr id="393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1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2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6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4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7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0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8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1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2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3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4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9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2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4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Configurating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and data distribution among peers</a:t>
            </a:r>
          </a:p>
        </p:txBody>
      </p:sp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1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2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23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24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25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6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27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28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29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0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1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32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33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35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37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8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39" name="Connection Line"/>
          <p:cNvCxnSpPr>
            <a:stCxn id="430" idx="0"/>
            <a:endCxn id="425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0" name="Connection Line"/>
          <p:cNvCxnSpPr>
            <a:stCxn id="431" idx="0"/>
            <a:endCxn id="437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1" name="Connection Line"/>
          <p:cNvCxnSpPr>
            <a:stCxn id="432" idx="0"/>
            <a:endCxn id="438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42" name="Connection Line"/>
          <p:cNvCxnSpPr>
            <a:stCxn id="428" idx="0"/>
            <a:endCxn id="429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43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44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5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6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47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48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32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54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55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56" name="Configuration of Containerlab File"/>
          <p:cNvSpPr txBox="1"/>
          <p:nvPr/>
        </p:nvSpPr>
        <p:spPr>
          <a:xfrm>
            <a:off x="66132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5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Testbed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RQ1.1 </a:t>
            </a:r>
            <a:r>
              <a:t>How Accurately Does the Testbed Measure the Configured Bandwidth, Latency and Packet Loss?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RQ1.2</a:t>
            </a:r>
            <a:r>
              <a:t> How Well Does the Testbed Scale with More Nodes and Complex Topologies Affects The Host in Terms of Resource Utilization?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</a:p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P2P Algorithm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77311" indent="-77311" defTabSz="773125">
              <a:spcBef>
                <a:spcPts val="900"/>
              </a:spcBef>
              <a:defRPr b="1" sz="1615"/>
            </a:pPr>
            <a:r>
              <a:t>RQ2.3 </a:t>
            </a:r>
            <a:r>
              <a:rPr b="0"/>
              <a:t>Overall, is the P2P Algorithm Efficient for Data Transfer? How Does the Total Duration Obtained with the P2P Algorithm Respond to the Changing Number of Peers and Data Size? </a:t>
            </a:r>
            <a:br/>
          </a:p>
        </p:txBody>
      </p:sp>
      <p:sp>
        <p:nvSpPr>
          <p:cNvPr id="46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</a:t>
            </a:r>
          </a:p>
        </p:txBody>
      </p:sp>
      <p:sp>
        <p:nvSpPr>
          <p:cNvPr id="46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8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Configuration of Containerlab File"/>
          <p:cNvSpPr txBox="1"/>
          <p:nvPr/>
        </p:nvSpPr>
        <p:spPr>
          <a:xfrm>
            <a:off x="1803400" y="32886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7010400" y="3288601"/>
            <a:ext cx="3751875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pic>
        <p:nvPicPr>
          <p:cNvPr id="471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190499" indent="-190499" defTabSz="868680">
              <a:spcBef>
                <a:spcPts val="1100"/>
              </a:spcBef>
              <a:buClrTx/>
              <a:buFontTx/>
              <a:buChar char="•"/>
              <a:defRPr sz="1900"/>
            </a:pPr>
            <a:r>
              <a:t>Discrepancy between Desired and Measured Values</a:t>
            </a:r>
          </a:p>
          <a:p>
            <a:pPr marL="190499" indent="-190499" defTabSz="868680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More Nodes Result in Reduced Bandwidth Allocation, Leading to Increased Latency</a:t>
            </a:r>
          </a:p>
          <a:p>
            <a:pPr marL="190499" indent="-190499" defTabSz="868680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Containerization Technologies Increase Latency, Reduce Overheads</a:t>
            </a:r>
          </a:p>
          <a:p>
            <a:pPr marL="190499" indent="-190499" defTabSz="868680">
              <a:spcBef>
                <a:spcPts val="1100"/>
              </a:spcBef>
              <a:buClrTx/>
              <a:buFontTx/>
              <a:buChar char="•"/>
              <a:defRPr sz="1900"/>
            </a:pPr>
            <a:r>
              <a:t>Reduced Bandwidth Increases CPU and Memory Usage, Affecting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</a:t>
            </a:r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8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119" y="3333075"/>
            <a:ext cx="4419601" cy="26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159" y="3327400"/>
            <a:ext cx="4419601" cy="2634790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Configuration of Containerlab File"/>
          <p:cNvSpPr txBox="1"/>
          <p:nvPr/>
        </p:nvSpPr>
        <p:spPr>
          <a:xfrm>
            <a:off x="1804022" y="2913930"/>
            <a:ext cx="3751876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6931045" y="2913930"/>
            <a:ext cx="3841607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1402271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Accuracy of Measuring Tools</a:t>
            </a:r>
          </a:p>
          <a:p>
            <a:pPr lvl="1" marL="581526" indent="-200526">
              <a:buClrTx/>
              <a:buFontTx/>
              <a:buChar char="•"/>
            </a:pPr>
            <a:r>
              <a:t>Iperf Accuracy Results Variation from Actual Performance</a:t>
            </a:r>
          </a:p>
          <a:p>
            <a:pPr lvl="1" marL="581526" indent="-200526">
              <a:buClrTx/>
              <a:buFontTx/>
              <a:buChar char="•"/>
            </a:pPr>
            <a:r>
              <a:t>Variables Like Network Conditions, Configuration, System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8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8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490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1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Scaling Peers with Containerlab for Simplified Topology Deployment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Deployment Time Increase of 5.37s per Additional Node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Destroying Process Time Low, Approximately 9 Seconds for 75 Nodes</a:t>
            </a:r>
          </a:p>
        </p:txBody>
      </p:sp>
      <p:sp>
        <p:nvSpPr>
          <p:cNvPr id="492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 Indicating Increased Host Load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Utilization Increase Linearly Showing Scalable Performance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pic>
        <p:nvPicPr>
          <p:cNvPr id="493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5583" y="4039018"/>
            <a:ext cx="320507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97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Analysis of Resource Consumption (CPU and Memory Usage) of the P2P Algorithm Components (LectureStudio Server and Peers)</a:t>
            </a:r>
          </a:p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CPU Usage Evaluation with and without the P2P Algorithm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Direct Data Transfer, Increased CPU Usage on the LectureStudio Server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P2P Algorithm, Data Distribution Leading to Decreased CPU Usage on the LectureStudio Server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Peak CPU Usage Reduction of 52% by the P2P Algorithm </a:t>
            </a:r>
          </a:p>
        </p:txBody>
      </p:sp>
      <p:sp>
        <p:nvSpPr>
          <p:cNvPr id="49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0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3875525"/>
            <a:ext cx="4146424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Configuration of Containerlab File"/>
          <p:cNvSpPr txBox="1"/>
          <p:nvPr/>
        </p:nvSpPr>
        <p:spPr>
          <a:xfrm>
            <a:off x="2182688" y="3513981"/>
            <a:ext cx="2667377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2" name="Configuration of Containerlab File"/>
          <p:cNvSpPr txBox="1"/>
          <p:nvPr/>
        </p:nvSpPr>
        <p:spPr>
          <a:xfrm>
            <a:off x="7201955" y="3456425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pic>
        <p:nvPicPr>
          <p:cNvPr id="503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400" y="3875525"/>
            <a:ext cx="4044020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06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8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581400"/>
            <a:ext cx="4774260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581400"/>
            <a:ext cx="4826001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Configuration of Containerlab File"/>
          <p:cNvSpPr txBox="1"/>
          <p:nvPr/>
        </p:nvSpPr>
        <p:spPr>
          <a:xfrm>
            <a:off x="1803400" y="31623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1" name="Configuration of Containerlab File"/>
          <p:cNvSpPr txBox="1"/>
          <p:nvPr/>
        </p:nvSpPr>
        <p:spPr>
          <a:xfrm>
            <a:off x="7010400" y="31623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2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41% by the P2P Algorithm</a:t>
            </a:r>
          </a:p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Manageable Increase in Memory Usage of Super Peers Handling Data Flow</a:t>
            </a:r>
          </a:p>
        </p:txBody>
      </p:sp>
      <p:sp>
        <p:nvSpPr>
          <p:cNvPr id="51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1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7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(1)</a:t>
            </a:r>
          </a:p>
        </p:txBody>
      </p:sp>
      <p:sp>
        <p:nvSpPr>
          <p:cNvPr id="5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Test Duration Measurement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Measurement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Conducted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Configuration: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Data Using Normal Distribution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Difference between the P2P Algorithm and Server-Client Based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Optimization by the P2P Algorithm not Significant Advantageous with Small File Sizes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Configuration: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Using Different Source for Mean Value (e.g., Germany)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Combination of German Mean Values with Real Network Data's Standard Deviation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Results with the P2P Algorithm Quite Good in this Configuration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Efficiency Increases as Number of Peers and Data Size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rPr b="0"/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4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Performance Little Worse to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27% Faster than Traditional Approach</a:t>
            </a:r>
          </a:p>
        </p:txBody>
      </p:sp>
      <p:sp>
        <p:nvSpPr>
          <p:cNvPr id="526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27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28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4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6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37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5% Faster than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12% Faster than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35% Faster than Traditional Approach</a:t>
            </a:r>
          </a:p>
        </p:txBody>
      </p:sp>
      <p:pic>
        <p:nvPicPr>
          <p:cNvPr id="538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Footer Placeholder 4"/>
          <p:cNvSpPr txBox="1"/>
          <p:nvPr/>
        </p:nvSpPr>
        <p:spPr>
          <a:xfrm>
            <a:off x="3731905" y="6529495"/>
            <a:ext cx="64798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Performance evaluation of the p2p algorithm, rq2.2 and rq2.3 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42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Goal: Develop a Testbed for the P2P Data Distribution Algorithm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Utilization of Docker and Containerlab for An Efficient, Isolated Testing Environment</a:t>
            </a:r>
          </a:p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Simulation of Real Network Environments and Complex Network Topologies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High Replication Accuracy of Bandwidth and Latency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Effective Scalability with Increasing Nodes</a:t>
            </a:r>
          </a:p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Performance of the P2P Algorithm 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High Resource Usage Demand without P2P Algorithm on the LectureStudio Server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Significant Reduction Achieved with P2P Algorithm on the LectureStudio Server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Limited Benefits Observed for Small Files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Increased Robustness of the P2P Algorithm with Larger Numbers of Peers and Data Sizes</a:t>
            </a:r>
          </a:p>
          <a:p>
            <a:pPr marL="15239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Future Works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Enhancement of Packet Loss Simulation for Accurate Network Behavior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Automatic Integration between the Testbed and the P2P Algorithm Optimization</a:t>
            </a:r>
          </a:p>
          <a:p>
            <a:pPr lvl="1" marL="441959" indent="-152399" defTabSz="694944">
              <a:spcBef>
                <a:spcPts val="900"/>
              </a:spcBef>
              <a:buClrTx/>
              <a:buFontTx/>
              <a:buChar char="•"/>
              <a:defRPr sz="1520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4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Conclusion and future work</a:t>
            </a:r>
          </a:p>
        </p:txBody>
      </p:sp>
      <p:sp>
        <p:nvSpPr>
          <p:cNvPr id="5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48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49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0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54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55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5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60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 and cAdvisor</a:t>
            </a:r>
          </a:p>
        </p:txBody>
      </p:sp>
      <p:sp>
        <p:nvSpPr>
          <p:cNvPr id="56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Finding Real Network Data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Maximum Upload Speed, Maximum Download Speed,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Simulating Real Network Data Using Normal Distribution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Generating Network Topology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Integrating the P2P Algorithm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Configuring the Components of the P2P Algorithm in the Testbed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Creating a Containerlab File and Configuring Network Management, Nodes and Links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Implementing and Validating the Network Characteristics of the Connections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Bandwidth, Latency, and Packet Loss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Managing Communication and Data Transfer</a:t>
            </a:r>
          </a:p>
          <a:p>
            <a:pPr lvl="1" marL="55826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Tracking and Validating the Data Transfer Process</a:t>
            </a:r>
          </a:p>
          <a:p>
            <a:pPr marL="192505" indent="-192505" defTabSz="877822">
              <a:spcBef>
                <a:spcPts val="1100"/>
              </a:spcBef>
              <a:buClrTx/>
              <a:buFontTx/>
              <a:buChar char="•"/>
              <a:defRPr sz="1900"/>
            </a:pPr>
            <a:r>
              <a:t>Evaluating of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 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9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4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6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7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9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3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3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234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Container—Based Testbed Environment</a:t>
            </a:r>
          </a:p>
        </p:txBody>
      </p:sp>
      <p:sp>
        <p:nvSpPr>
          <p:cNvPr id="23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Management of Container-Testbed Environment</a:t>
            </a:r>
          </a:p>
        </p:txBody>
      </p:sp>
      <p:sp>
        <p:nvSpPr>
          <p:cNvPr id="24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24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2" name="Configuration of Containerlab File"/>
          <p:cNvSpPr txBox="1"/>
          <p:nvPr/>
        </p:nvSpPr>
        <p:spPr>
          <a:xfrm>
            <a:off x="7302802" y="2949396"/>
            <a:ext cx="2822827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45929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Square"/>
          <p:cNvSpPr/>
          <p:nvPr/>
        </p:nvSpPr>
        <p:spPr>
          <a:xfrm>
            <a:off x="9128820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9128820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2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32102" y="4144699"/>
            <a:ext cx="1802856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5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9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5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2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4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6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69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6" name="Connection Line"/>
          <p:cNvCxnSpPr>
            <a:stCxn id="275" idx="0"/>
            <a:endCxn id="281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5" idx="0"/>
            <a:endCxn id="282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83" idx="0"/>
            <a:endCxn id="275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5" idx="0"/>
            <a:endCxn id="284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5" idx="0"/>
            <a:endCxn id="276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5" idx="0"/>
            <a:endCxn id="274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80" idx="0"/>
            <a:endCxn id="274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79" idx="0"/>
            <a:endCxn id="276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78" idx="0"/>
            <a:endCxn id="276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7" idx="0"/>
            <a:endCxn id="276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85" idx="0"/>
            <a:endCxn id="284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3" idx="0"/>
            <a:endCxn id="285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5" idx="0"/>
            <a:endCxn id="282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5" idx="0"/>
            <a:endCxn id="281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5" idx="0"/>
            <a:endCxn id="275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77" idx="0"/>
            <a:endCxn id="285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85" idx="0"/>
            <a:endCxn id="278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79" idx="0"/>
            <a:endCxn id="285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5" idx="0"/>
            <a:endCxn id="280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76" idx="0"/>
            <a:endCxn id="285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4" idx="0"/>
            <a:endCxn id="285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7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7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Oval"/>
          <p:cNvSpPr/>
          <p:nvPr/>
        </p:nvSpPr>
        <p:spPr>
          <a:xfrm>
            <a:off x="2566246" y="488974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9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0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4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0" name="Line"/>
          <p:cNvSpPr/>
          <p:nvPr/>
        </p:nvSpPr>
        <p:spPr>
          <a:xfrm flipV="1">
            <a:off x="2915636" y="4964413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3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4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28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29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0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1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2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3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36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Testbed Environment</a:t>
            </a:r>
          </a:p>
        </p:txBody>
      </p:sp>
      <p:sp>
        <p:nvSpPr>
          <p:cNvPr id="342" name="name: p2p-network-topology…"/>
          <p:cNvSpPr txBox="1"/>
          <p:nvPr/>
        </p:nvSpPr>
        <p:spPr>
          <a:xfrm>
            <a:off x="1245222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3" name="Configuration of Containerlab File"/>
          <p:cNvSpPr txBox="1"/>
          <p:nvPr/>
        </p:nvSpPr>
        <p:spPr>
          <a:xfrm>
            <a:off x="1245222" y="1397677"/>
            <a:ext cx="3751876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44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522" y="573764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Rounded Rectangle"/>
          <p:cNvSpPr/>
          <p:nvPr/>
        </p:nvSpPr>
        <p:spPr>
          <a:xfrm>
            <a:off x="71057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83187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91494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Shape"/>
          <p:cNvSpPr/>
          <p:nvPr/>
        </p:nvSpPr>
        <p:spPr>
          <a:xfrm>
            <a:off x="98661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Java…"/>
          <p:cNvSpPr txBox="1"/>
          <p:nvPr/>
        </p:nvSpPr>
        <p:spPr>
          <a:xfrm>
            <a:off x="65992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0" name="Square"/>
          <p:cNvSpPr/>
          <p:nvPr/>
        </p:nvSpPr>
        <p:spPr>
          <a:xfrm>
            <a:off x="84472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Rounded Rectangle"/>
          <p:cNvSpPr/>
          <p:nvPr/>
        </p:nvSpPr>
        <p:spPr>
          <a:xfrm>
            <a:off x="89120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Square"/>
          <p:cNvSpPr/>
          <p:nvPr/>
        </p:nvSpPr>
        <p:spPr>
          <a:xfrm>
            <a:off x="72472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72411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67984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63557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81256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91739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101811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96917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107150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Shape"/>
          <p:cNvSpPr/>
          <p:nvPr/>
        </p:nvSpPr>
        <p:spPr>
          <a:xfrm>
            <a:off x="83085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2" name="Connection Line"/>
          <p:cNvCxnSpPr>
            <a:stCxn id="351" idx="0"/>
            <a:endCxn id="357" idx="0"/>
          </p:cNvCxnSpPr>
          <p:nvPr/>
        </p:nvCxnSpPr>
        <p:spPr>
          <a:xfrm>
            <a:off x="90906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51" idx="0"/>
            <a:endCxn id="358" idx="0"/>
          </p:cNvCxnSpPr>
          <p:nvPr/>
        </p:nvCxnSpPr>
        <p:spPr>
          <a:xfrm>
            <a:off x="90906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59" idx="0"/>
            <a:endCxn id="351" idx="0"/>
          </p:cNvCxnSpPr>
          <p:nvPr/>
        </p:nvCxnSpPr>
        <p:spPr>
          <a:xfrm flipH="1" flipV="1">
            <a:off x="90906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51" idx="0"/>
            <a:endCxn id="360" idx="0"/>
          </p:cNvCxnSpPr>
          <p:nvPr/>
        </p:nvCxnSpPr>
        <p:spPr>
          <a:xfrm>
            <a:off x="90906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1" idx="0"/>
            <a:endCxn id="352" idx="0"/>
          </p:cNvCxnSpPr>
          <p:nvPr/>
        </p:nvCxnSpPr>
        <p:spPr>
          <a:xfrm flipH="1">
            <a:off x="73894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1" idx="0"/>
            <a:endCxn id="350" idx="0"/>
          </p:cNvCxnSpPr>
          <p:nvPr/>
        </p:nvCxnSpPr>
        <p:spPr>
          <a:xfrm flipH="1">
            <a:off x="85894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6" idx="0"/>
            <a:endCxn id="350" idx="0"/>
          </p:cNvCxnSpPr>
          <p:nvPr/>
        </p:nvCxnSpPr>
        <p:spPr>
          <a:xfrm flipV="1">
            <a:off x="82678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2" idx="0"/>
          </p:cNvCxnSpPr>
          <p:nvPr/>
        </p:nvCxnSpPr>
        <p:spPr>
          <a:xfrm flipV="1">
            <a:off x="64980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4" idx="0"/>
            <a:endCxn id="352" idx="0"/>
          </p:cNvCxnSpPr>
          <p:nvPr/>
        </p:nvCxnSpPr>
        <p:spPr>
          <a:xfrm flipV="1">
            <a:off x="69406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3" idx="0"/>
            <a:endCxn id="352" idx="0"/>
          </p:cNvCxnSpPr>
          <p:nvPr/>
        </p:nvCxnSpPr>
        <p:spPr>
          <a:xfrm flipV="1">
            <a:off x="73833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61" idx="0"/>
            <a:endCxn id="360" idx="0"/>
          </p:cNvCxnSpPr>
          <p:nvPr/>
        </p:nvCxnSpPr>
        <p:spPr>
          <a:xfrm flipV="1">
            <a:off x="84870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59" idx="0"/>
            <a:endCxn id="361" idx="0"/>
          </p:cNvCxnSpPr>
          <p:nvPr/>
        </p:nvCxnSpPr>
        <p:spPr>
          <a:xfrm flipH="1">
            <a:off x="84870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1" idx="0"/>
            <a:endCxn id="358" idx="0"/>
          </p:cNvCxnSpPr>
          <p:nvPr/>
        </p:nvCxnSpPr>
        <p:spPr>
          <a:xfrm flipV="1">
            <a:off x="84870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61" idx="0"/>
            <a:endCxn id="357" idx="0"/>
          </p:cNvCxnSpPr>
          <p:nvPr/>
        </p:nvCxnSpPr>
        <p:spPr>
          <a:xfrm flipV="1">
            <a:off x="84870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61" idx="0"/>
            <a:endCxn id="351" idx="0"/>
          </p:cNvCxnSpPr>
          <p:nvPr/>
        </p:nvCxnSpPr>
        <p:spPr>
          <a:xfrm flipV="1">
            <a:off x="84870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53" idx="0"/>
            <a:endCxn id="361" idx="0"/>
          </p:cNvCxnSpPr>
          <p:nvPr/>
        </p:nvCxnSpPr>
        <p:spPr>
          <a:xfrm>
            <a:off x="73833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1" idx="0"/>
            <a:endCxn id="354" idx="0"/>
          </p:cNvCxnSpPr>
          <p:nvPr/>
        </p:nvCxnSpPr>
        <p:spPr>
          <a:xfrm flipH="1" flipV="1">
            <a:off x="69406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55" idx="0"/>
            <a:endCxn id="361" idx="0"/>
          </p:cNvCxnSpPr>
          <p:nvPr/>
        </p:nvCxnSpPr>
        <p:spPr>
          <a:xfrm>
            <a:off x="64980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1" idx="0"/>
            <a:endCxn id="356" idx="0"/>
          </p:cNvCxnSpPr>
          <p:nvPr/>
        </p:nvCxnSpPr>
        <p:spPr>
          <a:xfrm flipH="1" flipV="1">
            <a:off x="82678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52" idx="0"/>
            <a:endCxn id="361" idx="0"/>
          </p:cNvCxnSpPr>
          <p:nvPr/>
        </p:nvCxnSpPr>
        <p:spPr>
          <a:xfrm>
            <a:off x="73894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50" idx="0"/>
            <a:endCxn id="361" idx="0"/>
          </p:cNvCxnSpPr>
          <p:nvPr/>
        </p:nvCxnSpPr>
        <p:spPr>
          <a:xfrm flipH="1">
            <a:off x="84870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3" name="Java…"/>
          <p:cNvSpPr txBox="1"/>
          <p:nvPr/>
        </p:nvSpPr>
        <p:spPr>
          <a:xfrm>
            <a:off x="80719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84" name="Java…"/>
          <p:cNvSpPr txBox="1"/>
          <p:nvPr/>
        </p:nvSpPr>
        <p:spPr>
          <a:xfrm>
            <a:off x="90947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85" name="Java…"/>
          <p:cNvSpPr txBox="1"/>
          <p:nvPr/>
        </p:nvSpPr>
        <p:spPr>
          <a:xfrm>
            <a:off x="96556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6" name="Configuration of Containerlab File"/>
          <p:cNvSpPr txBox="1"/>
          <p:nvPr/>
        </p:nvSpPr>
        <p:spPr>
          <a:xfrm>
            <a:off x="78278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