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2E2"/>
          </a:solidFill>
        </a:fill>
      </a:tcStyle>
    </a:wholeTbl>
    <a:band2H>
      <a:tcTxStyle b="def" i="def"/>
      <a:tcStyle>
        <a:tcBdr/>
        <a:fill>
          <a:solidFill>
            <a:srgbClr val="E8EAF1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7EF"/>
          </a:solidFill>
        </a:fill>
      </a:tcStyle>
    </a:wholeTbl>
    <a:band2H>
      <a:tcTxStyle b="def" i="def"/>
      <a:tcStyle>
        <a:tcBdr/>
        <a:fill>
          <a:solidFill>
            <a:srgbClr val="E7EC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BDF"/>
          </a:solidFill>
        </a:fill>
      </a:tcStyle>
    </a:wholeTbl>
    <a:band2H>
      <a:tcTxStyle b="def" i="def"/>
      <a:tcStyle>
        <a:tcBdr/>
        <a:fill>
          <a:solidFill>
            <a:srgbClr val="EFEE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2003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itle Text"/>
          <p:cNvSpPr txBox="1"/>
          <p:nvPr>
            <p:ph type="title"/>
          </p:nvPr>
        </p:nvSpPr>
        <p:spPr>
          <a:xfrm>
            <a:off x="1097280" y="758951"/>
            <a:ext cx="10058401" cy="3566163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0966738" y="6529496"/>
            <a:ext cx="245747" cy="225704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1097280" y="758951"/>
            <a:ext cx="10058401" cy="3566162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262626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097280" y="4453128"/>
            <a:ext cx="10058401" cy="11430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>
              <a:buClrTx/>
              <a:buSzTx/>
              <a:buFontTx/>
              <a:buNone/>
              <a:defRPr cap="all" spc="200" sz="2400">
                <a:solidFill>
                  <a:srgbClr val="24285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traight Connector 8"/>
          <p:cNvSpPr/>
          <p:nvPr/>
        </p:nvSpPr>
        <p:spPr>
          <a:xfrm>
            <a:off x="1207657" y="4343400"/>
            <a:ext cx="98755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half" idx="1"/>
          </p:nvPr>
        </p:nvSpPr>
        <p:spPr>
          <a:xfrm>
            <a:off x="1097280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xfrm>
            <a:off x="1097280" y="286603"/>
            <a:ext cx="10058401" cy="14507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097280" y="1846052"/>
            <a:ext cx="4937760" cy="736284"/>
          </a:xfrm>
          <a:prstGeom prst="rect">
            <a:avLst/>
          </a:prstGeom>
        </p:spPr>
        <p:txBody>
          <a:bodyPr lIns="45718" tIns="45718" rIns="45718" bIns="45718" anchor="ctr"/>
          <a:lstStyle>
            <a:lvl1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1pPr>
            <a:lvl2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2pPr>
            <a:lvl3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3pPr>
            <a:lvl4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4pPr>
            <a:lvl5pPr marL="0" indent="0">
              <a:buClrTx/>
              <a:buSzTx/>
              <a:buFontTx/>
              <a:buNone/>
              <a:defRPr cap="all">
                <a:solidFill>
                  <a:srgbClr val="24285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Text Placeholder 4"/>
          <p:cNvSpPr/>
          <p:nvPr>
            <p:ph type="body" sz="quarter" idx="21"/>
          </p:nvPr>
        </p:nvSpPr>
        <p:spPr>
          <a:xfrm>
            <a:off x="6217920" y="1846052"/>
            <a:ext cx="4937762" cy="736284"/>
          </a:xfrm>
          <a:prstGeom prst="rect">
            <a:avLst/>
          </a:prstGeom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Rectangle 5"/>
          <p:cNvSpPr/>
          <p:nvPr/>
        </p:nvSpPr>
        <p:spPr>
          <a:xfrm>
            <a:off x="13" y="6334316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/>
          <p:nvPr/>
        </p:nvSpPr>
        <p:spPr>
          <a:xfrm>
            <a:off x="14" y="0"/>
            <a:ext cx="4050795" cy="6858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Rectangle 8"/>
          <p:cNvSpPr/>
          <p:nvPr/>
        </p:nvSpPr>
        <p:spPr>
          <a:xfrm>
            <a:off x="4040070" y="0"/>
            <a:ext cx="64010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xfrm>
            <a:off x="457200" y="594359"/>
            <a:ext cx="3200400" cy="2286001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xfrm>
            <a:off x="4800600" y="731519"/>
            <a:ext cx="6492241" cy="52578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Text Placeholder 3"/>
          <p:cNvSpPr/>
          <p:nvPr>
            <p:ph type="body" sz="quarter" idx="21"/>
          </p:nvPr>
        </p:nvSpPr>
        <p:spPr>
          <a:xfrm>
            <a:off x="457200" y="2926079"/>
            <a:ext cx="3200400" cy="3379125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42852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Rectangle 8"/>
          <p:cNvSpPr/>
          <p:nvPr/>
        </p:nvSpPr>
        <p:spPr>
          <a:xfrm>
            <a:off x="13" y="4915075"/>
            <a:ext cx="12188828" cy="6401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1097280" y="5074920"/>
            <a:ext cx="10113645" cy="822962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idx="21"/>
          </p:nvPr>
        </p:nvSpPr>
        <p:spPr>
          <a:xfrm>
            <a:off x="13" y="0"/>
            <a:ext cx="12191988" cy="4915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1097280" y="5907023"/>
            <a:ext cx="10113265" cy="5943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4pPr>
            <a:lvl5pPr marL="0" indent="0">
              <a:spcBef>
                <a:spcPts val="600"/>
              </a:spcBef>
              <a:buClrTx/>
              <a:buSzTx/>
              <a:buFontTx/>
              <a:buNone/>
              <a:defRPr sz="15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Straight Connector 9"/>
          <p:cNvSpPr/>
          <p:nvPr/>
        </p:nvSpPr>
        <p:spPr>
          <a:xfrm>
            <a:off x="1193532" y="1227891"/>
            <a:ext cx="9966960" cy="1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1097280" y="286603"/>
            <a:ext cx="10058401" cy="919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0" strike="noStrike" sz="4800" u="none">
          <a:solidFill>
            <a:srgbClr val="40404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1438" marR="0" indent="-9143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 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1pPr>
      <a:lvl2pPr marL="404368" marR="0" indent="-2032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2pPr>
      <a:lvl3pPr marL="645304" marR="0" indent="-261256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3pPr>
      <a:lvl4pPr marL="82818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4pPr>
      <a:lvl5pPr marL="1011065" marR="0" indent="-26125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5pPr>
      <a:lvl6pPr marL="11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6pPr>
      <a:lvl7pPr marL="13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7pPr>
      <a:lvl8pPr marL="1597970" marR="0" indent="-326571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8pPr>
      <a:lvl9pPr marL="1797971" marR="0" indent="-32657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Calibri"/>
        <a:buChar char="◦"/>
        <a:tabLst/>
        <a:defRPr b="0" baseline="0" cap="none" i="0" spc="0" strike="noStrike" sz="2000" u="none">
          <a:solidFill>
            <a:srgbClr val="40404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ata.gov.uk/dataset/dfe843da-06ca-4680-9ba0-fbb27319e402/uk-fixed-line-broadband-performance" TargetMode="External"/><Relationship Id="rId3" Type="http://schemas.openxmlformats.org/officeDocument/2006/relationships/hyperlink" Target="https://containerlab.dev/manual/topo-def-file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jpe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jpe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7.png"/><Relationship Id="rId8" Type="http://schemas.openxmlformats.org/officeDocument/2006/relationships/image" Target="../media/image18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6.png"/><Relationship Id="rId14" Type="http://schemas.openxmlformats.org/officeDocument/2006/relationships/image" Target="../media/image21.png"/><Relationship Id="rId15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ooter Placeholder 4"/>
          <p:cNvSpPr txBox="1"/>
          <p:nvPr/>
        </p:nvSpPr>
        <p:spPr>
          <a:xfrm>
            <a:off x="3731905" y="6527799"/>
            <a:ext cx="473136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b="1" cap="all" sz="1100" u="sng">
                <a:solidFill>
                  <a:srgbClr val="FFFFFF"/>
                </a:solidFill>
              </a:defRPr>
            </a:lvl1pPr>
          </a:lstStyle>
          <a:p>
            <a:pPr/>
            <a:r>
              <a:t>Testbed-Development for lectureStudio</a:t>
            </a:r>
          </a:p>
        </p:txBody>
      </p:sp>
      <p:sp>
        <p:nvSpPr>
          <p:cNvPr id="118" name="Title 1"/>
          <p:cNvSpPr txBox="1"/>
          <p:nvPr>
            <p:ph type="ctrTitle"/>
          </p:nvPr>
        </p:nvSpPr>
        <p:spPr>
          <a:xfrm>
            <a:off x="1097280" y="794121"/>
            <a:ext cx="10058401" cy="3566162"/>
          </a:xfrm>
          <a:prstGeom prst="rect">
            <a:avLst/>
          </a:prstGeom>
        </p:spPr>
        <p:txBody>
          <a:bodyPr/>
          <a:lstStyle/>
          <a:p>
            <a:pPr>
              <a:defRPr spc="-100" sz="2500">
                <a:solidFill>
                  <a:srgbClr val="595959"/>
                </a:solidFill>
              </a:defRPr>
            </a:pPr>
            <a:r>
              <a:t>Master-Thesis Presentation by Özcan Karaca</a:t>
            </a:r>
            <a:br/>
            <a:br/>
            <a:r>
              <a:rPr sz="4000">
                <a:solidFill>
                  <a:srgbClr val="262626"/>
                </a:solidFill>
              </a:rPr>
              <a:t>Testbed-Development for lectureStudio</a:t>
            </a:r>
          </a:p>
        </p:txBody>
      </p:sp>
      <p:sp>
        <p:nvSpPr>
          <p:cNvPr id="119" name="Subtitle 2"/>
          <p:cNvSpPr txBox="1"/>
          <p:nvPr>
            <p:ph type="subTitle" sz="quarter" idx="1"/>
          </p:nvPr>
        </p:nvSpPr>
        <p:spPr>
          <a:xfrm>
            <a:off x="1100050" y="4455621"/>
            <a:ext cx="10058401" cy="114300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595959"/>
                </a:solidFill>
              </a:defRPr>
            </a:lvl1pPr>
          </a:lstStyle>
          <a:p>
            <a:pPr/>
            <a:r>
              <a:t>Testbed-Entwicklung für lectureStudio</a:t>
            </a:r>
          </a:p>
        </p:txBody>
      </p:sp>
      <p:sp>
        <p:nvSpPr>
          <p:cNvPr id="12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986" y="5269005"/>
            <a:ext cx="656014" cy="603533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 10"/>
          <p:cNvSpPr txBox="1"/>
          <p:nvPr/>
        </p:nvSpPr>
        <p:spPr>
          <a:xfrm>
            <a:off x="7718551" y="5175173"/>
            <a:ext cx="2174859" cy="81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Fachgebiet Echtzeitsysteme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Fachbereich Elektrotechnik und 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Informationstechnik</a:t>
            </a:r>
          </a:p>
          <a:p>
            <a:pPr algn="ctr">
              <a:defRPr sz="1200">
                <a:solidFill>
                  <a:srgbClr val="595959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</a:defRPr>
            </a:pPr>
            <a:r>
              <a:t>Technische Universität Darmstadt</a:t>
            </a:r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9997" y="5234187"/>
            <a:ext cx="1492201" cy="728865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ight Triangle 13"/>
          <p:cNvSpPr/>
          <p:nvPr/>
        </p:nvSpPr>
        <p:spPr>
          <a:xfrm rot="10800000">
            <a:off x="4442213" y="-19509"/>
            <a:ext cx="7743889" cy="34250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9F9FB"/>
              </a:gs>
              <a:gs pos="74000">
                <a:srgbClr val="C5CDD8"/>
              </a:gs>
              <a:gs pos="83000">
                <a:srgbClr val="C5CDD8"/>
              </a:gs>
              <a:gs pos="100000">
                <a:srgbClr val="D9DDE5"/>
              </a:gs>
            </a:gsLst>
            <a:lin ang="5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ight Triangle 15"/>
          <p:cNvSpPr/>
          <p:nvPr/>
        </p:nvSpPr>
        <p:spPr>
          <a:xfrm>
            <a:off x="-3" y="5907354"/>
            <a:ext cx="12186105" cy="4939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100000">
                <a:srgbClr val="D9DDE5"/>
              </a:gs>
            </a:gsLst>
            <a:lin ang="16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Network Topology Configuration &amp; Verifying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693480">
              <a:defRPr spc="-82" sz="3792"/>
            </a:lvl1pPr>
          </a:lstStyle>
          <a:p>
            <a:pPr/>
            <a:r>
              <a:t>Configuring and Verifying the Network Characteristics </a:t>
            </a:r>
          </a:p>
        </p:txBody>
      </p:sp>
      <p:sp>
        <p:nvSpPr>
          <p:cNvPr id="394" name="Slide Number"/>
          <p:cNvSpPr txBox="1"/>
          <p:nvPr>
            <p:ph type="sldNum" sz="quarter" idx="4294967295"/>
          </p:nvPr>
        </p:nvSpPr>
        <p:spPr>
          <a:xfrm>
            <a:off x="10966735" y="6529495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5" name="Footer Placeholder 4"/>
          <p:cNvSpPr txBox="1"/>
          <p:nvPr/>
        </p:nvSpPr>
        <p:spPr>
          <a:xfrm>
            <a:off x="3731905" y="6529495"/>
            <a:ext cx="5199484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NeTwork topology configuration &amp; verifying</a:t>
            </a:r>
          </a:p>
        </p:txBody>
      </p:sp>
      <p:grpSp>
        <p:nvGrpSpPr>
          <p:cNvPr id="398" name="Testbed"/>
          <p:cNvGrpSpPr/>
          <p:nvPr/>
        </p:nvGrpSpPr>
        <p:grpSpPr>
          <a:xfrm>
            <a:off x="10156760" y="4967826"/>
            <a:ext cx="963884" cy="580892"/>
            <a:chOff x="0" y="0"/>
            <a:chExt cx="963882" cy="580890"/>
          </a:xfrm>
        </p:grpSpPr>
        <p:sp>
          <p:nvSpPr>
            <p:cNvPr id="396" name="Shape"/>
            <p:cNvSpPr/>
            <p:nvPr/>
          </p:nvSpPr>
          <p:spPr>
            <a:xfrm>
              <a:off x="-1" y="-1"/>
              <a:ext cx="963884" cy="58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97" name="Testbed"/>
            <p:cNvSpPr txBox="1"/>
            <p:nvPr/>
          </p:nvSpPr>
          <p:spPr>
            <a:xfrm>
              <a:off x="90437" y="238584"/>
              <a:ext cx="768445" cy="24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Testbed</a:t>
              </a:r>
            </a:p>
          </p:txBody>
        </p:sp>
      </p:grpSp>
      <p:grpSp>
        <p:nvGrpSpPr>
          <p:cNvPr id="401" name="netem"/>
          <p:cNvGrpSpPr/>
          <p:nvPr/>
        </p:nvGrpSpPr>
        <p:grpSpPr>
          <a:xfrm>
            <a:off x="7032927" y="5172428"/>
            <a:ext cx="2559039" cy="344555"/>
            <a:chOff x="0" y="0"/>
            <a:chExt cx="2559038" cy="344553"/>
          </a:xfrm>
        </p:grpSpPr>
        <p:sp>
          <p:nvSpPr>
            <p:cNvPr id="399" name="Rounded Rectangle"/>
            <p:cNvSpPr/>
            <p:nvPr/>
          </p:nvSpPr>
          <p:spPr>
            <a:xfrm>
              <a:off x="0" y="0"/>
              <a:ext cx="2559039" cy="344554"/>
            </a:xfrm>
            <a:prstGeom prst="roundRect">
              <a:avLst>
                <a:gd name="adj" fmla="val 33152"/>
              </a:avLst>
            </a:prstGeom>
            <a:gradFill flip="none" rotWithShape="1">
              <a:gsLst>
                <a:gs pos="0">
                  <a:srgbClr val="489FAD"/>
                </a:gs>
                <a:gs pos="34000">
                  <a:srgbClr val="4B9FAD"/>
                </a:gs>
                <a:gs pos="70000">
                  <a:srgbClr val="4AA3B2"/>
                </a:gs>
                <a:gs pos="100000">
                  <a:srgbClr val="56A5B2"/>
                </a:gs>
              </a:gsLst>
              <a:path path="circle">
                <a:fillToRect l="37721" t="-19636" r="62278" b="119636"/>
              </a:path>
            </a:gradFill>
            <a:ln w="12700" cap="flat">
              <a:solidFill>
                <a:schemeClr val="accent5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netem"/>
            <p:cNvSpPr txBox="1"/>
            <p:nvPr/>
          </p:nvSpPr>
          <p:spPr>
            <a:xfrm>
              <a:off x="38413" y="42253"/>
              <a:ext cx="2482212" cy="260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netem</a:t>
              </a:r>
            </a:p>
          </p:txBody>
        </p:sp>
      </p:grpSp>
      <p:sp>
        <p:nvSpPr>
          <p:cNvPr id="402" name="Rectangle"/>
          <p:cNvSpPr/>
          <p:nvPr/>
        </p:nvSpPr>
        <p:spPr>
          <a:xfrm>
            <a:off x="9516036" y="5239788"/>
            <a:ext cx="242366" cy="209835"/>
          </a:xfrm>
          <a:prstGeom prst="rect">
            <a:avLst/>
          </a:prstGeom>
          <a:solidFill>
            <a:srgbClr val="FFCF22"/>
          </a:solidFill>
          <a:ln w="15875">
            <a:solidFill>
              <a:schemeClr val="accent1"/>
            </a:solidFill>
          </a:ln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grpSp>
        <p:nvGrpSpPr>
          <p:cNvPr id="405" name="eth0"/>
          <p:cNvGrpSpPr/>
          <p:nvPr/>
        </p:nvGrpSpPr>
        <p:grpSpPr>
          <a:xfrm>
            <a:off x="6020479" y="5250777"/>
            <a:ext cx="553710" cy="284630"/>
            <a:chOff x="0" y="0"/>
            <a:chExt cx="553708" cy="284628"/>
          </a:xfrm>
        </p:grpSpPr>
        <p:sp>
          <p:nvSpPr>
            <p:cNvPr id="403" name="Rectangle"/>
            <p:cNvSpPr/>
            <p:nvPr/>
          </p:nvSpPr>
          <p:spPr>
            <a:xfrm>
              <a:off x="-1" y="0"/>
              <a:ext cx="553710" cy="284629"/>
            </a:xfrm>
            <a:prstGeom prst="rect">
              <a:avLst/>
            </a:prstGeom>
            <a:solidFill>
              <a:srgbClr val="5DA575"/>
            </a:solidFill>
            <a:ln w="15875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4" name="eth0"/>
            <p:cNvSpPr txBox="1"/>
            <p:nvPr/>
          </p:nvSpPr>
          <p:spPr>
            <a:xfrm>
              <a:off x="6025" y="15884"/>
              <a:ext cx="541659" cy="2528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eth0</a:t>
              </a:r>
            </a:p>
          </p:txBody>
        </p:sp>
      </p:grpSp>
      <p:sp>
        <p:nvSpPr>
          <p:cNvPr id="406" name="bandwidth"/>
          <p:cNvSpPr txBox="1"/>
          <p:nvPr/>
        </p:nvSpPr>
        <p:spPr>
          <a:xfrm>
            <a:off x="6721851" y="3567863"/>
            <a:ext cx="866309" cy="396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07421">
              <a:lnSpc>
                <a:spcPct val="85000"/>
              </a:lnSpc>
              <a:defRPr spc="-82" sz="155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bandwidth</a:t>
            </a:r>
          </a:p>
        </p:txBody>
      </p:sp>
      <p:sp>
        <p:nvSpPr>
          <p:cNvPr id="407" name="latency"/>
          <p:cNvSpPr txBox="1"/>
          <p:nvPr/>
        </p:nvSpPr>
        <p:spPr>
          <a:xfrm>
            <a:off x="8071313" y="3002283"/>
            <a:ext cx="729387" cy="28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290047">
              <a:lnSpc>
                <a:spcPct val="85000"/>
              </a:lnSpc>
              <a:defRPr spc="-52" sz="1508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latency</a:t>
            </a:r>
          </a:p>
        </p:txBody>
      </p:sp>
      <p:sp>
        <p:nvSpPr>
          <p:cNvPr id="408" name="packet loss"/>
          <p:cNvSpPr txBox="1"/>
          <p:nvPr/>
        </p:nvSpPr>
        <p:spPr>
          <a:xfrm>
            <a:off x="9381215" y="3578513"/>
            <a:ext cx="86630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11170">
              <a:lnSpc>
                <a:spcPct val="85000"/>
              </a:lnSpc>
              <a:defRPr spc="-83" sz="1577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packet loss</a:t>
            </a:r>
          </a:p>
        </p:txBody>
      </p:sp>
      <p:sp>
        <p:nvSpPr>
          <p:cNvPr id="409" name="Line"/>
          <p:cNvSpPr/>
          <p:nvPr/>
        </p:nvSpPr>
        <p:spPr>
          <a:xfrm>
            <a:off x="6581714" y="5409944"/>
            <a:ext cx="448541" cy="2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>
            <a:off x="7164583" y="3959206"/>
            <a:ext cx="1195223" cy="1195224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 flipH="1">
            <a:off x="8377696" y="3959622"/>
            <a:ext cx="1382189" cy="1189396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2" name="Line"/>
          <p:cNvSpPr/>
          <p:nvPr/>
        </p:nvSpPr>
        <p:spPr>
          <a:xfrm>
            <a:off x="8372505" y="3293279"/>
            <a:ext cx="1" cy="1811178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3" name="Line"/>
          <p:cNvSpPr/>
          <p:nvPr/>
        </p:nvSpPr>
        <p:spPr>
          <a:xfrm>
            <a:off x="9749515" y="5344705"/>
            <a:ext cx="375915" cy="1"/>
          </a:xfrm>
          <a:prstGeom prst="line">
            <a:avLst/>
          </a:prstGeom>
          <a:ln w="15875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4" name="Network Interface"/>
          <p:cNvSpPr txBox="1"/>
          <p:nvPr/>
        </p:nvSpPr>
        <p:spPr>
          <a:xfrm>
            <a:off x="5697149" y="5432837"/>
            <a:ext cx="1200369" cy="374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40156">
              <a:lnSpc>
                <a:spcPct val="85000"/>
              </a:lnSpc>
              <a:defRPr spc="-93" sz="1395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Interface</a:t>
            </a:r>
          </a:p>
        </p:txBody>
      </p:sp>
      <p:grpSp>
        <p:nvGrpSpPr>
          <p:cNvPr id="417" name="Network Emulator"/>
          <p:cNvGrpSpPr/>
          <p:nvPr/>
        </p:nvGrpSpPr>
        <p:grpSpPr>
          <a:xfrm>
            <a:off x="7509443" y="2637144"/>
            <a:ext cx="1726125" cy="284630"/>
            <a:chOff x="0" y="0"/>
            <a:chExt cx="1726124" cy="284628"/>
          </a:xfrm>
        </p:grpSpPr>
        <p:sp>
          <p:nvSpPr>
            <p:cNvPr id="415" name="Rectangle"/>
            <p:cNvSpPr/>
            <p:nvPr/>
          </p:nvSpPr>
          <p:spPr>
            <a:xfrm>
              <a:off x="0" y="0"/>
              <a:ext cx="1726125" cy="284629"/>
            </a:xfrm>
            <a:prstGeom prst="rect">
              <a:avLst/>
            </a:prstGeom>
            <a:solidFill>
              <a:srgbClr val="A289AC"/>
            </a:solidFill>
            <a:ln w="12700" cap="flat">
              <a:solidFill>
                <a:srgbClr val="A7524D"/>
              </a:solidFill>
              <a:prstDash val="solid"/>
              <a:round/>
            </a:ln>
            <a:effectLst>
              <a:outerShdw sx="100000" sy="100000" kx="0" ky="0" algn="b" rotWithShape="0" blurRad="50800" dist="25400" dir="2700000">
                <a:srgbClr val="000000">
                  <a:alpha val="6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6" name="Network Emulator"/>
            <p:cNvSpPr txBox="1"/>
            <p:nvPr/>
          </p:nvSpPr>
          <p:spPr>
            <a:xfrm>
              <a:off x="4780" y="4780"/>
              <a:ext cx="1716565" cy="275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Network Emulator</a:t>
              </a:r>
            </a:p>
          </p:txBody>
        </p:sp>
      </p:grpSp>
      <p:sp>
        <p:nvSpPr>
          <p:cNvPr id="41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19" name="Define Connection Characteristics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Configurating the Connection Characteristics Using Traffic Control Commands</a:t>
            </a:r>
          </a:p>
          <a:p>
            <a:pPr lvl="1" marL="581525" indent="-200525">
              <a:buClrTx/>
              <a:buFontTx/>
              <a:buChar char="•"/>
            </a:pPr>
            <a:r>
              <a:t>Bandwidth Limitation</a:t>
            </a:r>
          </a:p>
          <a:p>
            <a:pPr lvl="1" marL="581525" indent="-200525">
              <a:buClrTx/>
              <a:buFontTx/>
              <a:buChar char="•"/>
            </a:pPr>
            <a:r>
              <a:t>Latency Addition</a:t>
            </a:r>
          </a:p>
          <a:p>
            <a:pPr lvl="1" marL="581525" indent="-200525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Configuring these Characteristics with Scripts</a:t>
            </a:r>
          </a:p>
          <a:p>
            <a:pPr lvl="1" marL="581526" indent="-200526">
              <a:buClrTx/>
              <a:buFontTx/>
              <a:buChar char="•"/>
            </a:pPr>
            <a:r>
              <a:t>Properties of Containerlab (exec, binds or cmd)</a:t>
            </a:r>
          </a:p>
          <a:p>
            <a:pPr marL="200526" indent="-200526">
              <a:buClrTx/>
              <a:buFontTx/>
              <a:buChar char="•"/>
            </a:pPr>
            <a:r>
              <a:t>Verifying the Connection Characteristics</a:t>
            </a:r>
          </a:p>
          <a:p>
            <a:pPr lvl="1" marL="581526" indent="-200526">
              <a:buClrTx/>
              <a:buFontTx/>
              <a:buChar char="•"/>
            </a:pPr>
            <a:r>
              <a:t>Using Tools like ping, iperf3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sequenzediagram.jp2" descr="sequenzediagram.j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9917" y="2157563"/>
            <a:ext cx="5637755" cy="3127074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2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4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Communication and Data transfer Processes</a:t>
            </a:r>
          </a:p>
        </p:txBody>
      </p:sp>
      <p:sp>
        <p:nvSpPr>
          <p:cNvPr id="425" name="Initial Notification by lectureStudio Server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Initial Notification by lectureStudio Server</a:t>
            </a:r>
          </a:p>
          <a:p>
            <a:pPr lvl="1" marL="581526" indent="-200526">
              <a:buClrTx/>
              <a:buFontTx/>
              <a:buChar char="•"/>
            </a:pPr>
            <a:r>
              <a:t>Notification to Tracker Peer</a:t>
            </a:r>
          </a:p>
          <a:p>
            <a:pPr lvl="1" marL="581526" indent="-200526">
              <a:buClrTx/>
              <a:buFontTx/>
              <a:buChar char="•"/>
            </a:pPr>
            <a:r>
              <a:t>Start of Data Transfer Process</a:t>
            </a:r>
          </a:p>
          <a:p>
            <a:pPr marL="200526" indent="-200526">
              <a:buClrTx/>
              <a:buFontTx/>
              <a:buChar char="•"/>
            </a:pPr>
            <a:r>
              <a:t>Role of Super Peers</a:t>
            </a:r>
          </a:p>
          <a:p>
            <a:pPr lvl="1" marL="581526" indent="-200526">
              <a:buClrTx/>
              <a:buFontTx/>
              <a:buChar char="•"/>
            </a:pPr>
            <a:r>
              <a:t>Reception and Forwarding of PDF File</a:t>
            </a:r>
          </a:p>
          <a:p>
            <a:pPr lvl="1" marL="581526" indent="-200526">
              <a:buClrTx/>
              <a:buFontTx/>
              <a:buChar char="•"/>
            </a:pPr>
            <a:r>
              <a:t>Transition from Receiver to Sender</a:t>
            </a:r>
          </a:p>
          <a:p>
            <a:pPr marL="200526" indent="-200526">
              <a:buClrTx/>
              <a:buFontTx/>
              <a:buChar char="•"/>
            </a:pPr>
            <a:r>
              <a:t>Confirmation Messages</a:t>
            </a:r>
          </a:p>
          <a:p>
            <a:pPr lvl="1" marL="581526" indent="-200526">
              <a:buClrTx/>
              <a:buFontTx/>
              <a:buChar char="•"/>
            </a:pPr>
            <a:r>
              <a:t>From Peers and Super Peers</a:t>
            </a:r>
          </a:p>
        </p:txBody>
      </p:sp>
      <p:sp>
        <p:nvSpPr>
          <p:cNvPr id="426" name="Communication and Data Transfer Proce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0391">
              <a:defRPr spc="-46" sz="4464"/>
            </a:lvl1pPr>
          </a:lstStyle>
          <a:p>
            <a:pPr/>
            <a:r>
              <a:t>Communication and Data Transfer Processes</a:t>
            </a:r>
          </a:p>
        </p:txBody>
      </p:sp>
      <p:sp>
        <p:nvSpPr>
          <p:cNvPr id="427" name="Configuration of Containerlab File"/>
          <p:cNvSpPr txBox="1"/>
          <p:nvPr/>
        </p:nvSpPr>
        <p:spPr>
          <a:xfrm>
            <a:off x="6879954" y="1603321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Connection and Communication 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114"/>
            </a:lvl1pPr>
          </a:lstStyle>
          <a:p>
            <a:pPr/>
            <a:r>
              <a:t>Connection Strategy Among Peers</a:t>
            </a:r>
          </a:p>
        </p:txBody>
      </p:sp>
      <p:sp>
        <p:nvSpPr>
          <p:cNvPr id="430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1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Connection and data distribution among peers</a:t>
            </a:r>
          </a:p>
        </p:txBody>
      </p:sp>
      <p:sp>
        <p:nvSpPr>
          <p:cNvPr id="432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33" name="Rounded Rectangle"/>
          <p:cNvSpPr/>
          <p:nvPr/>
        </p:nvSpPr>
        <p:spPr>
          <a:xfrm>
            <a:off x="6846161" y="3037546"/>
            <a:ext cx="771951" cy="597699"/>
          </a:xfrm>
          <a:prstGeom prst="roundRect">
            <a:avLst>
              <a:gd name="adj" fmla="val 15617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4" name="Oval"/>
          <p:cNvSpPr/>
          <p:nvPr/>
        </p:nvSpPr>
        <p:spPr>
          <a:xfrm>
            <a:off x="10138157" y="3078086"/>
            <a:ext cx="682435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35" name="lectureStudio-Server"/>
          <p:cNvSpPr txBox="1"/>
          <p:nvPr/>
        </p:nvSpPr>
        <p:spPr>
          <a:xfrm>
            <a:off x="8344127" y="2149799"/>
            <a:ext cx="1083583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lectureStudio server</a:t>
            </a:r>
          </a:p>
        </p:txBody>
      </p:sp>
      <p:sp>
        <p:nvSpPr>
          <p:cNvPr id="436" name="Port:9090…"/>
          <p:cNvSpPr txBox="1"/>
          <p:nvPr/>
        </p:nvSpPr>
        <p:spPr>
          <a:xfrm>
            <a:off x="6882982" y="3111387"/>
            <a:ext cx="698310" cy="450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Port:9090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IP:172.20.23.2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IP:172.20.24.2</a:t>
            </a:r>
          </a:p>
        </p:txBody>
      </p:sp>
      <p:sp>
        <p:nvSpPr>
          <p:cNvPr id="437" name="IP:172.20.25.4"/>
          <p:cNvSpPr txBox="1"/>
          <p:nvPr/>
        </p:nvSpPr>
        <p:spPr>
          <a:xfrm>
            <a:off x="10130219" y="3238387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IP:172.20.22.3</a:t>
            </a:r>
          </a:p>
        </p:txBody>
      </p:sp>
      <p:sp>
        <p:nvSpPr>
          <p:cNvPr id="438" name="eth1"/>
          <p:cNvSpPr/>
          <p:nvPr/>
        </p:nvSpPr>
        <p:spPr>
          <a:xfrm>
            <a:off x="7992209" y="2535884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39" name="Rectangle"/>
          <p:cNvSpPr/>
          <p:nvPr/>
        </p:nvSpPr>
        <p:spPr>
          <a:xfrm>
            <a:off x="8466459" y="2348012"/>
            <a:ext cx="838920" cy="516618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CE2BF5"/>
                </a:solidFill>
              </a:defRPr>
            </a:pPr>
          </a:p>
        </p:txBody>
      </p:sp>
      <p:sp>
        <p:nvSpPr>
          <p:cNvPr id="440" name="Port:8080…"/>
          <p:cNvSpPr txBox="1"/>
          <p:nvPr/>
        </p:nvSpPr>
        <p:spPr>
          <a:xfrm>
            <a:off x="8356413" y="2383146"/>
            <a:ext cx="1059012" cy="44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algn="ctr">
              <a:defRPr sz="800">
                <a:solidFill>
                  <a:srgbClr val="3E51F5"/>
                </a:solidFill>
              </a:defRPr>
            </a:pPr>
            <a:r>
              <a:t>Port:7070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IP:172.20.21.2</a:t>
            </a:r>
          </a:p>
          <a:p>
            <a:pPr algn="ctr">
              <a:defRPr sz="800">
                <a:solidFill>
                  <a:srgbClr val="CE2BF5"/>
                </a:solidFill>
              </a:defRPr>
            </a:pPr>
            <a:r>
              <a:t>IP:172.20.22.2</a:t>
            </a:r>
          </a:p>
        </p:txBody>
      </p:sp>
      <p:sp>
        <p:nvSpPr>
          <p:cNvPr id="441" name="eth2"/>
          <p:cNvSpPr/>
          <p:nvPr/>
        </p:nvSpPr>
        <p:spPr>
          <a:xfrm>
            <a:off x="9307929" y="2483646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2" name="eth1"/>
          <p:cNvSpPr/>
          <p:nvPr/>
        </p:nvSpPr>
        <p:spPr>
          <a:xfrm>
            <a:off x="9691469" y="3213720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3" name="eth1"/>
          <p:cNvSpPr/>
          <p:nvPr/>
        </p:nvSpPr>
        <p:spPr>
          <a:xfrm>
            <a:off x="7626449" y="3213720"/>
            <a:ext cx="463701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44" name="eth2"/>
          <p:cNvSpPr/>
          <p:nvPr/>
        </p:nvSpPr>
        <p:spPr>
          <a:xfrm>
            <a:off x="666632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eth2</a:t>
            </a:r>
          </a:p>
        </p:txBody>
      </p:sp>
      <p:sp>
        <p:nvSpPr>
          <p:cNvPr id="445" name="eth3"/>
          <p:cNvSpPr/>
          <p:nvPr/>
        </p:nvSpPr>
        <p:spPr>
          <a:xfrm>
            <a:off x="7357209" y="3636739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eth3</a:t>
            </a:r>
          </a:p>
        </p:txBody>
      </p:sp>
      <p:sp>
        <p:nvSpPr>
          <p:cNvPr id="446" name="Oval"/>
          <p:cNvSpPr/>
          <p:nvPr/>
        </p:nvSpPr>
        <p:spPr>
          <a:xfrm>
            <a:off x="7595117" y="4528830"/>
            <a:ext cx="682436" cy="516618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7" name="IP:172.20.25.4"/>
          <p:cNvSpPr txBox="1"/>
          <p:nvPr/>
        </p:nvSpPr>
        <p:spPr>
          <a:xfrm>
            <a:off x="7587180" y="4689131"/>
            <a:ext cx="69831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IP:172.20.24.3</a:t>
            </a:r>
          </a:p>
        </p:txBody>
      </p:sp>
      <p:sp>
        <p:nvSpPr>
          <p:cNvPr id="448" name="Oval"/>
          <p:cNvSpPr/>
          <p:nvPr/>
        </p:nvSpPr>
        <p:spPr>
          <a:xfrm>
            <a:off x="6143660" y="4527853"/>
            <a:ext cx="682436" cy="516617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449" name="IP:172.20.25.4"/>
          <p:cNvSpPr txBox="1"/>
          <p:nvPr/>
        </p:nvSpPr>
        <p:spPr>
          <a:xfrm>
            <a:off x="6135723" y="4688154"/>
            <a:ext cx="69831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800">
                <a:solidFill>
                  <a:srgbClr val="CE2BF5"/>
                </a:solidFill>
              </a:defRPr>
            </a:lvl1pPr>
          </a:lstStyle>
          <a:p>
            <a:pPr/>
            <a:r>
              <a:t>IP:172.20.23.3</a:t>
            </a:r>
          </a:p>
        </p:txBody>
      </p:sp>
      <p:sp>
        <p:nvSpPr>
          <p:cNvPr id="450" name="eth1"/>
          <p:cNvSpPr/>
          <p:nvPr/>
        </p:nvSpPr>
        <p:spPr>
          <a:xfrm>
            <a:off x="6253028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sp>
        <p:nvSpPr>
          <p:cNvPr id="451" name="eth1"/>
          <p:cNvSpPr/>
          <p:nvPr/>
        </p:nvSpPr>
        <p:spPr>
          <a:xfrm>
            <a:off x="7704485" y="4285925"/>
            <a:ext cx="463700" cy="245350"/>
          </a:xfrm>
          <a:prstGeom prst="rect">
            <a:avLst/>
          </a:prstGeom>
          <a:solidFill>
            <a:srgbClr val="5DA575"/>
          </a:solidFill>
          <a:ln w="15875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eth1</a:t>
            </a:r>
          </a:p>
        </p:txBody>
      </p:sp>
      <p:cxnSp>
        <p:nvCxnSpPr>
          <p:cNvPr id="452" name="Connection Line"/>
          <p:cNvCxnSpPr>
            <a:stCxn id="443" idx="0"/>
            <a:endCxn id="438" idx="0"/>
          </p:cNvCxnSpPr>
          <p:nvPr/>
        </p:nvCxnSpPr>
        <p:spPr>
          <a:xfrm flipV="1">
            <a:off x="7858299" y="2658558"/>
            <a:ext cx="365761" cy="67783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3" name="Connection Line"/>
          <p:cNvCxnSpPr>
            <a:stCxn id="444" idx="0"/>
            <a:endCxn id="450" idx="0"/>
          </p:cNvCxnSpPr>
          <p:nvPr/>
        </p:nvCxnSpPr>
        <p:spPr>
          <a:xfrm flipH="1">
            <a:off x="6484877" y="3759413"/>
            <a:ext cx="413303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4" name="Connection Line"/>
          <p:cNvCxnSpPr>
            <a:stCxn id="445" idx="0"/>
            <a:endCxn id="451" idx="0"/>
          </p:cNvCxnSpPr>
          <p:nvPr/>
        </p:nvCxnSpPr>
        <p:spPr>
          <a:xfrm>
            <a:off x="7589059" y="3759413"/>
            <a:ext cx="347277" cy="6491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455" name="Connection Line"/>
          <p:cNvCxnSpPr>
            <a:stCxn id="441" idx="0"/>
            <a:endCxn id="442" idx="0"/>
          </p:cNvCxnSpPr>
          <p:nvPr/>
        </p:nvCxnSpPr>
        <p:spPr>
          <a:xfrm>
            <a:off x="9539779" y="2606321"/>
            <a:ext cx="383541" cy="730075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456" name="lectureStudio-Server"/>
          <p:cNvSpPr txBox="1"/>
          <p:nvPr/>
        </p:nvSpPr>
        <p:spPr>
          <a:xfrm>
            <a:off x="6944345" y="2846871"/>
            <a:ext cx="698311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super peer</a:t>
            </a:r>
          </a:p>
        </p:txBody>
      </p:sp>
      <p:sp>
        <p:nvSpPr>
          <p:cNvPr id="457" name="lectureStudio-Server"/>
          <p:cNvSpPr txBox="1"/>
          <p:nvPr/>
        </p:nvSpPr>
        <p:spPr>
          <a:xfrm>
            <a:off x="6355998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58" name="lectureStudio-Server"/>
          <p:cNvSpPr txBox="1"/>
          <p:nvPr/>
        </p:nvSpPr>
        <p:spPr>
          <a:xfrm>
            <a:off x="7807455" y="5091855"/>
            <a:ext cx="257760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59" name="lectureStudio-Server"/>
          <p:cNvSpPr txBox="1"/>
          <p:nvPr/>
        </p:nvSpPr>
        <p:spPr>
          <a:xfrm>
            <a:off x="10350495" y="3661406"/>
            <a:ext cx="257759" cy="196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722376">
              <a:lnSpc>
                <a:spcPct val="90000"/>
              </a:lnSpc>
              <a:spcBef>
                <a:spcPts val="900"/>
              </a:spcBef>
              <a:defRPr sz="1000">
                <a:solidFill>
                  <a:srgbClr val="404040"/>
                </a:solidFill>
              </a:defRPr>
            </a:lvl1pPr>
          </a:lstStyle>
          <a:p>
            <a:pPr/>
            <a:r>
              <a:t>peer</a:t>
            </a:r>
          </a:p>
        </p:txBody>
      </p:sp>
      <p:sp>
        <p:nvSpPr>
          <p:cNvPr id="460" name="Configuration of Containerlab File"/>
          <p:cNvSpPr txBox="1"/>
          <p:nvPr/>
        </p:nvSpPr>
        <p:spPr>
          <a:xfrm>
            <a:off x="7217078" y="1596828"/>
            <a:ext cx="3337681" cy="320039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1200"/>
              </a:spcBef>
              <a:defRPr sz="14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Communication via IP Address and Port </a:t>
            </a:r>
          </a:p>
        </p:txBody>
      </p:sp>
      <p:sp>
        <p:nvSpPr>
          <p:cNvPr id="461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Add Node Info in Testbed Setup</a:t>
            </a:r>
          </a:p>
          <a:p>
            <a:pPr lvl="1" marL="581525" indent="-200525">
              <a:buClrTx/>
              <a:buFontTx/>
              <a:buChar char="•"/>
            </a:pPr>
            <a:r>
              <a:t>Port Number</a:t>
            </a:r>
          </a:p>
          <a:p>
            <a:pPr lvl="1" marL="581525" indent="-200525">
              <a:buClrTx/>
              <a:buFontTx/>
              <a:buChar char="•"/>
            </a:pPr>
            <a:r>
              <a:t>IP Address</a:t>
            </a:r>
          </a:p>
          <a:p>
            <a:pPr marL="200526" indent="-200526">
              <a:buClrTx/>
              <a:buFontTx/>
              <a:buChar char="•"/>
            </a:pPr>
            <a:r>
              <a:t>Use Netty Framework for Server</a:t>
            </a:r>
          </a:p>
          <a:p>
            <a:pPr lvl="1" marL="581525" indent="-200525">
              <a:buClrTx/>
              <a:buFontTx/>
              <a:buChar char="•"/>
            </a:pPr>
            <a:r>
              <a:t>Handshaking </a:t>
            </a:r>
          </a:p>
          <a:p>
            <a:pPr lvl="1" marL="581525" indent="-200525">
              <a:buClrTx/>
              <a:buFontTx/>
              <a:buChar char="•"/>
            </a:pPr>
            <a:r>
              <a:t>Authenticating Peers</a:t>
            </a:r>
          </a:p>
          <a:p>
            <a:pPr lvl="1" marL="581525" indent="-200525">
              <a:buClrTx/>
              <a:buFontTx/>
              <a:buChar char="•"/>
            </a:pPr>
            <a:r>
              <a:t>Establishing Connections </a:t>
            </a:r>
          </a:p>
          <a:p>
            <a:pPr lvl="1" marL="581525" indent="-200525">
              <a:buClrTx/>
              <a:buFontTx/>
              <a:buChar char="•"/>
            </a:pPr>
            <a:r>
              <a:t>Preparing the Network for Data Transfer</a:t>
            </a:r>
          </a:p>
          <a:p>
            <a:pPr marL="200526" indent="-200526">
              <a:buClrTx/>
              <a:buFontTx/>
              <a:buChar char="•"/>
            </a:pPr>
            <a:r>
              <a:t>Transfer in Segments</a:t>
            </a:r>
          </a:p>
          <a:p>
            <a:pPr marL="200526" indent="-200526">
              <a:buClrTx/>
              <a:buFontTx/>
              <a:buChar char="•"/>
            </a:pPr>
            <a:r>
              <a:t>Monitor Process and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onnection and Data Distribution Among Peer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97539">
              <a:defRPr spc="-112" sz="4704"/>
            </a:lvl1pPr>
          </a:lstStyle>
          <a:p>
            <a:pPr/>
            <a:r>
              <a:t>Validating and Tracking of the Data Transfer</a:t>
            </a:r>
          </a:p>
        </p:txBody>
      </p:sp>
      <p:sp>
        <p:nvSpPr>
          <p:cNvPr id="464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5" name="Footer Placeholder 4"/>
          <p:cNvSpPr txBox="1"/>
          <p:nvPr/>
        </p:nvSpPr>
        <p:spPr>
          <a:xfrm>
            <a:off x="3731905" y="6529495"/>
            <a:ext cx="5152649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Validating and Tracking of the Data Transfer</a:t>
            </a:r>
          </a:p>
        </p:txBody>
      </p:sp>
      <p:sp>
        <p:nvSpPr>
          <p:cNvPr id="46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467" name="Add Node Info in Testbed Setup…"/>
          <p:cNvSpPr txBox="1"/>
          <p:nvPr>
            <p:ph type="body" idx="1"/>
          </p:nvPr>
        </p:nvSpPr>
        <p:spPr>
          <a:xfrm>
            <a:off x="109220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Integrity Checks of PDFs with Hash Value Calculation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Comparison of Hash Values in all Docker Containers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Methods to Inspect Data in Containers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Direct Container Access or Docker Command Feature for Data Movement and Control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Role of the Tracker Peer in Monitoring Data Transfer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Confirmation Message System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Initial Confirmation from the LectureStudio Server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Peer or Super Peer Confirmation Upon Data Receipt</a:t>
            </a:r>
          </a:p>
          <a:p>
            <a:pPr marL="192504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Calculation of Data Transfer Duration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Counting Received Confirmations</a:t>
            </a:r>
          </a:p>
          <a:p>
            <a:pPr lvl="1" marL="558265" indent="-192504" defTabSz="877823">
              <a:spcBef>
                <a:spcPts val="1100"/>
              </a:spcBef>
              <a:buClrTx/>
              <a:buFontTx/>
              <a:buChar char="•"/>
              <a:defRPr sz="1919"/>
            </a:pPr>
            <a:r>
              <a:t>Total Duration Calculation from First to Last Acknowledgment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Research Questions</a:t>
            </a:r>
          </a:p>
        </p:txBody>
      </p:sp>
      <p:sp>
        <p:nvSpPr>
          <p:cNvPr id="470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Evaluation Research Questions</a:t>
            </a:r>
          </a:p>
        </p:txBody>
      </p:sp>
      <p:sp>
        <p:nvSpPr>
          <p:cNvPr id="471" name="Content Placeholder 2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81381" indent="-81381" algn="ctr" defTabSz="813816">
              <a:spcBef>
                <a:spcPts val="1000"/>
              </a:spcBef>
              <a:defRPr b="1" sz="1700"/>
            </a:pPr>
            <a:r>
              <a:t>Testbed</a:t>
            </a:r>
          </a:p>
          <a:p>
            <a:pPr marL="81381" indent="-81381" defTabSz="813816">
              <a:spcBef>
                <a:spcPts val="1000"/>
              </a:spcBef>
              <a:defRPr sz="1700"/>
            </a:pPr>
            <a:r>
              <a:rPr b="1"/>
              <a:t>RQ1.1 </a:t>
            </a:r>
            <a:r>
              <a:t>How Accurately Does the Testbed Measure the Configured Bandwidth, Latency and Packet Loss? </a:t>
            </a:r>
            <a:br/>
          </a:p>
          <a:p>
            <a:pPr marL="81381" indent="-81381" defTabSz="813816">
              <a:spcBef>
                <a:spcPts val="1000"/>
              </a:spcBef>
              <a:defRPr sz="1700"/>
            </a:pPr>
            <a:r>
              <a:rPr b="1"/>
              <a:t>RQ1.2</a:t>
            </a:r>
            <a:r>
              <a:t> How Well Does the Testbed Scale with More Nodes and Complex Topologies Affects The Host in Terms of Resource Utilization?</a:t>
            </a:r>
          </a:p>
          <a:p>
            <a:pPr marL="81381" indent="-81381" defTabSz="813816">
              <a:spcBef>
                <a:spcPts val="1000"/>
              </a:spcBef>
              <a:defRPr sz="1700"/>
            </a:pPr>
          </a:p>
          <a:p>
            <a:pPr marL="81381" indent="-81381" algn="ctr" defTabSz="813816">
              <a:spcBef>
                <a:spcPts val="1000"/>
              </a:spcBef>
              <a:defRPr b="1" sz="1700"/>
            </a:pPr>
            <a:r>
              <a:t>P2P Algorithm</a:t>
            </a:r>
          </a:p>
          <a:p>
            <a:pPr marL="81381" indent="-81381" defTabSz="813816">
              <a:spcBef>
                <a:spcPts val="1000"/>
              </a:spcBef>
              <a:defRPr sz="1700"/>
            </a:pPr>
            <a:r>
              <a:rPr b="1"/>
              <a:t>RQ2.1</a:t>
            </a:r>
            <a:r>
              <a:t> How Do CPU and Memory Usage Change of the Participants in Tests with and without the P2P Algorithm? </a:t>
            </a:r>
            <a:br/>
          </a:p>
          <a:p>
            <a:pPr marL="81381" indent="-81381" defTabSz="813816">
              <a:spcBef>
                <a:spcPts val="1000"/>
              </a:spcBef>
              <a:defRPr sz="1700"/>
            </a:pPr>
            <a:r>
              <a:rPr b="1"/>
              <a:t>RQ2.2</a:t>
            </a:r>
            <a:r>
              <a:t> How Does the P2P Algorithm React to Changing Network Characteristics (Bandwidth, Latency, Packet Loss)? </a:t>
            </a:r>
            <a:br/>
          </a:p>
          <a:p>
            <a:pPr marL="81381" indent="-81381" defTabSz="813816">
              <a:spcBef>
                <a:spcPts val="1000"/>
              </a:spcBef>
              <a:defRPr b="1" sz="1700"/>
            </a:pPr>
            <a:r>
              <a:t>RQ2.3 </a:t>
            </a:r>
            <a:r>
              <a:rPr b="0"/>
              <a:t>Overall, is the P2P Algorithm Efficient for Data Transfer? How Does the Total Duration Obtained with the P2P Algorithm Respond to the Changing Number of Peers and Data Size? </a:t>
            </a:r>
            <a:br/>
          </a:p>
        </p:txBody>
      </p:sp>
      <p:sp>
        <p:nvSpPr>
          <p:cNvPr id="472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rq1.2</a:t>
            </a:r>
          </a:p>
        </p:txBody>
      </p:sp>
      <p:sp>
        <p:nvSpPr>
          <p:cNvPr id="47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(1)</a:t>
            </a:r>
          </a:p>
        </p:txBody>
      </p:sp>
      <p:sp>
        <p:nvSpPr>
          <p:cNvPr id="477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79" name="latency_error_rate_withP2P.png" descr="latency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0800" y="3594100"/>
            <a:ext cx="4419600" cy="2633302"/>
          </a:xfrm>
          <a:prstGeom prst="rect">
            <a:avLst/>
          </a:prstGeom>
          <a:ln w="12700">
            <a:miter lim="400000"/>
          </a:ln>
        </p:spPr>
      </p:pic>
      <p:sp>
        <p:nvSpPr>
          <p:cNvPr id="480" name="Configuration of Containerlab File"/>
          <p:cNvSpPr txBox="1"/>
          <p:nvPr/>
        </p:nvSpPr>
        <p:spPr>
          <a:xfrm>
            <a:off x="1803400" y="31750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 P2P Algorithm</a:t>
            </a:r>
          </a:p>
        </p:txBody>
      </p:sp>
      <p:sp>
        <p:nvSpPr>
          <p:cNvPr id="481" name="Configuration of Containerlab File"/>
          <p:cNvSpPr txBox="1"/>
          <p:nvPr/>
        </p:nvSpPr>
        <p:spPr>
          <a:xfrm>
            <a:off x="7010400" y="31750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Latency without P2P Algorithm</a:t>
            </a:r>
          </a:p>
        </p:txBody>
      </p:sp>
      <p:pic>
        <p:nvPicPr>
          <p:cNvPr id="482" name="latency_error_rate_withoutP2P.png" descr="latency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300" y="3594100"/>
            <a:ext cx="4419600" cy="2634791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Content Placeholder 2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Discrepancy between Desired and Measured Values</a:t>
            </a:r>
          </a:p>
          <a:p>
            <a:pPr marL="200526" indent="-200526">
              <a:buClrTx/>
              <a:buFontTx/>
              <a:buChar char="•"/>
            </a:pPr>
            <a:r>
              <a:t>More Nodes Decrease Bandwidth Allocation Per Connection</a:t>
            </a:r>
          </a:p>
          <a:p>
            <a:pPr lvl="1" marL="581526" indent="-200526">
              <a:buClrTx/>
              <a:buFontTx/>
              <a:buChar char="•"/>
            </a:pPr>
            <a:r>
              <a:t>A Reduction in Bandwidth Corresponds to a Rise in Latency.</a:t>
            </a:r>
          </a:p>
          <a:p>
            <a:pPr marL="200526" indent="-200526">
              <a:buClrTx/>
              <a:buFontTx/>
              <a:buChar char="•"/>
            </a:pPr>
            <a:r>
              <a:t>High CPU and memory usage impacting network performance and Latency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ACCUracy of the testbed, rq1.1</a:t>
            </a:r>
          </a:p>
        </p:txBody>
      </p:sp>
      <p:sp>
        <p:nvSpPr>
          <p:cNvPr id="48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Accuracy of the Testbed, RQ1.1 (2)</a:t>
            </a:r>
          </a:p>
        </p:txBody>
      </p:sp>
      <p:sp>
        <p:nvSpPr>
          <p:cNvPr id="487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89" name="bandwidht_error_rate_withP2P.png" descr="bandwidht_error_rate_with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119" y="3333075"/>
            <a:ext cx="4419601" cy="2634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0" name="bandwidth_error_rate_withoutP2P.png" descr="bandwidth_error_rate_without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4159" y="3327400"/>
            <a:ext cx="4419601" cy="2634790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Configuration of Containerlab File"/>
          <p:cNvSpPr txBox="1"/>
          <p:nvPr/>
        </p:nvSpPr>
        <p:spPr>
          <a:xfrm>
            <a:off x="1804022" y="2913930"/>
            <a:ext cx="3751876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 P2P Algorithm</a:t>
            </a:r>
          </a:p>
        </p:txBody>
      </p:sp>
      <p:sp>
        <p:nvSpPr>
          <p:cNvPr id="492" name="Configuration of Containerlab File"/>
          <p:cNvSpPr txBox="1"/>
          <p:nvPr/>
        </p:nvSpPr>
        <p:spPr>
          <a:xfrm>
            <a:off x="7011022" y="2913930"/>
            <a:ext cx="3751876" cy="280798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Error Rate for Bandwidth without P2P Algorithm</a:t>
            </a:r>
          </a:p>
        </p:txBody>
      </p:sp>
      <p:sp>
        <p:nvSpPr>
          <p:cNvPr id="493" name="Content Placeholder 2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Accuracy of Measuring Tools</a:t>
            </a:r>
          </a:p>
          <a:p>
            <a:pPr lvl="1" marL="581526" indent="-200526">
              <a:buClrTx/>
              <a:buFontTx/>
              <a:buChar char="•"/>
            </a:pPr>
            <a:r>
              <a:t>Iperf Accuracy Results Variation from Actual Performance</a:t>
            </a:r>
          </a:p>
          <a:p>
            <a:pPr lvl="1" marL="581526" indent="-200526">
              <a:buClrTx/>
              <a:buFontTx/>
              <a:buChar char="•"/>
            </a:pPr>
            <a:r>
              <a:t>Variables Like Network Conditions, Configuration, System overhead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Footer Placeholder 4"/>
          <p:cNvSpPr txBox="1"/>
          <p:nvPr/>
        </p:nvSpPr>
        <p:spPr>
          <a:xfrm>
            <a:off x="3731905" y="6529495"/>
            <a:ext cx="5158761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Testbed scaling and resource utilization, rq1.2</a:t>
            </a:r>
          </a:p>
        </p:txBody>
      </p:sp>
      <p:sp>
        <p:nvSpPr>
          <p:cNvPr id="496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813816">
              <a:defRPr spc="-89" sz="4272"/>
            </a:lvl1pPr>
          </a:lstStyle>
          <a:p>
            <a:pPr/>
            <a:r>
              <a:t>Testbed Scaling and Resource Utilization, RQ1.2</a:t>
            </a:r>
          </a:p>
        </p:txBody>
      </p:sp>
      <p:sp>
        <p:nvSpPr>
          <p:cNvPr id="497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499" name="duration_deploying_destroying_containerlab.png" descr="duration_deploying_destroying_containerla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76159" y="1772920"/>
            <a:ext cx="3249645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cpu_memory_usage_of_host.png" descr="cpu_memory_usage_of_hos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8779" y="4015740"/>
            <a:ext cx="3205071" cy="1905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Configuration of Containerlab File"/>
          <p:cNvSpPr txBox="1"/>
          <p:nvPr/>
        </p:nvSpPr>
        <p:spPr>
          <a:xfrm>
            <a:off x="7645400" y="1475739"/>
            <a:ext cx="2920238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Duration of Deploying and Destroying of Containerlab</a:t>
            </a:r>
          </a:p>
        </p:txBody>
      </p:sp>
      <p:sp>
        <p:nvSpPr>
          <p:cNvPr id="502" name="Configuration of Containerlab File"/>
          <p:cNvSpPr txBox="1"/>
          <p:nvPr/>
        </p:nvSpPr>
        <p:spPr>
          <a:xfrm>
            <a:off x="2235200" y="3713479"/>
            <a:ext cx="2380833" cy="228510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and Memory Usage of the Host</a:t>
            </a:r>
          </a:p>
        </p:txBody>
      </p:sp>
      <p:sp>
        <p:nvSpPr>
          <p:cNvPr id="503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5957095" cy="1870285"/>
          </a:xfrm>
          <a:prstGeom prst="rect">
            <a:avLst/>
          </a:prstGeom>
        </p:spPr>
        <p:txBody>
          <a:bodyPr/>
          <a:lstStyle/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Scaling Peers with Containerlab for Simplified Topology Deployment</a:t>
            </a:r>
          </a:p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Deployment Time Increase of 5.37s per Additional Node</a:t>
            </a:r>
          </a:p>
          <a:p>
            <a:pPr marL="198520" indent="-198520" defTabSz="905255">
              <a:spcBef>
                <a:spcPts val="1100"/>
              </a:spcBef>
              <a:buClrTx/>
              <a:buFontTx/>
              <a:buChar char="•"/>
              <a:defRPr sz="1979"/>
            </a:pPr>
            <a:r>
              <a:t>Destroying Process Time Low, Approximately 9 Seconds for 75 Nodes</a:t>
            </a:r>
          </a:p>
        </p:txBody>
      </p:sp>
      <p:sp>
        <p:nvSpPr>
          <p:cNvPr id="504" name="Content Placeholder 2"/>
          <p:cNvSpPr txBox="1"/>
          <p:nvPr/>
        </p:nvSpPr>
        <p:spPr>
          <a:xfrm>
            <a:off x="5217159" y="3968750"/>
            <a:ext cx="5957096" cy="187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and Memory Usage Rise with More Peers Indicating Increased Host Load</a:t>
            </a:r>
          </a:p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CPU Utilization Increase Linearly Showing Scalable Performance</a:t>
            </a:r>
          </a:p>
          <a:p>
            <a:pPr marL="188494" indent="-188494" defTabSz="859536">
              <a:lnSpc>
                <a:spcPct val="90000"/>
              </a:lnSpc>
              <a:spcBef>
                <a:spcPts val="1100"/>
              </a:spcBef>
              <a:buSzPct val="100000"/>
              <a:buChar char="•"/>
              <a:defRPr sz="1879">
                <a:solidFill>
                  <a:srgbClr val="404040"/>
                </a:solidFill>
              </a:defRPr>
            </a:pPr>
            <a:r>
              <a:t>Memory Usage Growth Suggests Potential Bottleneck with More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Setup</a:t>
            </a:r>
          </a:p>
        </p:txBody>
      </p:sp>
      <p:sp>
        <p:nvSpPr>
          <p:cNvPr id="50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(1)</a:t>
            </a:r>
          </a:p>
        </p:txBody>
      </p:sp>
      <p:sp>
        <p:nvSpPr>
          <p:cNvPr id="508" name="Content Placeholder 2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Analysis of Resource Consumption of P2P Algorithm Components Including CPU, Memory for LectureStudio Server and Peers</a:t>
            </a:r>
          </a:p>
          <a:p>
            <a:pPr marL="200526" indent="-200526">
              <a:buClrTx/>
              <a:buFontTx/>
              <a:buChar char="•"/>
            </a:pPr>
            <a:r>
              <a:t>High Initial CPU Usage on LectureStudio Server at Data Transfer Start</a:t>
            </a:r>
          </a:p>
          <a:p>
            <a:pPr marL="200526" indent="-200526">
              <a:buClrTx/>
              <a:buFontTx/>
              <a:buChar char="•"/>
            </a:pPr>
            <a:r>
              <a:t>Peak CPU Usage Reduction of 52% by P2P Algorithm</a:t>
            </a:r>
          </a:p>
          <a:p>
            <a:pPr marL="200526" indent="-200526">
              <a:buClrTx/>
              <a:buFontTx/>
              <a:buChar char="•"/>
            </a:pPr>
            <a:r>
              <a:t>Load Distribution Leading to Decreased CPU Usage</a:t>
            </a:r>
          </a:p>
        </p:txBody>
      </p:sp>
      <p:sp>
        <p:nvSpPr>
          <p:cNvPr id="509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11" name="cpu_usage_50peers_withoutP2P.png" descr="cpu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4300" y="3733800"/>
            <a:ext cx="4837495" cy="222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cpu_usage_50peers_withP2P.png" descr="cpu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1100" y="3733800"/>
            <a:ext cx="4718023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Configuration of Containerlab File"/>
          <p:cNvSpPr txBox="1"/>
          <p:nvPr/>
        </p:nvSpPr>
        <p:spPr>
          <a:xfrm>
            <a:off x="1803400" y="33147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 P2P Algorithm</a:t>
            </a:r>
          </a:p>
        </p:txBody>
      </p:sp>
      <p:sp>
        <p:nvSpPr>
          <p:cNvPr id="514" name="Configuration of Containerlab File"/>
          <p:cNvSpPr txBox="1"/>
          <p:nvPr/>
        </p:nvSpPr>
        <p:spPr>
          <a:xfrm>
            <a:off x="7010400" y="33147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CPU Usage without P2P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Evaluation Setup</a:t>
            </a:r>
          </a:p>
        </p:txBody>
      </p:sp>
      <p:sp>
        <p:nvSpPr>
          <p:cNvPr id="517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 defTabSz="722376">
              <a:defRPr spc="-79" sz="3792"/>
            </a:lvl1pPr>
          </a:lstStyle>
          <a:p>
            <a:pPr/>
            <a:r>
              <a:t>CPU and Memory Usage Analysis of Nodes, RQ2.1 (2)</a:t>
            </a:r>
          </a:p>
        </p:txBody>
      </p:sp>
      <p:sp>
        <p:nvSpPr>
          <p:cNvPr id="518" name="Slide Number Placeholder 5"/>
          <p:cNvSpPr txBox="1"/>
          <p:nvPr>
            <p:ph type="sldNum" sz="quarter" idx="4294967295"/>
          </p:nvPr>
        </p:nvSpPr>
        <p:spPr>
          <a:xfrm>
            <a:off x="10966732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520" name="memory_usage_50peers_withoutP2P.png" descr="memory_usage_50peers_withoutP2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792" y="3505200"/>
            <a:ext cx="4774260" cy="222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memory_usage_50peers_withP2P.png" descr="memory_usage_50peers_withP2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3992" y="3505200"/>
            <a:ext cx="4826001" cy="2222500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Configuration of Containerlab File"/>
          <p:cNvSpPr txBox="1"/>
          <p:nvPr/>
        </p:nvSpPr>
        <p:spPr>
          <a:xfrm>
            <a:off x="1803400" y="30861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 P2P Algorithm</a:t>
            </a:r>
          </a:p>
        </p:txBody>
      </p:sp>
      <p:sp>
        <p:nvSpPr>
          <p:cNvPr id="523" name="Configuration of Containerlab File"/>
          <p:cNvSpPr txBox="1"/>
          <p:nvPr/>
        </p:nvSpPr>
        <p:spPr>
          <a:xfrm>
            <a:off x="7010400" y="3086100"/>
            <a:ext cx="3751875" cy="280797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Memory Usage without P2P Algorithm</a:t>
            </a:r>
          </a:p>
        </p:txBody>
      </p:sp>
      <p:sp>
        <p:nvSpPr>
          <p:cNvPr id="524" name="Content Placeholder 2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Memory Usage Reduction of 41% by P2P Algorithm</a:t>
            </a:r>
          </a:p>
          <a:p>
            <a:pPr marL="200526" indent="-200526">
              <a:buClrTx/>
              <a:buFontTx/>
              <a:buChar char="•"/>
            </a:pPr>
            <a:r>
              <a:t>Significant Resource Savings Due to P2P Utilization</a:t>
            </a:r>
          </a:p>
          <a:p>
            <a:pPr marL="200526" indent="-200526">
              <a:buClrTx/>
              <a:buFontTx/>
              <a:buChar char="•"/>
            </a:pPr>
            <a:r>
              <a:t>Task Distribution to Super Peers Lowers Server's Memory Requirement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Motivation</a:t>
            </a:r>
            <a:r>
              <a:rPr b="0"/>
              <a:t> </a:t>
            </a:r>
          </a:p>
        </p:txBody>
      </p:sp>
      <p:sp>
        <p:nvSpPr>
          <p:cNvPr id="129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Motivation</a:t>
            </a:r>
          </a:p>
        </p:txBody>
      </p:sp>
      <p:sp>
        <p:nvSpPr>
          <p:cNvPr id="130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Rounded Rectangle"/>
          <p:cNvSpPr/>
          <p:nvPr/>
        </p:nvSpPr>
        <p:spPr>
          <a:xfrm>
            <a:off x="9188360" y="2159000"/>
            <a:ext cx="317501" cy="317500"/>
          </a:xfrm>
          <a:prstGeom prst="roundRect">
            <a:avLst>
              <a:gd name="adj" fmla="val 20850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2" name="Oval"/>
          <p:cNvSpPr/>
          <p:nvPr/>
        </p:nvSpPr>
        <p:spPr>
          <a:xfrm>
            <a:off x="8617429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3" name="Rectangle"/>
          <p:cNvSpPr/>
          <p:nvPr/>
        </p:nvSpPr>
        <p:spPr>
          <a:xfrm>
            <a:off x="67843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4" name="Oval"/>
          <p:cNvSpPr/>
          <p:nvPr/>
        </p:nvSpPr>
        <p:spPr>
          <a:xfrm>
            <a:off x="7084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5" name="Server"/>
          <p:cNvSpPr txBox="1"/>
          <p:nvPr/>
        </p:nvSpPr>
        <p:spPr>
          <a:xfrm>
            <a:off x="67764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36" name="Client"/>
          <p:cNvSpPr txBox="1"/>
          <p:nvPr/>
        </p:nvSpPr>
        <p:spPr>
          <a:xfrm>
            <a:off x="5874757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37" name="Line"/>
          <p:cNvSpPr/>
          <p:nvPr/>
        </p:nvSpPr>
        <p:spPr>
          <a:xfrm>
            <a:off x="7884277" y="1778577"/>
            <a:ext cx="897759" cy="1"/>
          </a:xfrm>
          <a:prstGeom prst="line">
            <a:avLst/>
          </a:prstGeom>
          <a:ln w="25400">
            <a:solidFill>
              <a:schemeClr val="accent2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39" name="Content Placeholder 2"/>
          <p:cNvSpPr txBox="1"/>
          <p:nvPr>
            <p:ph type="body" sz="quarter" idx="1"/>
          </p:nvPr>
        </p:nvSpPr>
        <p:spPr>
          <a:xfrm>
            <a:off x="1097280" y="1358900"/>
            <a:ext cx="4512898" cy="1866499"/>
          </a:xfrm>
          <a:prstGeom prst="rect">
            <a:avLst/>
          </a:prstGeom>
        </p:spPr>
        <p:txBody>
          <a:bodyPr/>
          <a:lstStyle/>
          <a:p>
            <a:pPr marL="200525" indent="-200525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P2P Algorithm for lectureStudio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Direct Distribution Among Clients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Reducing the Central Server's Load</a:t>
            </a:r>
          </a:p>
          <a:p>
            <a:pPr lvl="1" marL="561473" indent="-180473">
              <a:buClrTx/>
              <a:buFontTx/>
              <a:buChar char="•"/>
              <a:defRPr sz="1800">
                <a:solidFill>
                  <a:srgbClr val="9C9C9C"/>
                </a:solidFill>
              </a:defRPr>
            </a:pPr>
            <a:r>
              <a:t>Optimizing Bandwidth</a:t>
            </a:r>
          </a:p>
        </p:txBody>
      </p:sp>
      <p:sp>
        <p:nvSpPr>
          <p:cNvPr id="140" name="Content Placeholder 2"/>
          <p:cNvSpPr txBox="1"/>
          <p:nvPr/>
        </p:nvSpPr>
        <p:spPr>
          <a:xfrm>
            <a:off x="1081126" y="3229216"/>
            <a:ext cx="7437332" cy="186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Developing A Container-Based Testbed Environment for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Simulation of Real Network Data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Configuration and Validation of the Network Characteristics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Communication and Data Transfer between Nodes</a:t>
            </a:r>
          </a:p>
        </p:txBody>
      </p:sp>
      <p:sp>
        <p:nvSpPr>
          <p:cNvPr id="141" name="Oval"/>
          <p:cNvSpPr/>
          <p:nvPr/>
        </p:nvSpPr>
        <p:spPr>
          <a:xfrm>
            <a:off x="6483828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Oval"/>
          <p:cNvSpPr/>
          <p:nvPr/>
        </p:nvSpPr>
        <p:spPr>
          <a:xfrm>
            <a:off x="5882695" y="2156857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3" name="Oval"/>
          <p:cNvSpPr/>
          <p:nvPr/>
        </p:nvSpPr>
        <p:spPr>
          <a:xfrm>
            <a:off x="7686095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44" name="Connection Line"/>
          <p:cNvCxnSpPr>
            <a:stCxn id="133" idx="0"/>
            <a:endCxn id="142" idx="0"/>
          </p:cNvCxnSpPr>
          <p:nvPr/>
        </p:nvCxnSpPr>
        <p:spPr>
          <a:xfrm flipH="1">
            <a:off x="6041445" y="1578406"/>
            <a:ext cx="901701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5" name="Connection Line"/>
          <p:cNvCxnSpPr>
            <a:stCxn id="133" idx="0"/>
            <a:endCxn id="141" idx="0"/>
          </p:cNvCxnSpPr>
          <p:nvPr/>
        </p:nvCxnSpPr>
        <p:spPr>
          <a:xfrm flipH="1">
            <a:off x="6642578" y="1578406"/>
            <a:ext cx="300568" cy="73720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6" name="Connection Line"/>
          <p:cNvCxnSpPr>
            <a:stCxn id="133" idx="0"/>
            <a:endCxn id="134" idx="0"/>
          </p:cNvCxnSpPr>
          <p:nvPr/>
        </p:nvCxnSpPr>
        <p:spPr>
          <a:xfrm>
            <a:off x="6943145" y="1578406"/>
            <a:ext cx="3005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47" name="Connection Line"/>
          <p:cNvCxnSpPr>
            <a:stCxn id="133" idx="0"/>
            <a:endCxn id="143" idx="0"/>
          </p:cNvCxnSpPr>
          <p:nvPr/>
        </p:nvCxnSpPr>
        <p:spPr>
          <a:xfrm>
            <a:off x="6943145" y="1578406"/>
            <a:ext cx="901701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48" name="Client"/>
          <p:cNvSpPr txBox="1"/>
          <p:nvPr/>
        </p:nvSpPr>
        <p:spPr>
          <a:xfrm>
            <a:off x="6475891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9" name="Client"/>
          <p:cNvSpPr txBox="1"/>
          <p:nvPr/>
        </p:nvSpPr>
        <p:spPr>
          <a:xfrm>
            <a:off x="7075435" y="2463800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0" name="Client"/>
          <p:cNvSpPr txBox="1"/>
          <p:nvPr/>
        </p:nvSpPr>
        <p:spPr>
          <a:xfrm>
            <a:off x="7674979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51" name="Rectangle"/>
          <p:cNvSpPr/>
          <p:nvPr/>
        </p:nvSpPr>
        <p:spPr>
          <a:xfrm>
            <a:off x="9756195" y="1419656"/>
            <a:ext cx="317501" cy="31750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2" name="Oval"/>
          <p:cNvSpPr/>
          <p:nvPr/>
        </p:nvSpPr>
        <p:spPr>
          <a:xfrm>
            <a:off x="10259962" y="2159000"/>
            <a:ext cx="317501" cy="317500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3" name="Oval"/>
          <p:cNvSpPr/>
          <p:nvPr/>
        </p:nvSpPr>
        <p:spPr>
          <a:xfrm>
            <a:off x="9616495" y="2791883"/>
            <a:ext cx="317501" cy="317501"/>
          </a:xfrm>
          <a:prstGeom prst="ellipse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154" name="Connection Line"/>
          <p:cNvCxnSpPr>
            <a:stCxn id="151" idx="0"/>
            <a:endCxn id="131" idx="0"/>
          </p:cNvCxnSpPr>
          <p:nvPr/>
        </p:nvCxnSpPr>
        <p:spPr>
          <a:xfrm flipH="1">
            <a:off x="9347110" y="1578406"/>
            <a:ext cx="567836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5" name="Connection Line"/>
          <p:cNvCxnSpPr>
            <a:stCxn id="151" idx="0"/>
            <a:endCxn id="152" idx="0"/>
          </p:cNvCxnSpPr>
          <p:nvPr/>
        </p:nvCxnSpPr>
        <p:spPr>
          <a:xfrm>
            <a:off x="9914945" y="1578406"/>
            <a:ext cx="503768" cy="73934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6" name="Connection Line"/>
          <p:cNvCxnSpPr>
            <a:stCxn id="131" idx="0"/>
            <a:endCxn id="132" idx="0"/>
          </p:cNvCxnSpPr>
          <p:nvPr/>
        </p:nvCxnSpPr>
        <p:spPr>
          <a:xfrm flipH="1">
            <a:off x="8776179" y="2317750"/>
            <a:ext cx="570932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157" name="Connection Line"/>
          <p:cNvCxnSpPr>
            <a:stCxn id="131" idx="0"/>
            <a:endCxn id="153" idx="0"/>
          </p:cNvCxnSpPr>
          <p:nvPr/>
        </p:nvCxnSpPr>
        <p:spPr>
          <a:xfrm>
            <a:off x="9347110" y="2317750"/>
            <a:ext cx="428136" cy="63288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158" name="Server"/>
          <p:cNvSpPr txBox="1"/>
          <p:nvPr/>
        </p:nvSpPr>
        <p:spPr>
          <a:xfrm>
            <a:off x="9748257" y="1196197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595456">
              <a:lnSpc>
                <a:spcPct val="85000"/>
              </a:lnSpc>
              <a:defRPr spc="-67" sz="88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Server</a:t>
            </a:r>
          </a:p>
        </p:txBody>
      </p:sp>
      <p:sp>
        <p:nvSpPr>
          <p:cNvPr id="159" name="Client"/>
          <p:cNvSpPr txBox="1"/>
          <p:nvPr/>
        </p:nvSpPr>
        <p:spPr>
          <a:xfrm>
            <a:off x="8609491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0" name="Client"/>
          <p:cNvSpPr txBox="1"/>
          <p:nvPr/>
        </p:nvSpPr>
        <p:spPr>
          <a:xfrm>
            <a:off x="9608558" y="3125647"/>
            <a:ext cx="33337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1" name="Client"/>
          <p:cNvSpPr txBox="1"/>
          <p:nvPr/>
        </p:nvSpPr>
        <p:spPr>
          <a:xfrm>
            <a:off x="8602614" y="2190252"/>
            <a:ext cx="592664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Relay-Client</a:t>
            </a:r>
          </a:p>
        </p:txBody>
      </p:sp>
      <p:sp>
        <p:nvSpPr>
          <p:cNvPr id="162" name="Client"/>
          <p:cNvSpPr txBox="1"/>
          <p:nvPr/>
        </p:nvSpPr>
        <p:spPr>
          <a:xfrm>
            <a:off x="10252025" y="2464423"/>
            <a:ext cx="333376" cy="22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676655">
              <a:lnSpc>
                <a:spcPct val="85000"/>
              </a:lnSpc>
              <a:defRPr spc="-76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63" name="Content Placeholder 2"/>
          <p:cNvSpPr txBox="1"/>
          <p:nvPr/>
        </p:nvSpPr>
        <p:spPr>
          <a:xfrm>
            <a:off x="1079500" y="5115681"/>
            <a:ext cx="8161699" cy="1158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200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Performance Evaluation of the P2P Algorithm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Resource Consumption</a:t>
            </a:r>
          </a:p>
          <a:p>
            <a:pPr lvl="1" marL="581525" indent="-200525" defTabSz="914400">
              <a:lnSpc>
                <a:spcPct val="90000"/>
              </a:lnSpc>
              <a:spcBef>
                <a:spcPts val="1200"/>
              </a:spcBef>
              <a:buSzPct val="100000"/>
              <a:buChar char="•"/>
              <a:defRPr>
                <a:solidFill>
                  <a:srgbClr val="404040"/>
                </a:solidFill>
              </a:defRPr>
            </a:pPr>
            <a:r>
              <a:t>Analysis of Total Duration</a:t>
            </a:r>
          </a:p>
        </p:txBody>
      </p:sp>
      <p:pic>
        <p:nvPicPr>
          <p:cNvPr id="164" name="docker_logo.png" descr="dock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0055" y="3728358"/>
            <a:ext cx="1245205" cy="1245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1671" y="5577147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1885" y="5577147"/>
            <a:ext cx="1225534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Unknown.png" descr="Unknow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4250" y="5610206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Plus Mark"/>
          <p:cNvSpPr/>
          <p:nvPr/>
        </p:nvSpPr>
        <p:spPr>
          <a:xfrm>
            <a:off x="7032964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Plus Mark"/>
          <p:cNvSpPr/>
          <p:nvPr/>
        </p:nvSpPr>
        <p:spPr>
          <a:xfrm>
            <a:off x="8891847" y="5696717"/>
            <a:ext cx="307976" cy="307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Plus Mark"/>
          <p:cNvSpPr/>
          <p:nvPr/>
        </p:nvSpPr>
        <p:spPr>
          <a:xfrm>
            <a:off x="8710194" y="4084677"/>
            <a:ext cx="395609" cy="395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ln w="25400">
            <a:solidFill>
              <a:schemeClr val="accent2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1" name="Screenshot 2024-01-21 at 16.09.34.png" descr="Screenshot 2024-01-21 at 16.09.34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66143" y="3855212"/>
            <a:ext cx="1225534" cy="11060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erformance Evaluation of P2P Algorithm, RQ2.2 and RQ2.3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59">
              <a:defRPr spc="-32" sz="3120"/>
            </a:lvl1pPr>
          </a:lstStyle>
          <a:p>
            <a:pPr/>
            <a:r>
              <a:t>Performance Evaluation of P2P Algorithm, RQ2.2 and RQ2.3 (1)</a:t>
            </a:r>
          </a:p>
        </p:txBody>
      </p:sp>
      <p:sp>
        <p:nvSpPr>
          <p:cNvPr id="52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2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0" name="Test Duration Measured from First to Last Acknowledgment Message…"/>
          <p:cNvSpPr txBox="1"/>
          <p:nvPr>
            <p:ph type="body" idx="1"/>
          </p:nvPr>
        </p:nvSpPr>
        <p:spPr>
          <a:xfrm>
            <a:off x="1097280" y="1358900"/>
            <a:ext cx="10058401" cy="4515080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Test Duration Measured from First to Last Acknowledgment Message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Over 1000 Tests Conducted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Varying Data Size or Number of Peers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Simulates Real Network Data for Performance Analysis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Minimal Performance Difference between P2P and Server-Client Models Observed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Employs Varied Mean Values for Data Simulation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P2P Algorithm Improved Efficiency with Increased Peers and Data Size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Small File Sizes Not Significantly Benefited by P2P Optimization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Larger File Transfers Show P2P Algorithm Efficiency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Different Average Speeds for Upload and Download in Configurations Affect Performance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Higher Average Speeds in Second Configuration Enhance Network Efficiency, Reduce Bottlenecks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P2P Algorithm Effectively Identifies and Utilizes Super Peers with Higher Capacity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erformance Evaluation of P2P Algorithm, RQ2.2 and RQ2.3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59">
              <a:defRPr spc="-32" sz="3120"/>
            </a:lvl1pPr>
          </a:lstStyle>
          <a:p>
            <a:pPr/>
            <a:r>
              <a:t>Performance Evaluation of P2P Algorithm, RQ2.2 and RQ2.3 (2)</a:t>
            </a:r>
          </a:p>
        </p:txBody>
      </p:sp>
      <p:sp>
        <p:nvSpPr>
          <p:cNvPr id="53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3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3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6" name="implemantation2_20_peers_increasingfile.png" descr="implemantation2_2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537" name="First Configuration with lectureStudio Server and 20 Peers…"/>
          <p:cNvSpPr txBox="1"/>
          <p:nvPr>
            <p:ph type="body" sz="half" idx="1"/>
          </p:nvPr>
        </p:nvSpPr>
        <p:spPr>
          <a:xfrm>
            <a:off x="1097280" y="1354015"/>
            <a:ext cx="10058401" cy="183773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P2P Algorithm Performance Little Worse to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lectureStudio Server and 20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P2P Algorithm Performance Nearly Identical to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P2P Algorithm Performance 27% Faster than Traditional Approach</a:t>
            </a:r>
          </a:p>
        </p:txBody>
      </p:sp>
      <p:sp>
        <p:nvSpPr>
          <p:cNvPr id="538" name="Configuration of Containerlab File"/>
          <p:cNvSpPr txBox="1"/>
          <p:nvPr/>
        </p:nvSpPr>
        <p:spPr>
          <a:xfrm>
            <a:off x="2463800" y="3454400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39" name="Configuration of Containerlab File"/>
          <p:cNvSpPr txBox="1"/>
          <p:nvPr/>
        </p:nvSpPr>
        <p:spPr>
          <a:xfrm>
            <a:off x="7061200" y="3454400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pic>
        <p:nvPicPr>
          <p:cNvPr id="540" name="implemantation1_20_peers_increasingfile.png" descr="implemantation1_2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721100"/>
            <a:ext cx="3939209" cy="228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erformance Evaluation of P2P Algorithm, RQ2.2 and RQ2.3 (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94359">
              <a:defRPr spc="-32" sz="3120"/>
            </a:lvl1pPr>
          </a:lstStyle>
          <a:p>
            <a:pPr/>
            <a:r>
              <a:t>Performance Evaluation of P2P Algorithm, RQ2.2 and RQ2.3 (3)</a:t>
            </a:r>
          </a:p>
        </p:txBody>
      </p:sp>
      <p:sp>
        <p:nvSpPr>
          <p:cNvPr id="54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44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4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46" name="implemantation2_50_peers_increasingfile.png" descr="implemantation2_50_peers_increasingfi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51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Configuration of Containerlab File"/>
          <p:cNvSpPr txBox="1"/>
          <p:nvPr/>
        </p:nvSpPr>
        <p:spPr>
          <a:xfrm>
            <a:off x="2459934" y="3689216"/>
            <a:ext cx="2948840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First Configuration</a:t>
            </a:r>
          </a:p>
        </p:txBody>
      </p:sp>
      <p:sp>
        <p:nvSpPr>
          <p:cNvPr id="548" name="Configuration of Containerlab File"/>
          <p:cNvSpPr txBox="1"/>
          <p:nvPr/>
        </p:nvSpPr>
        <p:spPr>
          <a:xfrm>
            <a:off x="7062013" y="3689216"/>
            <a:ext cx="3183473" cy="228509"/>
          </a:xfrm>
          <a:prstGeom prst="rect">
            <a:avLst/>
          </a:prstGeom>
          <a:solidFill>
            <a:srgbClr val="9CA0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9" sz="10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Time of Whole Data Transfer with the Second Configuration</a:t>
            </a:r>
          </a:p>
        </p:txBody>
      </p:sp>
      <p:sp>
        <p:nvSpPr>
          <p:cNvPr id="549" name="First Configuration with lectureStudio Server and 50 Peers…"/>
          <p:cNvSpPr txBox="1"/>
          <p:nvPr>
            <p:ph type="body" sz="half" idx="1"/>
          </p:nvPr>
        </p:nvSpPr>
        <p:spPr>
          <a:xfrm>
            <a:off x="1097280" y="1354015"/>
            <a:ext cx="10058401" cy="2187327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First Configuration with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P2P Algorithm Performance Nearly Identical to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P2P Algorithm Performance 5% Faster than Traditional Approach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Second Configuration with lectureStudio Server and 50 Peers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2MB Data Size, P2P Algorithm Performance 12% Faster than Traditional Approach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Transferring 128MB Data Size, P2P Algorithm Performance 35% Faster than Traditional Approach</a:t>
            </a:r>
          </a:p>
        </p:txBody>
      </p:sp>
      <p:pic>
        <p:nvPicPr>
          <p:cNvPr id="550" name="implemantation1_50_peers_increasingfile.png" descr="implemantation1_50_peers_increasingfi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39900" y="3947071"/>
            <a:ext cx="3939209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halleng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</a:t>
            </a:r>
          </a:p>
        </p:txBody>
      </p:sp>
      <p:sp>
        <p:nvSpPr>
          <p:cNvPr id="553" name="Finding real network datas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Finding real network dataset</a:t>
            </a:r>
          </a:p>
          <a:p>
            <a:pPr marL="200526" indent="-200526">
              <a:buClrTx/>
              <a:buFontTx/>
              <a:buChar char="•"/>
            </a:pPr>
            <a:r>
              <a:t>Configuration of the Network Characteristics for Connections </a:t>
            </a:r>
          </a:p>
          <a:p>
            <a:pPr lvl="1" marL="581526" indent="-200526">
              <a:buClrTx/>
              <a:buFontTx/>
              <a:buChar char="•"/>
            </a:pPr>
            <a:r>
              <a:t>Bandwidth Limitation</a:t>
            </a:r>
          </a:p>
          <a:p>
            <a:pPr lvl="1" marL="581526" indent="-200526">
              <a:buClrTx/>
              <a:buFontTx/>
              <a:buChar char="•"/>
            </a:pPr>
            <a:r>
              <a:t>Latency Addition</a:t>
            </a:r>
          </a:p>
          <a:p>
            <a:pPr lvl="1" marL="581526" indent="-200526">
              <a:buClrTx/>
              <a:buFontTx/>
              <a:buChar char="•"/>
            </a:pPr>
            <a:r>
              <a:t>Packet Loss Simulation</a:t>
            </a:r>
          </a:p>
          <a:p>
            <a:pPr marL="200526" indent="-200526">
              <a:buClrTx/>
              <a:buFontTx/>
              <a:buChar char="•"/>
            </a:pPr>
            <a:r>
              <a:t>Synchronisation Problem of Total Time</a:t>
            </a:r>
          </a:p>
          <a:p>
            <a:pPr marL="200526" indent="-200526">
              <a:buClrTx/>
              <a:buFontTx/>
              <a:buChar char="•"/>
            </a:pPr>
            <a:r>
              <a:t>Allocation of Bandwidth for the Connections between LectureStudio Server and Peers</a:t>
            </a:r>
          </a:p>
          <a:p>
            <a:pPr marL="200526" indent="-200526">
              <a:buClrTx/>
              <a:buFontTx/>
              <a:buChar char="•"/>
            </a:pPr>
            <a:r>
              <a:t>Measurement of the Network Characteristics for Connections</a:t>
            </a:r>
          </a:p>
          <a:p>
            <a:pPr marL="200526" indent="-200526">
              <a:buClrTx/>
              <a:buFontTx/>
              <a:buChar char="•"/>
            </a:pPr>
            <a:r>
              <a:t>Data Transmission between LectureStudio Server and Peers</a:t>
            </a:r>
          </a:p>
          <a:p>
            <a:pPr marL="200526" indent="-200526">
              <a:buClrTx/>
              <a:buFontTx/>
              <a:buChar char="•"/>
            </a:pPr>
            <a:r>
              <a:t>Monitoring by Grafana, Prometheus and cAdvisor</a:t>
            </a:r>
          </a:p>
        </p:txBody>
      </p:sp>
      <p:sp>
        <p:nvSpPr>
          <p:cNvPr id="55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55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5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onclusion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and Future Work</a:t>
            </a:r>
          </a:p>
        </p:txBody>
      </p:sp>
      <p:sp>
        <p:nvSpPr>
          <p:cNvPr id="559" name="Goal: Develop a Testbed for P2P Data Distribution Algorith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Goal: Develop a Testbed for P2P Data Distribution Algorithm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Utilization of Docker and Containerlab for An Efficient, Isolated Testing Environment.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Simulation of Real Network Environments and Complex Network Topologies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Replication Accuracy of Bandwidth and Latency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Effective Scalability with Increasing Nodes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High resource demand without P2P Algorithm; significant reduction with P2P Algorithm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Effective Data Distribution and Reduced Server Load through P2P Algorithm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Limited P2P Benefits for Small Files and Efficiency Improvements in Different Configurations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Robustness of P2P Algorithm with Increased Peers and Data Size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Enhancement of Packet Loss Simulation for Accurate Network Behavior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Automation Between Testbed and P2P Algorithm Optimization</a:t>
            </a:r>
          </a:p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Development of A Graphical Testbed interface for Easier Configuration and Real-Time Analysis</a:t>
            </a:r>
          </a:p>
        </p:txBody>
      </p:sp>
      <p:sp>
        <p:nvSpPr>
          <p:cNvPr id="560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561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CHALLENGES</a:t>
            </a:r>
          </a:p>
        </p:txBody>
      </p:sp>
      <p:sp>
        <p:nvSpPr>
          <p:cNvPr id="5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itle 6"/>
          <p:cNvSpPr txBox="1"/>
          <p:nvPr>
            <p:ph type="title"/>
          </p:nvPr>
        </p:nvSpPr>
        <p:spPr>
          <a:xfrm>
            <a:off x="1097280" y="758950"/>
            <a:ext cx="10058401" cy="3566164"/>
          </a:xfrm>
          <a:prstGeom prst="rect">
            <a:avLst/>
          </a:prstGeom>
        </p:spPr>
        <p:txBody>
          <a:bodyPr/>
          <a:lstStyle>
            <a:lvl1pPr algn="ctr">
              <a:defRPr spc="-100"/>
            </a:lvl1pPr>
          </a:lstStyle>
          <a:p>
            <a:pPr/>
            <a:r>
              <a:t>Thank you for your attention!</a:t>
            </a:r>
          </a:p>
        </p:txBody>
      </p:sp>
      <p:sp>
        <p:nvSpPr>
          <p:cNvPr id="565" name="Text Placeholder 7"/>
          <p:cNvSpPr txBox="1"/>
          <p:nvPr>
            <p:ph type="body" sz="quarter" idx="1"/>
          </p:nvPr>
        </p:nvSpPr>
        <p:spPr>
          <a:xfrm>
            <a:off x="1097280" y="4453128"/>
            <a:ext cx="10058401" cy="114300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Any questions?</a:t>
            </a:r>
          </a:p>
        </p:txBody>
      </p:sp>
      <p:sp>
        <p:nvSpPr>
          <p:cNvPr id="566" name="Slide Number Placeholder 5"/>
          <p:cNvSpPr txBox="1"/>
          <p:nvPr>
            <p:ph type="sldNum" sz="quarter" idx="4294967295"/>
          </p:nvPr>
        </p:nvSpPr>
        <p:spPr>
          <a:xfrm>
            <a:off x="10966732" y="6529493"/>
            <a:ext cx="245747" cy="2257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  <p:sp>
        <p:nvSpPr>
          <p:cNvPr id="567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questions</a:t>
            </a:r>
          </a:p>
        </p:txBody>
      </p:sp>
      <p:sp>
        <p:nvSpPr>
          <p:cNvPr id="568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References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>
              <a:defRPr spc="-100"/>
            </a:pPr>
            <a:r>
              <a:t>References</a:t>
            </a:r>
          </a:p>
        </p:txBody>
      </p:sp>
      <p:sp>
        <p:nvSpPr>
          <p:cNvPr id="571" name="[1] https://www.data.gov.uk/dataset/dfe843da-06ca-4680-9ba0-fbb27319e402/uk-fixed-line-broadband-performance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https://www.data.gov.uk/dataset/dfe843da-06ca-4680-9ba0-fbb27319e402/uk-fixed-line-broadband-performance</a:t>
            </a:r>
          </a:p>
          <a:p>
            <a:pPr/>
            <a:r>
              <a:t>[2]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https://containerlab.dev/manual/topo-def-file/</a:t>
            </a:r>
          </a:p>
        </p:txBody>
      </p:sp>
      <p:sp>
        <p:nvSpPr>
          <p:cNvPr id="572" name="Slide Number"/>
          <p:cNvSpPr txBox="1"/>
          <p:nvPr>
            <p:ph type="sldNum" sz="quarter" idx="4294967295"/>
          </p:nvPr>
        </p:nvSpPr>
        <p:spPr>
          <a:xfrm>
            <a:off x="10966733" y="6529494"/>
            <a:ext cx="245749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References</a:t>
            </a:r>
          </a:p>
        </p:txBody>
      </p:sp>
      <p:sp>
        <p:nvSpPr>
          <p:cNvPr id="574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TASK DESCRiption</a:t>
            </a:r>
          </a:p>
        </p:txBody>
      </p:sp>
      <p:sp>
        <p:nvSpPr>
          <p:cNvPr id="174" name="Title 1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Task Description</a:t>
            </a:r>
          </a:p>
        </p:txBody>
      </p:sp>
      <p:sp>
        <p:nvSpPr>
          <p:cNvPr id="175" name="Slide Number Placeholder 5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xfrm>
            <a:off x="1097280" y="1354015"/>
            <a:ext cx="10058401" cy="4898911"/>
          </a:xfrm>
          <a:prstGeom prst="rect">
            <a:avLst/>
          </a:prstGeom>
        </p:spPr>
        <p:txBody>
          <a:bodyPr/>
          <a:lstStyle/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Finding Real Network Data</a:t>
            </a:r>
          </a:p>
          <a:p>
            <a:pPr lvl="1" marL="485690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Maximum Upload Speed, Maximum Download Speed, Latency, and Packet Loss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Simulating Real Network Data Using Normal Distribution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Generating Network Topology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Integrating the P2P Algorithm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Configuring the Components of the P2P Algorithm in the Testbed</a:t>
            </a:r>
          </a:p>
          <a:p>
            <a:pPr lvl="1" marL="485690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Creating a Containerlab File and Configuring Network Management, Nodes and Links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Implementing the Network Characteristics of the Connections</a:t>
            </a:r>
          </a:p>
          <a:p>
            <a:pPr lvl="1" marL="485690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Bandwidth, Latency, and Packet Loss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Validating the Network Characteristics of the Connections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Managing Communication and Data Transfer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Tracking , Validating and Analyzing the Data Transfer Process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Analyzing of Resource Efficiency of the P2P Algorithm Components (lectureStudio server and peers)</a:t>
            </a:r>
          </a:p>
          <a:p>
            <a:pPr marL="167479" indent="-167479" defTabSz="763706">
              <a:spcBef>
                <a:spcPts val="900"/>
              </a:spcBef>
              <a:buClrTx/>
              <a:buFontTx/>
              <a:buChar char="•"/>
              <a:defRPr sz="1653"/>
            </a:pPr>
            <a:r>
              <a:t>Evaluating of the Testbed and the P2P Algorithm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239207.png" descr="239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646" y="4312560"/>
            <a:ext cx="584769" cy="584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09389" y="4089334"/>
            <a:ext cx="956817" cy="9568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519151.png" descr="51915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384176" y="4118712"/>
            <a:ext cx="842280" cy="842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inary-tree-flat-icon-image-vector-40350078.jpg" descr="binary-tree-flat-icon-image-vector-40350078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56983" y="4114800"/>
            <a:ext cx="1031221" cy="700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5968282.png" descr="596828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7609" y="4236298"/>
            <a:ext cx="737293" cy="737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708519" y="4724142"/>
            <a:ext cx="241293" cy="24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136525.png" descr="136525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116013" y="4781554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Oval"/>
          <p:cNvSpPr/>
          <p:nvPr/>
        </p:nvSpPr>
        <p:spPr>
          <a:xfrm>
            <a:off x="2449553" y="425869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7" name="1"/>
          <p:cNvSpPr txBox="1"/>
          <p:nvPr/>
        </p:nvSpPr>
        <p:spPr>
          <a:xfrm>
            <a:off x="2468526" y="424276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188" name="Oval"/>
          <p:cNvSpPr/>
          <p:nvPr/>
        </p:nvSpPr>
        <p:spPr>
          <a:xfrm>
            <a:off x="4465955" y="4130347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9" name="2"/>
          <p:cNvSpPr txBox="1"/>
          <p:nvPr/>
        </p:nvSpPr>
        <p:spPr>
          <a:xfrm>
            <a:off x="4484928" y="4114411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sp>
        <p:nvSpPr>
          <p:cNvPr id="190" name="Oval"/>
          <p:cNvSpPr/>
          <p:nvPr/>
        </p:nvSpPr>
        <p:spPr>
          <a:xfrm>
            <a:off x="5434800" y="489676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1" name="3"/>
          <p:cNvSpPr txBox="1"/>
          <p:nvPr/>
        </p:nvSpPr>
        <p:spPr>
          <a:xfrm>
            <a:off x="5453774" y="4880827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sp>
        <p:nvSpPr>
          <p:cNvPr id="192" name="Oval"/>
          <p:cNvSpPr/>
          <p:nvPr/>
        </p:nvSpPr>
        <p:spPr>
          <a:xfrm>
            <a:off x="6740602" y="39470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3" name="4"/>
          <p:cNvSpPr txBox="1"/>
          <p:nvPr/>
        </p:nvSpPr>
        <p:spPr>
          <a:xfrm>
            <a:off x="6759576" y="3931133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194" name="Oval"/>
          <p:cNvSpPr/>
          <p:nvPr/>
        </p:nvSpPr>
        <p:spPr>
          <a:xfrm>
            <a:off x="8667605" y="4751593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95" name="5"/>
          <p:cNvSpPr txBox="1"/>
          <p:nvPr/>
        </p:nvSpPr>
        <p:spPr>
          <a:xfrm>
            <a:off x="8686579" y="4735657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5</a:t>
            </a:r>
          </a:p>
        </p:txBody>
      </p:sp>
      <p:sp>
        <p:nvSpPr>
          <p:cNvPr id="196" name="Line"/>
          <p:cNvSpPr/>
          <p:nvPr/>
        </p:nvSpPr>
        <p:spPr>
          <a:xfrm>
            <a:off x="3341858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 flipH="1">
            <a:off x="4488547" y="5790105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Java…"/>
          <p:cNvSpPr txBox="1"/>
          <p:nvPr/>
        </p:nvSpPr>
        <p:spPr>
          <a:xfrm>
            <a:off x="1903249" y="3810000"/>
            <a:ext cx="2255562" cy="310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199" name="Java…"/>
          <p:cNvSpPr txBox="1"/>
          <p:nvPr/>
        </p:nvSpPr>
        <p:spPr>
          <a:xfrm>
            <a:off x="4800998" y="3808276"/>
            <a:ext cx="193862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Mesh Network Topology</a:t>
            </a:r>
          </a:p>
        </p:txBody>
      </p:sp>
      <p:sp>
        <p:nvSpPr>
          <p:cNvPr id="200" name="Java…"/>
          <p:cNvSpPr txBox="1"/>
          <p:nvPr/>
        </p:nvSpPr>
        <p:spPr>
          <a:xfrm>
            <a:off x="3131434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Network Topology Generator</a:t>
            </a:r>
          </a:p>
        </p:txBody>
      </p:sp>
      <p:sp>
        <p:nvSpPr>
          <p:cNvPr id="201" name="Java…"/>
          <p:cNvSpPr txBox="1"/>
          <p:nvPr/>
        </p:nvSpPr>
        <p:spPr>
          <a:xfrm>
            <a:off x="5430525" y="5634887"/>
            <a:ext cx="195017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202" name="Java…"/>
          <p:cNvSpPr txBox="1"/>
          <p:nvPr/>
        </p:nvSpPr>
        <p:spPr>
          <a:xfrm>
            <a:off x="6292976" y="5060897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Integrating the P2P Algorithm</a:t>
            </a:r>
          </a:p>
        </p:txBody>
      </p:sp>
      <p:sp>
        <p:nvSpPr>
          <p:cNvPr id="203" name="Java…"/>
          <p:cNvSpPr txBox="1"/>
          <p:nvPr/>
        </p:nvSpPr>
        <p:spPr>
          <a:xfrm>
            <a:off x="8209137" y="3808276"/>
            <a:ext cx="238964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Optimized Network Topology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4719100" y="4724399"/>
            <a:ext cx="640877" cy="2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 flipV="1">
            <a:off x="6338700" y="4718891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 flipV="1">
            <a:off x="7967487" y="4683530"/>
            <a:ext cx="640877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Initial Steps (Not 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Initial Steps (Not Repeated) of the Testbed</a:t>
            </a:r>
          </a:p>
        </p:txBody>
      </p:sp>
      <p:sp>
        <p:nvSpPr>
          <p:cNvPr id="208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0" name="Simulating Real Network Data Using Normal Distribution…"/>
          <p:cNvSpPr txBox="1"/>
          <p:nvPr>
            <p:ph type="body" sz="half" idx="1"/>
          </p:nvPr>
        </p:nvSpPr>
        <p:spPr>
          <a:xfrm>
            <a:off x="1097280" y="1358900"/>
            <a:ext cx="10058401" cy="2297335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Simulating Real Network Data Using Normal Distribution</a:t>
            </a:r>
          </a:p>
          <a:p>
            <a:pPr marL="200526" indent="-200526">
              <a:buClrTx/>
              <a:buFontTx/>
              <a:buChar char="•"/>
            </a:pPr>
            <a:r>
              <a:t>Generating Mesh Network Topology</a:t>
            </a:r>
          </a:p>
          <a:p>
            <a:pPr lvl="1" marL="581526" indent="-200526">
              <a:buClrTx/>
              <a:buFontTx/>
              <a:buChar char="•"/>
            </a:pPr>
            <a:r>
              <a:t>Integrating the P2P Algorithm</a:t>
            </a:r>
          </a:p>
          <a:p>
            <a:pPr lvl="1" marL="581526" indent="-200526">
              <a:buClrTx/>
              <a:buFontTx/>
              <a:buChar char="•"/>
            </a:pPr>
            <a:r>
              <a:t>Implementing Traditional Server-Client Based Method</a:t>
            </a:r>
          </a:p>
          <a:p>
            <a:pPr marL="200526" indent="-200526">
              <a:buClrTx/>
              <a:buFontTx/>
              <a:buChar char="•"/>
            </a:pPr>
            <a:r>
              <a:t>Calculating Optimized Network Topology with the P2P Algorithm</a:t>
            </a:r>
          </a:p>
        </p:txBody>
      </p:sp>
      <p:sp>
        <p:nvSpPr>
          <p:cNvPr id="211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b="1" cap="all" sz="1100">
                <a:solidFill>
                  <a:srgbClr val="FFFFFF"/>
                </a:solidFill>
              </a:defRPr>
            </a:pPr>
            <a:r>
              <a:t>                                                           </a:t>
            </a:r>
            <a:r>
              <a:rPr u="sng"/>
              <a:t>INITAL steps (not repeated) of the testbed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llecting &amp; Analyzing Network Data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Simulating Real Network Data</a:t>
            </a:r>
          </a:p>
        </p:txBody>
      </p:sp>
      <p:sp>
        <p:nvSpPr>
          <p:cNvPr id="214" name="Network Data Collection…"/>
          <p:cNvSpPr txBox="1"/>
          <p:nvPr>
            <p:ph type="body" idx="1"/>
          </p:nvPr>
        </p:nvSpPr>
        <p:spPr>
          <a:xfrm>
            <a:off x="1097280" y="1360420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</a:pPr>
            <a:r>
              <a:t>Analyzing Real Network Dataset</a:t>
            </a:r>
          </a:p>
          <a:p>
            <a:pPr lvl="1" marL="581525" indent="-200525">
              <a:buClrTx/>
              <a:buFontTx/>
              <a:buChar char="•"/>
            </a:pPr>
            <a:r>
              <a:t>Max Download Speed, Max Upload Speed</a:t>
            </a:r>
          </a:p>
          <a:p>
            <a:pPr lvl="1" marL="581525" indent="-200525">
              <a:buClrTx/>
              <a:buFontTx/>
              <a:buChar char="•"/>
            </a:pPr>
            <a:r>
              <a:t>Latency</a:t>
            </a:r>
          </a:p>
          <a:p>
            <a:pPr lvl="1" marL="581525" indent="-200525">
              <a:buClrTx/>
              <a:buFontTx/>
              <a:buChar char="•"/>
            </a:pPr>
            <a:r>
              <a:t>Packet Loss</a:t>
            </a:r>
          </a:p>
          <a:p>
            <a:pPr marL="200526" indent="-200526">
              <a:buClrTx/>
              <a:buFontTx/>
              <a:buChar char="•"/>
            </a:pPr>
            <a:r>
              <a:t>Reading Real Network Data from CSV File</a:t>
            </a:r>
          </a:p>
          <a:p>
            <a:pPr marL="200526" indent="-200526">
              <a:buClrTx/>
              <a:buFontTx/>
              <a:buChar char="•"/>
            </a:pPr>
            <a:r>
              <a:t>Generating Network Data Using Normal Distribution </a:t>
            </a:r>
          </a:p>
          <a:p>
            <a:pPr lvl="1" marL="581526" indent="-200526">
              <a:buClrTx/>
              <a:buFontTx/>
              <a:buChar char="•"/>
            </a:pPr>
            <a:r>
              <a:t>Having Mean and Standard Deviation from UK and Germany Based Data</a:t>
            </a:r>
          </a:p>
        </p:txBody>
      </p:sp>
      <p:sp>
        <p:nvSpPr>
          <p:cNvPr id="215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16" name="Table"/>
          <p:cNvGraphicFramePr/>
          <p:nvPr/>
        </p:nvGraphicFramePr>
        <p:xfrm>
          <a:off x="2578733" y="4500824"/>
          <a:ext cx="10075682" cy="195512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75850"/>
                <a:gridCol w="2509911"/>
                <a:gridCol w="2890790"/>
              </a:tblGrid>
              <a:tr h="488781"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of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Mean (μ)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Standard Deviation (σ)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First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  <a:tr h="48878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t>Second Configuration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Ger-Based Data 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From UK-Based Data 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17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18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Simulating real network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Network Topology Generator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Network Topology</a:t>
            </a:r>
          </a:p>
        </p:txBody>
      </p:sp>
      <p:sp>
        <p:nvSpPr>
          <p:cNvPr id="221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Network Topology</a:t>
            </a:r>
          </a:p>
        </p:txBody>
      </p:sp>
      <p:sp>
        <p:nvSpPr>
          <p:cNvPr id="223" name="{…"/>
          <p:cNvSpPr txBox="1"/>
          <p:nvPr/>
        </p:nvSpPr>
        <p:spPr>
          <a:xfrm>
            <a:off x="1170943" y="34666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/>
            </a:pPr>
            <a:r>
              <a:t>{                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"test.pdf"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"filesize"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5000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</a:t>
            </a:r>
            <a:r>
              <a:rPr>
                <a:solidFill>
                  <a:srgbClr val="9CDCFE"/>
                </a:solidFill>
              </a:rPr>
              <a:t> "maxDownload":</a:t>
            </a:r>
            <a:r>
              <a:t> </a:t>
            </a:r>
            <a:r>
              <a:rPr>
                <a:solidFill>
                  <a:srgbClr val="B5CEA8"/>
                </a:solidFill>
              </a:rPr>
              <a:t>29150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9209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"maxDownload"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"maxUpload"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4" name="&quot;connections&quot;: […"/>
          <p:cNvSpPr txBox="1"/>
          <p:nvPr/>
        </p:nvSpPr>
        <p:spPr>
          <a:xfrm>
            <a:off x="3341558" y="3466677"/>
            <a:ext cx="2184401" cy="2441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"connections"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1080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"bandwidth"</a:t>
            </a:r>
            <a:r>
              <a:t>: </a:t>
            </a:r>
            <a:r>
              <a:rPr>
                <a:solidFill>
                  <a:srgbClr val="B5CEA8"/>
                </a:solidFill>
              </a:rPr>
              <a:t>373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"latency"</a:t>
            </a:r>
            <a:r>
              <a:t>: </a:t>
            </a:r>
            <a:r>
              <a:rPr>
                <a:solidFill>
                  <a:srgbClr val="B5CEA8"/>
                </a:solidFill>
              </a:rPr>
              <a:t>57.15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"loss"</a:t>
            </a:r>
            <a:r>
              <a:t>: </a:t>
            </a:r>
            <a:r>
              <a:rPr>
                <a:solidFill>
                  <a:srgbClr val="B5CEA8"/>
                </a:solidFill>
              </a:rPr>
              <a:t>0.0035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5" name="List of Peers and Network Characteristics"/>
          <p:cNvSpPr txBox="1"/>
          <p:nvPr/>
        </p:nvSpPr>
        <p:spPr>
          <a:xfrm>
            <a:off x="2031150" y="3149100"/>
            <a:ext cx="2768226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Generated by the Testbed</a:t>
            </a:r>
          </a:p>
        </p:txBody>
      </p:sp>
      <p:pic>
        <p:nvPicPr>
          <p:cNvPr id="226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985" y="5568605"/>
            <a:ext cx="241293" cy="24129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{…"/>
          <p:cNvSpPr txBox="1"/>
          <p:nvPr/>
        </p:nvSpPr>
        <p:spPr>
          <a:xfrm>
            <a:off x="7454900" y="3467100"/>
            <a:ext cx="2187490" cy="2441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914400">
              <a:defRPr sz="900"/>
            </a:pPr>
            <a:r>
              <a:t>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"superpeers"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],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"peer2peer"</a:t>
            </a:r>
            <a:r>
              <a:t>: [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>
                <a:solidFill>
                  <a:srgbClr val="CCCCCC"/>
                </a:solidFill>
              </a:defRPr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000000"/>
                </a:solidFill>
              </a:rPr>
              <a:t>"lectureStudioServer"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</a:p>
          <a:p>
            <a:pPr defTabSz="914400">
              <a:defRPr sz="900"/>
            </a:pPr>
            <a:r>
              <a:t>        },</a:t>
            </a:r>
          </a:p>
          <a:p>
            <a:pPr defTabSz="914400">
              <a:defRPr sz="900"/>
            </a:pPr>
            <a:r>
              <a:t>        {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"sourceName"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"1"</a:t>
            </a:r>
            <a:r>
              <a:t>,</a:t>
            </a:r>
          </a:p>
          <a:p>
            <a:pPr defTabSz="914400">
              <a:defRPr sz="900"/>
            </a:pPr>
            <a:r>
              <a:t>            </a:t>
            </a:r>
            <a:r>
              <a:rPr>
                <a:solidFill>
                  <a:srgbClr val="9CDCFE"/>
                </a:solidFill>
              </a:rPr>
              <a:t>"targetName"</a:t>
            </a:r>
            <a:r>
              <a:t>: </a:t>
            </a:r>
            <a:r>
              <a:rPr>
                <a:solidFill>
                  <a:srgbClr val="CE9178"/>
                </a:solidFill>
              </a:rPr>
              <a:t>"2"</a:t>
            </a:r>
          </a:p>
          <a:p>
            <a:pPr defTabSz="914400">
              <a:defRPr sz="900"/>
            </a:pPr>
            <a:r>
              <a:t>        }</a:t>
            </a:r>
          </a:p>
          <a:p>
            <a:pPr defTabSz="914400">
              <a:defRPr sz="900"/>
            </a:pPr>
            <a:r>
              <a:t>    ]</a:t>
            </a:r>
          </a:p>
          <a:p>
            <a:pPr defTabSz="914400">
              <a:defRPr sz="900"/>
            </a:pPr>
            <a:r>
              <a:t>}</a:t>
            </a:r>
          </a:p>
        </p:txBody>
      </p:sp>
      <p:sp>
        <p:nvSpPr>
          <p:cNvPr id="228" name="Connection Between Peers"/>
          <p:cNvSpPr txBox="1"/>
          <p:nvPr/>
        </p:nvSpPr>
        <p:spPr>
          <a:xfrm>
            <a:off x="7861023" y="3149100"/>
            <a:ext cx="3041893" cy="225707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1" sz="1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Network Topology Optimized by the P2P Algorithm</a:t>
            </a:r>
          </a:p>
        </p:txBody>
      </p:sp>
      <p:pic>
        <p:nvPicPr>
          <p:cNvPr id="229" name="136525.png" descr="1365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28956" y="5562600"/>
            <a:ext cx="241292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Line"/>
          <p:cNvSpPr/>
          <p:nvPr/>
        </p:nvSpPr>
        <p:spPr>
          <a:xfrm>
            <a:off x="5697133" y="4540765"/>
            <a:ext cx="1577334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232" name="Develop Java Program…"/>
          <p:cNvSpPr txBox="1"/>
          <p:nvPr>
            <p:ph type="body" sz="quarter" idx="1"/>
          </p:nvPr>
        </p:nvSpPr>
        <p:spPr>
          <a:xfrm>
            <a:off x="1097280" y="1360420"/>
            <a:ext cx="4511518" cy="1644802"/>
          </a:xfrm>
          <a:prstGeom prst="rect">
            <a:avLst/>
          </a:prstGeom>
        </p:spPr>
        <p:txBody>
          <a:bodyPr/>
          <a:lstStyle/>
          <a:p>
            <a:pPr marL="17846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Generating Network Topology with the Testbed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Listing Nodes with Network Characteristics</a:t>
            </a:r>
          </a:p>
          <a:p>
            <a:pPr lvl="1" marL="517558" indent="-178468" defTabSz="813816">
              <a:spcBef>
                <a:spcPts val="1000"/>
              </a:spcBef>
              <a:buClrTx/>
              <a:buFontTx/>
              <a:buChar char="•"/>
              <a:defRPr sz="1779"/>
            </a:pPr>
            <a:r>
              <a:t>Detailing Connections between LectureStudio Server and All Peers</a:t>
            </a:r>
          </a:p>
        </p:txBody>
      </p:sp>
      <p:sp>
        <p:nvSpPr>
          <p:cNvPr id="233" name="Develop Java Program…"/>
          <p:cNvSpPr txBox="1"/>
          <p:nvPr/>
        </p:nvSpPr>
        <p:spPr>
          <a:xfrm>
            <a:off x="6722348" y="1358900"/>
            <a:ext cx="4349395" cy="153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7846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Network Topology with the P2P Algorithm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Identifying Super Peers</a:t>
            </a:r>
          </a:p>
          <a:p>
            <a:pPr lvl="1" marL="517558" indent="-178468" defTabSz="813816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779">
                <a:solidFill>
                  <a:srgbClr val="404040"/>
                </a:solidFill>
              </a:defRPr>
            </a:pPr>
            <a:r>
              <a:t>Optimizing Connections between LectureStudio Server and Peers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Management of Container-Testbed Environment"/>
          <p:cNvSpPr txBox="1"/>
          <p:nvPr>
            <p:ph type="title"/>
          </p:nvPr>
        </p:nvSpPr>
        <p:spPr>
          <a:xfrm>
            <a:off x="1097280" y="286603"/>
            <a:ext cx="10058401" cy="919537"/>
          </a:xfrm>
          <a:prstGeom prst="rect">
            <a:avLst/>
          </a:prstGeom>
        </p:spPr>
        <p:txBody>
          <a:bodyPr/>
          <a:lstStyle/>
          <a:p>
            <a:pPr lvl="1" defTabSz="777240">
              <a:defRPr spc="-120"/>
            </a:pPr>
            <a:r>
              <a:t>Container—Based Testbed Environment</a:t>
            </a:r>
          </a:p>
        </p:txBody>
      </p:sp>
      <p:sp>
        <p:nvSpPr>
          <p:cNvPr id="236" name="Create and Deploy Applications Faster and More Securely…"/>
          <p:cNvSpPr txBox="1"/>
          <p:nvPr>
            <p:ph type="body" idx="1"/>
          </p:nvPr>
        </p:nvSpPr>
        <p:spPr>
          <a:xfrm>
            <a:off x="1097280" y="1354015"/>
            <a:ext cx="10058401" cy="4515080"/>
          </a:xfrm>
          <a:prstGeom prst="rect">
            <a:avLst/>
          </a:prstGeom>
        </p:spPr>
        <p:txBody>
          <a:bodyPr/>
          <a:lstStyle/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Docker and Containerlab: Efficient, Isolated Simulation Environment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and Management of User-Defined Network Topologies</a:t>
            </a:r>
          </a:p>
          <a:p>
            <a:pPr marL="200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Advantages of Using Containerlab for the Testbed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Properties of Containerlab (name, image, kind, env, binds, etc.)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Speed, Ease of Use, Repeatability</a:t>
            </a:r>
          </a:p>
          <a:p>
            <a:pPr lvl="1" marL="581526" indent="-200526">
              <a:buClrTx/>
              <a:buFontTx/>
              <a:buChar char="•"/>
              <a:defRPr>
                <a:solidFill>
                  <a:srgbClr val="000000"/>
                </a:solidFill>
              </a:defRPr>
            </a:pPr>
            <a:r>
              <a:t>Creation of Complex Network Topologies</a:t>
            </a:r>
          </a:p>
        </p:txBody>
      </p:sp>
      <p:sp>
        <p:nvSpPr>
          <p:cNvPr id="237" name="Slide Number"/>
          <p:cNvSpPr txBox="1"/>
          <p:nvPr>
            <p:ph type="sldNum" sz="quarter" idx="4294967295"/>
          </p:nvPr>
        </p:nvSpPr>
        <p:spPr>
          <a:xfrm>
            <a:off x="11037537" y="6529494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8" name="Footer Placeholder 4"/>
          <p:cNvSpPr txBox="1"/>
          <p:nvPr/>
        </p:nvSpPr>
        <p:spPr>
          <a:xfrm>
            <a:off x="3731905" y="6529495"/>
            <a:ext cx="5417365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Management of Container-Testbed Environment</a:t>
            </a:r>
          </a:p>
        </p:txBody>
      </p:sp>
      <p:sp>
        <p:nvSpPr>
          <p:cNvPr id="239" name="[2]"/>
          <p:cNvSpPr txBox="1"/>
          <p:nvPr/>
        </p:nvSpPr>
        <p:spPr>
          <a:xfrm>
            <a:off x="5955603" y="5415963"/>
            <a:ext cx="356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722376">
              <a:lnSpc>
                <a:spcPct val="85000"/>
              </a:lnSpc>
              <a:defRPr spc="-1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[2]</a:t>
            </a:r>
          </a:p>
        </p:txBody>
      </p:sp>
      <p:sp>
        <p:nvSpPr>
          <p:cNvPr id="240" name="name: p2p-network-topology…"/>
          <p:cNvSpPr txBox="1"/>
          <p:nvPr/>
        </p:nvSpPr>
        <p:spPr>
          <a:xfrm>
            <a:off x="7628531" y="3618327"/>
            <a:ext cx="3344360" cy="2534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2FB170"/>
              </a:solidFill>
            </a:endParaRP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6791E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  <a:r>
              <a:t>    </a:t>
            </a:r>
            <a:r>
              <a:rPr>
                <a:solidFill>
                  <a:srgbClr val="6791E0"/>
                </a:solidFill>
              </a:rPr>
              <a:t>peer2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/>
            </a:pPr>
            <a:r>
              <a:t>      </a:t>
            </a:r>
            <a:r>
              <a:rPr>
                <a:solidFill>
                  <a:srgbClr val="6791E0"/>
                </a:solidFill>
              </a:rPr>
              <a:t>kind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linux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  </a:t>
            </a:r>
            <a:r>
              <a:rPr>
                <a:solidFill>
                  <a:srgbClr val="6791E0"/>
                </a:solidFill>
              </a:rPr>
              <a:t>image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>
                <a:solidFill>
                  <a:srgbClr val="AF2A7C"/>
                </a:solidFill>
              </a:rPr>
              <a:t>image-testbed</a:t>
            </a:r>
          </a:p>
          <a:p>
            <a:pPr defTabSz="914400">
              <a:defRPr sz="1200"/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D2D7F9">
                    <a:alpha val="61961"/>
                  </a:srgbClr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t> 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[</a:t>
            </a:r>
            <a:r>
              <a:rPr>
                <a:solidFill>
                  <a:srgbClr val="AF2A7C"/>
                </a:solidFill>
              </a:rPr>
              <a:t>peer1:eth1, peer2:eth1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</a:p>
        </p:txBody>
      </p:sp>
      <p:sp>
        <p:nvSpPr>
          <p:cNvPr id="241" name="Configuration of Containerlab File"/>
          <p:cNvSpPr txBox="1"/>
          <p:nvPr/>
        </p:nvSpPr>
        <p:spPr>
          <a:xfrm>
            <a:off x="7889298" y="3304848"/>
            <a:ext cx="2822826" cy="24830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2" sz="12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(YAML)</a:t>
            </a:r>
          </a:p>
        </p:txBody>
      </p:sp>
      <p:pic>
        <p:nvPicPr>
          <p:cNvPr id="242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23508" y="5814744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pic>
        <p:nvPicPr>
          <p:cNvPr id="244" name="containerlabTestbed.png" descr="containerlabTestb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4176" y="4430742"/>
            <a:ext cx="4498477" cy="1441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shot 2024-03-13 at 19.19.39.png" descr="Screenshot 2024-03-13 at 19.19.3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60725" y="1707243"/>
            <a:ext cx="3191043" cy="919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ounded Rectangle"/>
          <p:cNvSpPr/>
          <p:nvPr/>
        </p:nvSpPr>
        <p:spPr>
          <a:xfrm>
            <a:off x="9124586" y="3095230"/>
            <a:ext cx="357124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8" name="Square"/>
          <p:cNvSpPr/>
          <p:nvPr/>
        </p:nvSpPr>
        <p:spPr>
          <a:xfrm>
            <a:off x="9160943" y="3509917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9" name="Circle"/>
          <p:cNvSpPr/>
          <p:nvPr/>
        </p:nvSpPr>
        <p:spPr>
          <a:xfrm>
            <a:off x="9160943" y="394103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0" name="Shape"/>
          <p:cNvSpPr/>
          <p:nvPr/>
        </p:nvSpPr>
        <p:spPr>
          <a:xfrm>
            <a:off x="9124586" y="4327641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51" name="Java…"/>
          <p:cNvSpPr txBox="1"/>
          <p:nvPr/>
        </p:nvSpPr>
        <p:spPr>
          <a:xfrm>
            <a:off x="9564224" y="3088880"/>
            <a:ext cx="1802856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lectureStudio-server</a:t>
            </a:r>
          </a:p>
        </p:txBody>
      </p:sp>
      <p:sp>
        <p:nvSpPr>
          <p:cNvPr id="252" name="Java…"/>
          <p:cNvSpPr txBox="1"/>
          <p:nvPr/>
        </p:nvSpPr>
        <p:spPr>
          <a:xfrm>
            <a:off x="9576924" y="3516267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super-peer</a:t>
            </a:r>
          </a:p>
        </p:txBody>
      </p:sp>
      <p:sp>
        <p:nvSpPr>
          <p:cNvPr id="253" name="Java…"/>
          <p:cNvSpPr txBox="1"/>
          <p:nvPr/>
        </p:nvSpPr>
        <p:spPr>
          <a:xfrm>
            <a:off x="9564224" y="3948200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peer</a:t>
            </a:r>
          </a:p>
        </p:txBody>
      </p:sp>
      <p:sp>
        <p:nvSpPr>
          <p:cNvPr id="254" name="Java…"/>
          <p:cNvSpPr txBox="1"/>
          <p:nvPr/>
        </p:nvSpPr>
        <p:spPr>
          <a:xfrm>
            <a:off x="9564224" y="4369446"/>
            <a:ext cx="180285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tracker-peer</a:t>
            </a:r>
          </a:p>
        </p:txBody>
      </p:sp>
      <p:pic>
        <p:nvPicPr>
          <p:cNvPr id="255" name="473791.png" descr="47379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879" y="1640601"/>
            <a:ext cx="547115" cy="547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4966" y="5552054"/>
            <a:ext cx="233469" cy="2547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1654914-200.png" descr="1654914-2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9603" y="1296750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Java…"/>
          <p:cNvSpPr txBox="1"/>
          <p:nvPr/>
        </p:nvSpPr>
        <p:spPr>
          <a:xfrm>
            <a:off x="4291537" y="1735178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Verifying the Connection Characteristics</a:t>
            </a:r>
          </a:p>
        </p:txBody>
      </p:sp>
      <p:pic>
        <p:nvPicPr>
          <p:cNvPr id="259" name="images.png" descr="image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59142" y="3008078"/>
            <a:ext cx="508001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Oval"/>
          <p:cNvSpPr/>
          <p:nvPr/>
        </p:nvSpPr>
        <p:spPr>
          <a:xfrm>
            <a:off x="7419741" y="2913966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1" name="1"/>
          <p:cNvSpPr txBox="1"/>
          <p:nvPr/>
        </p:nvSpPr>
        <p:spPr>
          <a:xfrm>
            <a:off x="7476815" y="2948830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262" name="Oval"/>
          <p:cNvSpPr/>
          <p:nvPr/>
        </p:nvSpPr>
        <p:spPr>
          <a:xfrm>
            <a:off x="3629378" y="1579074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3" name="4"/>
          <p:cNvSpPr txBox="1"/>
          <p:nvPr/>
        </p:nvSpPr>
        <p:spPr>
          <a:xfrm>
            <a:off x="3648351" y="1563138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4</a:t>
            </a:r>
          </a:p>
        </p:txBody>
      </p:sp>
      <p:sp>
        <p:nvSpPr>
          <p:cNvPr id="264" name="Oval"/>
          <p:cNvSpPr/>
          <p:nvPr/>
        </p:nvSpPr>
        <p:spPr>
          <a:xfrm>
            <a:off x="2036162" y="2932970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5" name="5"/>
          <p:cNvSpPr txBox="1"/>
          <p:nvPr/>
        </p:nvSpPr>
        <p:spPr>
          <a:xfrm>
            <a:off x="2061573" y="2938603"/>
            <a:ext cx="207128" cy="3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/>
            </a:lvl1pPr>
          </a:lstStyle>
          <a:p>
            <a:pPr/>
            <a:r>
              <a:t>5</a:t>
            </a:r>
          </a:p>
        </p:txBody>
      </p:sp>
      <p:pic>
        <p:nvPicPr>
          <p:cNvPr id="266" name="1351844-200.png" descr="1351844-20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0106" y="3022621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Oval"/>
          <p:cNvSpPr/>
          <p:nvPr/>
        </p:nvSpPr>
        <p:spPr>
          <a:xfrm>
            <a:off x="5326589" y="1486650"/>
            <a:ext cx="257950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68" name="3"/>
          <p:cNvSpPr txBox="1"/>
          <p:nvPr/>
        </p:nvSpPr>
        <p:spPr>
          <a:xfrm>
            <a:off x="5345563" y="1458014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3</a:t>
            </a:r>
          </a:p>
        </p:txBody>
      </p:sp>
      <p:pic>
        <p:nvPicPr>
          <p:cNvPr id="269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79266" y="1561526"/>
            <a:ext cx="233469" cy="233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Unknown.png" descr="Unknown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968226" y="3330628"/>
            <a:ext cx="304206" cy="304207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Rounded Rectangle"/>
          <p:cNvSpPr/>
          <p:nvPr/>
        </p:nvSpPr>
        <p:spPr>
          <a:xfrm>
            <a:off x="3574222" y="2823403"/>
            <a:ext cx="5431236" cy="3018518"/>
          </a:xfrm>
          <a:prstGeom prst="roundRect">
            <a:avLst>
              <a:gd name="adj" fmla="val 12272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72" name="logo.png" descr="logo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830704" y="4215610"/>
            <a:ext cx="870347" cy="382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Unknown.png" descr="Unknown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764744" y="5246483"/>
            <a:ext cx="1002268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quare"/>
          <p:cNvSpPr/>
          <p:nvPr/>
        </p:nvSpPr>
        <p:spPr>
          <a:xfrm>
            <a:off x="5799704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5" name="Rounded Rectangle"/>
          <p:cNvSpPr/>
          <p:nvPr/>
        </p:nvSpPr>
        <p:spPr>
          <a:xfrm>
            <a:off x="6201063" y="3215316"/>
            <a:ext cx="357124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6" name="Square"/>
          <p:cNvSpPr/>
          <p:nvPr/>
        </p:nvSpPr>
        <p:spPr>
          <a:xfrm>
            <a:off x="4599700" y="3820905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7" name="Circle"/>
          <p:cNvSpPr/>
          <p:nvPr/>
        </p:nvSpPr>
        <p:spPr>
          <a:xfrm>
            <a:off x="4593611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8" name="Circle"/>
          <p:cNvSpPr/>
          <p:nvPr/>
        </p:nvSpPr>
        <p:spPr>
          <a:xfrm>
            <a:off x="4150941" y="4516610"/>
            <a:ext cx="284411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9" name="Circle"/>
          <p:cNvSpPr/>
          <p:nvPr/>
        </p:nvSpPr>
        <p:spPr>
          <a:xfrm>
            <a:off x="3708272" y="4501845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0" name="Circle"/>
          <p:cNvSpPr/>
          <p:nvPr/>
        </p:nvSpPr>
        <p:spPr>
          <a:xfrm>
            <a:off x="5478167" y="4514308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1" name="Circle"/>
          <p:cNvSpPr/>
          <p:nvPr/>
        </p:nvSpPr>
        <p:spPr>
          <a:xfrm>
            <a:off x="6526376" y="3820905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2" name="Circle"/>
          <p:cNvSpPr/>
          <p:nvPr/>
        </p:nvSpPr>
        <p:spPr>
          <a:xfrm>
            <a:off x="7533657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3" name="Circle"/>
          <p:cNvSpPr/>
          <p:nvPr/>
        </p:nvSpPr>
        <p:spPr>
          <a:xfrm>
            <a:off x="7044223" y="3818273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4" name="Circle"/>
          <p:cNvSpPr/>
          <p:nvPr/>
        </p:nvSpPr>
        <p:spPr>
          <a:xfrm>
            <a:off x="8067525" y="3820120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5" name="Shape"/>
          <p:cNvSpPr/>
          <p:nvPr/>
        </p:nvSpPr>
        <p:spPr>
          <a:xfrm>
            <a:off x="5660973" y="5338190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286" name="Connection Line"/>
          <p:cNvCxnSpPr>
            <a:stCxn id="275" idx="0"/>
            <a:endCxn id="281" idx="0"/>
          </p:cNvCxnSpPr>
          <p:nvPr/>
        </p:nvCxnSpPr>
        <p:spPr>
          <a:xfrm>
            <a:off x="6379625" y="3351819"/>
            <a:ext cx="288956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7" name="Connection Line"/>
          <p:cNvCxnSpPr>
            <a:stCxn id="275" idx="0"/>
            <a:endCxn id="282" idx="0"/>
          </p:cNvCxnSpPr>
          <p:nvPr/>
        </p:nvCxnSpPr>
        <p:spPr>
          <a:xfrm>
            <a:off x="6379625" y="3351819"/>
            <a:ext cx="1296237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8" name="Connection Line"/>
          <p:cNvCxnSpPr>
            <a:stCxn id="283" idx="0"/>
            <a:endCxn id="275" idx="0"/>
          </p:cNvCxnSpPr>
          <p:nvPr/>
        </p:nvCxnSpPr>
        <p:spPr>
          <a:xfrm flipH="1" flipV="1">
            <a:off x="6379625" y="3351819"/>
            <a:ext cx="806804" cy="6093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89" name="Connection Line"/>
          <p:cNvCxnSpPr>
            <a:stCxn id="275" idx="0"/>
            <a:endCxn id="284" idx="0"/>
          </p:cNvCxnSpPr>
          <p:nvPr/>
        </p:nvCxnSpPr>
        <p:spPr>
          <a:xfrm>
            <a:off x="6379625" y="3351819"/>
            <a:ext cx="1830105" cy="6111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0" name="Connection Line"/>
          <p:cNvCxnSpPr>
            <a:stCxn id="275" idx="0"/>
            <a:endCxn id="276" idx="0"/>
          </p:cNvCxnSpPr>
          <p:nvPr/>
        </p:nvCxnSpPr>
        <p:spPr>
          <a:xfrm flipH="1">
            <a:off x="4741905" y="3351819"/>
            <a:ext cx="1637721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1" name="Connection Line"/>
          <p:cNvCxnSpPr>
            <a:stCxn id="275" idx="0"/>
            <a:endCxn id="274" idx="0"/>
          </p:cNvCxnSpPr>
          <p:nvPr/>
        </p:nvCxnSpPr>
        <p:spPr>
          <a:xfrm flipH="1">
            <a:off x="5941909" y="3351819"/>
            <a:ext cx="437717" cy="6119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2" name="Connection Line"/>
          <p:cNvCxnSpPr>
            <a:stCxn id="280" idx="0"/>
            <a:endCxn id="274" idx="0"/>
          </p:cNvCxnSpPr>
          <p:nvPr/>
        </p:nvCxnSpPr>
        <p:spPr>
          <a:xfrm flipV="1">
            <a:off x="5620372" y="3963758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3" name="Connection Line"/>
          <p:cNvCxnSpPr>
            <a:stCxn id="279" idx="0"/>
            <a:endCxn id="276" idx="0"/>
          </p:cNvCxnSpPr>
          <p:nvPr/>
        </p:nvCxnSpPr>
        <p:spPr>
          <a:xfrm flipV="1">
            <a:off x="3850477" y="3963758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4" name="Connection Line"/>
          <p:cNvCxnSpPr>
            <a:stCxn id="278" idx="0"/>
            <a:endCxn id="276" idx="0"/>
          </p:cNvCxnSpPr>
          <p:nvPr/>
        </p:nvCxnSpPr>
        <p:spPr>
          <a:xfrm flipV="1">
            <a:off x="4293146" y="3963758"/>
            <a:ext cx="448760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5" name="Connection Line"/>
          <p:cNvCxnSpPr>
            <a:stCxn id="277" idx="0"/>
            <a:endCxn id="276" idx="0"/>
          </p:cNvCxnSpPr>
          <p:nvPr/>
        </p:nvCxnSpPr>
        <p:spPr>
          <a:xfrm flipV="1">
            <a:off x="4735816" y="3963758"/>
            <a:ext cx="6090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6" name="Connection Line"/>
          <p:cNvCxnSpPr>
            <a:stCxn id="285" idx="0"/>
            <a:endCxn id="284" idx="0"/>
          </p:cNvCxnSpPr>
          <p:nvPr/>
        </p:nvCxnSpPr>
        <p:spPr>
          <a:xfrm flipV="1">
            <a:off x="5839535" y="3962974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7" name="Connection Line"/>
          <p:cNvCxnSpPr>
            <a:stCxn id="283" idx="0"/>
            <a:endCxn id="285" idx="0"/>
          </p:cNvCxnSpPr>
          <p:nvPr/>
        </p:nvCxnSpPr>
        <p:spPr>
          <a:xfrm flipH="1">
            <a:off x="5839535" y="3961126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8" name="Connection Line"/>
          <p:cNvCxnSpPr>
            <a:stCxn id="285" idx="0"/>
            <a:endCxn id="282" idx="0"/>
          </p:cNvCxnSpPr>
          <p:nvPr/>
        </p:nvCxnSpPr>
        <p:spPr>
          <a:xfrm flipV="1">
            <a:off x="5839535" y="3961126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299" name="Connection Line"/>
          <p:cNvCxnSpPr>
            <a:stCxn id="285" idx="0"/>
            <a:endCxn id="281" idx="0"/>
          </p:cNvCxnSpPr>
          <p:nvPr/>
        </p:nvCxnSpPr>
        <p:spPr>
          <a:xfrm flipV="1">
            <a:off x="5839535" y="3963758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0" name="Connection Line"/>
          <p:cNvCxnSpPr>
            <a:stCxn id="285" idx="0"/>
            <a:endCxn id="275" idx="0"/>
          </p:cNvCxnSpPr>
          <p:nvPr/>
        </p:nvCxnSpPr>
        <p:spPr>
          <a:xfrm flipV="1">
            <a:off x="5839535" y="3351819"/>
            <a:ext cx="540091" cy="21710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1" name="Connection Line"/>
          <p:cNvCxnSpPr>
            <a:stCxn id="277" idx="0"/>
            <a:endCxn id="285" idx="0"/>
          </p:cNvCxnSpPr>
          <p:nvPr/>
        </p:nvCxnSpPr>
        <p:spPr>
          <a:xfrm>
            <a:off x="4735816" y="4644698"/>
            <a:ext cx="1103720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2" name="Connection Line"/>
          <p:cNvCxnSpPr>
            <a:stCxn id="285" idx="0"/>
            <a:endCxn id="278" idx="0"/>
          </p:cNvCxnSpPr>
          <p:nvPr/>
        </p:nvCxnSpPr>
        <p:spPr>
          <a:xfrm flipH="1" flipV="1">
            <a:off x="4293146" y="4659463"/>
            <a:ext cx="1546390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3" name="Connection Line"/>
          <p:cNvCxnSpPr>
            <a:stCxn id="279" idx="0"/>
            <a:endCxn id="285" idx="0"/>
          </p:cNvCxnSpPr>
          <p:nvPr/>
        </p:nvCxnSpPr>
        <p:spPr>
          <a:xfrm>
            <a:off x="3850477" y="4644698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4" name="Connection Line"/>
          <p:cNvCxnSpPr>
            <a:stCxn id="285" idx="0"/>
            <a:endCxn id="280" idx="0"/>
          </p:cNvCxnSpPr>
          <p:nvPr/>
        </p:nvCxnSpPr>
        <p:spPr>
          <a:xfrm flipH="1" flipV="1">
            <a:off x="5620372" y="4657161"/>
            <a:ext cx="219164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5" name="Connection Line"/>
          <p:cNvCxnSpPr>
            <a:stCxn id="276" idx="0"/>
            <a:endCxn id="285" idx="0"/>
          </p:cNvCxnSpPr>
          <p:nvPr/>
        </p:nvCxnSpPr>
        <p:spPr>
          <a:xfrm>
            <a:off x="4741905" y="3963758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06" name="Connection Line"/>
          <p:cNvCxnSpPr>
            <a:stCxn id="274" idx="0"/>
            <a:endCxn id="285" idx="0"/>
          </p:cNvCxnSpPr>
          <p:nvPr/>
        </p:nvCxnSpPr>
        <p:spPr>
          <a:xfrm flipH="1">
            <a:off x="5839535" y="3963758"/>
            <a:ext cx="102375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pic>
        <p:nvPicPr>
          <p:cNvPr id="307" name="3621249.png" descr="3621249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9756699" y="5069637"/>
            <a:ext cx="447442" cy="447442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Oval"/>
          <p:cNvSpPr/>
          <p:nvPr/>
        </p:nvSpPr>
        <p:spPr>
          <a:xfrm>
            <a:off x="10247778" y="529481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9" name="6"/>
          <p:cNvSpPr txBox="1"/>
          <p:nvPr/>
        </p:nvSpPr>
        <p:spPr>
          <a:xfrm>
            <a:off x="10266950" y="5285002"/>
            <a:ext cx="22000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6</a:t>
            </a:r>
          </a:p>
        </p:txBody>
      </p:sp>
      <p:sp>
        <p:nvSpPr>
          <p:cNvPr id="310" name="Line"/>
          <p:cNvSpPr/>
          <p:nvPr/>
        </p:nvSpPr>
        <p:spPr>
          <a:xfrm>
            <a:off x="3810397" y="2037037"/>
            <a:ext cx="1" cy="77172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11" name="102642.png" descr="102642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8668177" y="1309970"/>
            <a:ext cx="45720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239207.png" descr="239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117788" y="1545808"/>
            <a:ext cx="241293" cy="241293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Oval"/>
          <p:cNvSpPr/>
          <p:nvPr/>
        </p:nvSpPr>
        <p:spPr>
          <a:xfrm>
            <a:off x="9361047" y="1299986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4" name="2"/>
          <p:cNvSpPr txBox="1"/>
          <p:nvPr/>
        </p:nvSpPr>
        <p:spPr>
          <a:xfrm>
            <a:off x="9380021" y="1284050"/>
            <a:ext cx="220001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2</a:t>
            </a:r>
          </a:p>
        </p:txBody>
      </p:sp>
      <p:pic>
        <p:nvPicPr>
          <p:cNvPr id="315" name="Screenshot 2024-01-21 at 16.09.34.png" descr="Screenshot 2024-01-21 at 16.09.34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759768" y="2924449"/>
            <a:ext cx="703276" cy="634697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Line"/>
          <p:cNvSpPr/>
          <p:nvPr/>
        </p:nvSpPr>
        <p:spPr>
          <a:xfrm flipH="1">
            <a:off x="3307447" y="6135136"/>
            <a:ext cx="88913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Java…"/>
          <p:cNvSpPr txBox="1"/>
          <p:nvPr/>
        </p:nvSpPr>
        <p:spPr>
          <a:xfrm>
            <a:off x="4204442" y="6005576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56615">
              <a:defRPr sz="1403"/>
            </a:lvl1pPr>
          </a:lstStyle>
          <a:p>
            <a:pPr/>
            <a:r>
              <a:t>Data Flow between Steps</a:t>
            </a:r>
          </a:p>
        </p:txBody>
      </p:sp>
      <p:sp>
        <p:nvSpPr>
          <p:cNvPr id="318" name="Line"/>
          <p:cNvSpPr/>
          <p:nvPr/>
        </p:nvSpPr>
        <p:spPr>
          <a:xfrm flipH="1">
            <a:off x="6310059" y="6135136"/>
            <a:ext cx="88913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Java…"/>
          <p:cNvSpPr txBox="1"/>
          <p:nvPr/>
        </p:nvSpPr>
        <p:spPr>
          <a:xfrm>
            <a:off x="7238350" y="5992283"/>
            <a:ext cx="1938625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defTabSz="388620">
              <a:defRPr sz="1530"/>
            </a:lvl1pPr>
          </a:lstStyle>
          <a:p>
            <a:pPr/>
            <a:r>
              <a:t>Data Flow to Testbed</a:t>
            </a:r>
          </a:p>
        </p:txBody>
      </p:sp>
      <p:sp>
        <p:nvSpPr>
          <p:cNvPr id="320" name="Line"/>
          <p:cNvSpPr/>
          <p:nvPr/>
        </p:nvSpPr>
        <p:spPr>
          <a:xfrm flipH="1">
            <a:off x="9024147" y="5285002"/>
            <a:ext cx="638464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Line"/>
          <p:cNvSpPr/>
          <p:nvPr/>
        </p:nvSpPr>
        <p:spPr>
          <a:xfrm>
            <a:off x="2834590" y="4678793"/>
            <a:ext cx="703845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22" name="Data_Cleaning-512.png" descr="Data_Cleaning-512.png"/>
          <p:cNvPicPr>
            <a:picLocks noChangeAspect="1"/>
          </p:cNvPicPr>
          <p:nvPr/>
        </p:nvPicPr>
        <p:blipFill>
          <a:blip r:embed="rId14">
            <a:alphaModFix amt="82740"/>
            <a:extLst/>
          </a:blip>
          <a:stretch>
            <a:fillRect/>
          </a:stretch>
        </p:blipFill>
        <p:spPr>
          <a:xfrm>
            <a:off x="2067075" y="4411664"/>
            <a:ext cx="570583" cy="570583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Line"/>
          <p:cNvSpPr/>
          <p:nvPr/>
        </p:nvSpPr>
        <p:spPr>
          <a:xfrm>
            <a:off x="3078225" y="3745870"/>
            <a:ext cx="474218" cy="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4" name="Oval"/>
          <p:cNvSpPr/>
          <p:nvPr/>
        </p:nvSpPr>
        <p:spPr>
          <a:xfrm>
            <a:off x="1821491" y="4716748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5" name="7"/>
          <p:cNvSpPr txBox="1"/>
          <p:nvPr/>
        </p:nvSpPr>
        <p:spPr>
          <a:xfrm>
            <a:off x="1840663" y="4706930"/>
            <a:ext cx="220002" cy="33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7</a:t>
            </a:r>
          </a:p>
        </p:txBody>
      </p:sp>
      <p:sp>
        <p:nvSpPr>
          <p:cNvPr id="326" name="Line"/>
          <p:cNvSpPr/>
          <p:nvPr/>
        </p:nvSpPr>
        <p:spPr>
          <a:xfrm flipH="1" flipV="1">
            <a:off x="6688139" y="1620623"/>
            <a:ext cx="1308542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7" name="Java…"/>
          <p:cNvSpPr txBox="1"/>
          <p:nvPr/>
        </p:nvSpPr>
        <p:spPr>
          <a:xfrm>
            <a:off x="5208032" y="2828031"/>
            <a:ext cx="2442487" cy="28570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 sz="1200"/>
            </a:lvl1pPr>
          </a:lstStyle>
          <a:p>
            <a:pPr/>
            <a:r>
              <a:t>Definition of the Containerlab</a:t>
            </a:r>
          </a:p>
        </p:txBody>
      </p:sp>
      <p:sp>
        <p:nvSpPr>
          <p:cNvPr id="328" name="Line"/>
          <p:cNvSpPr/>
          <p:nvPr/>
        </p:nvSpPr>
        <p:spPr>
          <a:xfrm>
            <a:off x="5709272" y="2055891"/>
            <a:ext cx="1" cy="749853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9" name="Line"/>
          <p:cNvSpPr/>
          <p:nvPr/>
        </p:nvSpPr>
        <p:spPr>
          <a:xfrm>
            <a:off x="8896778" y="2071198"/>
            <a:ext cx="1" cy="74985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0" name="Oval"/>
          <p:cNvSpPr/>
          <p:nvPr/>
        </p:nvSpPr>
        <p:spPr>
          <a:xfrm>
            <a:off x="6819006" y="2470369"/>
            <a:ext cx="257949" cy="28503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31" name="1"/>
          <p:cNvSpPr txBox="1"/>
          <p:nvPr/>
        </p:nvSpPr>
        <p:spPr>
          <a:xfrm>
            <a:off x="6837980" y="2441733"/>
            <a:ext cx="22000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/>
          </a:lstStyle>
          <a:p>
            <a:pPr/>
            <a:r>
              <a:t>1</a:t>
            </a:r>
          </a:p>
        </p:txBody>
      </p:sp>
      <p:sp>
        <p:nvSpPr>
          <p:cNvPr id="332" name="Java…"/>
          <p:cNvSpPr txBox="1"/>
          <p:nvPr/>
        </p:nvSpPr>
        <p:spPr>
          <a:xfrm>
            <a:off x="2163212" y="1243502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Communication and Data Transfer</a:t>
            </a:r>
          </a:p>
        </p:txBody>
      </p:sp>
      <p:sp>
        <p:nvSpPr>
          <p:cNvPr id="333" name="Java…"/>
          <p:cNvSpPr txBox="1"/>
          <p:nvPr/>
        </p:nvSpPr>
        <p:spPr>
          <a:xfrm>
            <a:off x="7574981" y="1742233"/>
            <a:ext cx="4403067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Configurating the Connection Characteristics</a:t>
            </a:r>
          </a:p>
        </p:txBody>
      </p:sp>
      <p:sp>
        <p:nvSpPr>
          <p:cNvPr id="334" name="Java…"/>
          <p:cNvSpPr txBox="1"/>
          <p:nvPr/>
        </p:nvSpPr>
        <p:spPr>
          <a:xfrm>
            <a:off x="1281865" y="3614217"/>
            <a:ext cx="2452011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Checking the PDF File</a:t>
            </a:r>
          </a:p>
        </p:txBody>
      </p:sp>
      <p:sp>
        <p:nvSpPr>
          <p:cNvPr id="335" name="Java…"/>
          <p:cNvSpPr txBox="1"/>
          <p:nvPr/>
        </p:nvSpPr>
        <p:spPr>
          <a:xfrm>
            <a:off x="1281865" y="5035526"/>
            <a:ext cx="2141004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Cleanup and Finalization</a:t>
            </a:r>
          </a:p>
        </p:txBody>
      </p:sp>
      <p:sp>
        <p:nvSpPr>
          <p:cNvPr id="336" name="Java…"/>
          <p:cNvSpPr txBox="1"/>
          <p:nvPr/>
        </p:nvSpPr>
        <p:spPr>
          <a:xfrm>
            <a:off x="9024146" y="5569584"/>
            <a:ext cx="2330513" cy="310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400"/>
            </a:lvl1pPr>
          </a:lstStyle>
          <a:p>
            <a:pPr/>
            <a:r>
              <a:t>Tracking the Data Transfer</a:t>
            </a:r>
          </a:p>
        </p:txBody>
      </p:sp>
      <p:sp>
        <p:nvSpPr>
          <p:cNvPr id="337" name="Execution Steps (Repeated) of the Testb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pPr/>
            <a:r>
              <a:t>Execution Steps (Repeated) of the Testbed</a:t>
            </a:r>
          </a:p>
        </p:txBody>
      </p:sp>
      <p:pic>
        <p:nvPicPr>
          <p:cNvPr id="338" name="Unknown.png" descr="Unknown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739367" y="4730271"/>
            <a:ext cx="961992" cy="480998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40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Execution Steps (Repeated) of the Testbed</a:t>
            </a:r>
          </a:p>
        </p:txBody>
      </p:sp>
      <p:sp>
        <p:nvSpPr>
          <p:cNvPr id="341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onfiguring the Components of the P2P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pc="-41" sz="3936"/>
            </a:lvl1pPr>
          </a:lstStyle>
          <a:p>
            <a:pPr/>
            <a:r>
              <a:t>Configuring the Components of the P2P Algorithm</a:t>
            </a:r>
          </a:p>
        </p:txBody>
      </p:sp>
      <p:sp>
        <p:nvSpPr>
          <p:cNvPr id="344" name="Slide Number"/>
          <p:cNvSpPr txBox="1"/>
          <p:nvPr>
            <p:ph type="sldNum" sz="quarter" idx="4294967295"/>
          </p:nvPr>
        </p:nvSpPr>
        <p:spPr>
          <a:xfrm>
            <a:off x="11037540" y="6529495"/>
            <a:ext cx="174944" cy="2257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5" name="Date Placeholder 3"/>
          <p:cNvSpPr txBox="1"/>
          <p:nvPr/>
        </p:nvSpPr>
        <p:spPr>
          <a:xfrm>
            <a:off x="1143000" y="6529495"/>
            <a:ext cx="2380833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25.03.2024</a:t>
            </a:r>
          </a:p>
        </p:txBody>
      </p:sp>
      <p:sp>
        <p:nvSpPr>
          <p:cNvPr id="346" name="Footer Placeholder 4"/>
          <p:cNvSpPr txBox="1"/>
          <p:nvPr/>
        </p:nvSpPr>
        <p:spPr>
          <a:xfrm>
            <a:off x="3731905" y="6529495"/>
            <a:ext cx="4731366" cy="225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4" indent="1828800" algn="ctr">
              <a:defRPr b="1" cap="all" sz="1100" u="sng">
                <a:solidFill>
                  <a:srgbClr val="FFFFFF"/>
                </a:solidFill>
              </a:defRPr>
            </a:pPr>
            <a:r>
              <a:t>Configuring the Testbed Environment</a:t>
            </a:r>
          </a:p>
        </p:txBody>
      </p:sp>
      <p:sp>
        <p:nvSpPr>
          <p:cNvPr id="347" name="name: p2p-network-topology…"/>
          <p:cNvSpPr txBox="1"/>
          <p:nvPr/>
        </p:nvSpPr>
        <p:spPr>
          <a:xfrm>
            <a:off x="1245222" y="2007181"/>
            <a:ext cx="3344360" cy="386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name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2FB170"/>
                </a:solidFill>
              </a:rPr>
              <a:t> </a:t>
            </a:r>
            <a:r>
              <a:rPr>
                <a:solidFill>
                  <a:srgbClr val="AF2A7C"/>
                </a:solidFill>
              </a:rPr>
              <a:t>testbed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mgmt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network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fixedips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</a:t>
            </a:r>
            <a:r>
              <a:t>ipv4-subnet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172.100.100.0/24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t>topology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r>
              <a:rPr>
                <a:solidFill>
                  <a:srgbClr val="AF2A7C"/>
                </a:solidFill>
              </a:rPr>
              <a:t> </a:t>
            </a:r>
            <a:endParaRPr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  <a:r>
              <a:rPr>
                <a:solidFill>
                  <a:srgbClr val="AF2A7C"/>
                </a:solidFill>
              </a:rPr>
              <a:t>    </a:t>
            </a:r>
            <a:r>
              <a:t>nodes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…</a:t>
            </a:r>
            <a:endParaRPr b="1">
              <a:solidFill>
                <a:srgbClr val="AF2A7C"/>
              </a:solidFill>
            </a:endParaRPr>
          </a:p>
          <a:p>
            <a:pPr defTabSz="914400">
              <a:defRPr sz="1200">
                <a:solidFill>
                  <a:srgbClr val="6791E0"/>
                </a:solidFill>
              </a:defRPr>
            </a:p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t>    </a:t>
            </a:r>
            <a:r>
              <a:rPr>
                <a:solidFill>
                  <a:srgbClr val="6791E0"/>
                </a:solidFill>
              </a:rPr>
              <a:t>links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</a:t>
            </a:r>
            <a:endParaRPr b="1">
              <a:solidFill>
                <a:srgbClr val="000000">
                  <a:alpha val="61961"/>
                </a:srgbClr>
              </a:solidFill>
            </a:endParaRPr>
          </a:p>
          <a:p>
            <a:pPr defTabSz="914400">
              <a:defRPr sz="1200">
                <a:solidFill>
                  <a:srgbClr val="D5D7E2"/>
                </a:solidFill>
              </a:defRPr>
            </a:pPr>
            <a:r>
              <a:rPr b="1">
                <a:solidFill>
                  <a:srgbClr val="000000">
                    <a:alpha val="61961"/>
                  </a:srgbClr>
                </a:solidFill>
              </a:rPr>
              <a:t>       </a:t>
            </a:r>
            <a:r>
              <a:rPr>
                <a:solidFill>
                  <a:srgbClr val="6791E0"/>
                </a:solidFill>
              </a:rPr>
              <a:t>- 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lectureStudioserver:eth1, 1:eth1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lectureStudioserver:eth2, 2:eth1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lectureStudioserver:eth3, 3:eth1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lectureStudioserver:eth4, 4:eth1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lectureStudioserver:eth5, 5:eth1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lectureStudioserver:eth6, 6:eth1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5:eth2, 7:eth1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6:eth2, 8:eth1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6:eth3, 9:eth1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</a:t>
            </a:r>
            <a:br>
              <a:rPr b="1">
                <a:solidFill>
                  <a:srgbClr val="000000">
                    <a:alpha val="61961"/>
                  </a:srgbClr>
                </a:solidFill>
              </a:rPr>
            </a:br>
            <a:r>
              <a:t>       </a:t>
            </a:r>
            <a:r>
              <a:rPr>
                <a:solidFill>
                  <a:srgbClr val="6791E0"/>
                </a:solidFill>
              </a:rPr>
              <a:t>-</a:t>
            </a:r>
            <a:r>
              <a:t> </a:t>
            </a:r>
            <a:r>
              <a:rPr>
                <a:solidFill>
                  <a:srgbClr val="6791E0"/>
                </a:solidFill>
              </a:rPr>
              <a:t>endpoints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: [</a:t>
            </a:r>
            <a:r>
              <a:rPr>
                <a:solidFill>
                  <a:srgbClr val="AF2A7C"/>
                </a:solidFill>
              </a:rPr>
              <a:t>6:eth4, 10:eth1</a:t>
            </a:r>
            <a:r>
              <a:rPr b="1">
                <a:solidFill>
                  <a:srgbClr val="000000">
                    <a:alpha val="61961"/>
                  </a:srgbClr>
                </a:solidFill>
              </a:rPr>
              <a:t>] </a:t>
            </a:r>
          </a:p>
        </p:txBody>
      </p:sp>
      <p:sp>
        <p:nvSpPr>
          <p:cNvPr id="348" name="Configuration of Containerlab File"/>
          <p:cNvSpPr txBox="1"/>
          <p:nvPr/>
        </p:nvSpPr>
        <p:spPr>
          <a:xfrm>
            <a:off x="1245222" y="1397677"/>
            <a:ext cx="3751876" cy="480994"/>
          </a:xfrm>
          <a:prstGeom prst="rect">
            <a:avLst/>
          </a:prstGeom>
          <a:solidFill>
            <a:srgbClr val="ADCC8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Containerlab File (Network Management, Nodes and Links) </a:t>
            </a:r>
          </a:p>
        </p:txBody>
      </p:sp>
      <p:pic>
        <p:nvPicPr>
          <p:cNvPr id="349" name="yaml-file-format-line-icon-free-vector.jpg" descr="yaml-file-format-line-icon-free-vecto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2522" y="5737646"/>
            <a:ext cx="223437" cy="243839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Rounded Rectangle"/>
          <p:cNvSpPr/>
          <p:nvPr/>
        </p:nvSpPr>
        <p:spPr>
          <a:xfrm>
            <a:off x="7105773" y="5101394"/>
            <a:ext cx="357123" cy="273007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1" name="Square"/>
          <p:cNvSpPr/>
          <p:nvPr/>
        </p:nvSpPr>
        <p:spPr>
          <a:xfrm>
            <a:off x="8318720" y="5095044"/>
            <a:ext cx="284410" cy="285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2" name="Circle"/>
          <p:cNvSpPr/>
          <p:nvPr/>
        </p:nvSpPr>
        <p:spPr>
          <a:xfrm>
            <a:off x="9149460" y="50946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3" name="Shape"/>
          <p:cNvSpPr/>
          <p:nvPr/>
        </p:nvSpPr>
        <p:spPr>
          <a:xfrm>
            <a:off x="9866140" y="504053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4" name="Java…"/>
          <p:cNvSpPr txBox="1"/>
          <p:nvPr/>
        </p:nvSpPr>
        <p:spPr>
          <a:xfrm>
            <a:off x="6599261" y="5425244"/>
            <a:ext cx="1370147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lectureStudio server</a:t>
            </a:r>
          </a:p>
        </p:txBody>
      </p:sp>
      <p:sp>
        <p:nvSpPr>
          <p:cNvPr id="355" name="Square"/>
          <p:cNvSpPr/>
          <p:nvPr/>
        </p:nvSpPr>
        <p:spPr>
          <a:xfrm>
            <a:off x="8447231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6" name="Rounded Rectangle"/>
          <p:cNvSpPr/>
          <p:nvPr/>
        </p:nvSpPr>
        <p:spPr>
          <a:xfrm>
            <a:off x="8912090" y="2322844"/>
            <a:ext cx="357123" cy="273008"/>
          </a:xfrm>
          <a:prstGeom prst="roundRect">
            <a:avLst>
              <a:gd name="adj" fmla="val 19588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7" name="Square"/>
          <p:cNvSpPr/>
          <p:nvPr/>
        </p:nvSpPr>
        <p:spPr>
          <a:xfrm>
            <a:off x="7247227" y="3131633"/>
            <a:ext cx="284410" cy="2857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8" name="Circle"/>
          <p:cNvSpPr/>
          <p:nvPr/>
        </p:nvSpPr>
        <p:spPr>
          <a:xfrm>
            <a:off x="7241138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59" name="Circle"/>
          <p:cNvSpPr/>
          <p:nvPr/>
        </p:nvSpPr>
        <p:spPr>
          <a:xfrm>
            <a:off x="6798468" y="382733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0" name="Circle"/>
          <p:cNvSpPr/>
          <p:nvPr/>
        </p:nvSpPr>
        <p:spPr>
          <a:xfrm>
            <a:off x="6355799" y="381257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1" name="Circle"/>
          <p:cNvSpPr/>
          <p:nvPr/>
        </p:nvSpPr>
        <p:spPr>
          <a:xfrm>
            <a:off x="8125694" y="3825036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2" name="Circle"/>
          <p:cNvSpPr/>
          <p:nvPr/>
        </p:nvSpPr>
        <p:spPr>
          <a:xfrm>
            <a:off x="9173902" y="3131633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3" name="Circle"/>
          <p:cNvSpPr/>
          <p:nvPr/>
        </p:nvSpPr>
        <p:spPr>
          <a:xfrm>
            <a:off x="10181183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4" name="Circle"/>
          <p:cNvSpPr/>
          <p:nvPr/>
        </p:nvSpPr>
        <p:spPr>
          <a:xfrm>
            <a:off x="9691749" y="3129001"/>
            <a:ext cx="284410" cy="28570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5" name="Circle"/>
          <p:cNvSpPr/>
          <p:nvPr/>
        </p:nvSpPr>
        <p:spPr>
          <a:xfrm>
            <a:off x="10715051" y="3130848"/>
            <a:ext cx="284410" cy="28570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66" name="Shape"/>
          <p:cNvSpPr/>
          <p:nvPr/>
        </p:nvSpPr>
        <p:spPr>
          <a:xfrm>
            <a:off x="8308500" y="4648918"/>
            <a:ext cx="357124" cy="369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cxnSp>
        <p:nvCxnSpPr>
          <p:cNvPr id="367" name="Connection Line"/>
          <p:cNvCxnSpPr>
            <a:stCxn id="356" idx="0"/>
            <a:endCxn id="362" idx="0"/>
          </p:cNvCxnSpPr>
          <p:nvPr/>
        </p:nvCxnSpPr>
        <p:spPr>
          <a:xfrm>
            <a:off x="9090651" y="2459347"/>
            <a:ext cx="22545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8" name="Connection Line"/>
          <p:cNvCxnSpPr>
            <a:stCxn id="356" idx="0"/>
            <a:endCxn id="363" idx="0"/>
          </p:cNvCxnSpPr>
          <p:nvPr/>
        </p:nvCxnSpPr>
        <p:spPr>
          <a:xfrm>
            <a:off x="9090651" y="2459347"/>
            <a:ext cx="1232737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69" name="Connection Line"/>
          <p:cNvCxnSpPr>
            <a:stCxn id="364" idx="0"/>
            <a:endCxn id="356" idx="0"/>
          </p:cNvCxnSpPr>
          <p:nvPr/>
        </p:nvCxnSpPr>
        <p:spPr>
          <a:xfrm flipH="1" flipV="1">
            <a:off x="9090651" y="2459347"/>
            <a:ext cx="743304" cy="812508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0" name="Connection Line"/>
          <p:cNvCxnSpPr>
            <a:stCxn id="356" idx="0"/>
            <a:endCxn id="365" idx="0"/>
          </p:cNvCxnSpPr>
          <p:nvPr/>
        </p:nvCxnSpPr>
        <p:spPr>
          <a:xfrm>
            <a:off x="9090651" y="2459347"/>
            <a:ext cx="1766605" cy="81435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1" name="Connection Line"/>
          <p:cNvCxnSpPr>
            <a:stCxn id="356" idx="0"/>
            <a:endCxn id="357" idx="0"/>
          </p:cNvCxnSpPr>
          <p:nvPr/>
        </p:nvCxnSpPr>
        <p:spPr>
          <a:xfrm flipH="1">
            <a:off x="7389431" y="2459347"/>
            <a:ext cx="1701221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2" name="Connection Line"/>
          <p:cNvCxnSpPr>
            <a:stCxn id="356" idx="0"/>
            <a:endCxn id="355" idx="0"/>
          </p:cNvCxnSpPr>
          <p:nvPr/>
        </p:nvCxnSpPr>
        <p:spPr>
          <a:xfrm flipH="1">
            <a:off x="8589436" y="2459347"/>
            <a:ext cx="501216" cy="81514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3" name="Connection Line"/>
          <p:cNvCxnSpPr>
            <a:stCxn id="361" idx="0"/>
            <a:endCxn id="355" idx="0"/>
          </p:cNvCxnSpPr>
          <p:nvPr/>
        </p:nvCxnSpPr>
        <p:spPr>
          <a:xfrm flipV="1">
            <a:off x="8267899" y="3274486"/>
            <a:ext cx="321538" cy="69340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4" name="Connection Line"/>
          <p:cNvCxnSpPr>
            <a:stCxn id="360" idx="0"/>
            <a:endCxn id="357" idx="0"/>
          </p:cNvCxnSpPr>
          <p:nvPr/>
        </p:nvCxnSpPr>
        <p:spPr>
          <a:xfrm flipV="1">
            <a:off x="6498003" y="3274486"/>
            <a:ext cx="89142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5" name="Connection Line"/>
          <p:cNvCxnSpPr>
            <a:stCxn id="359" idx="0"/>
            <a:endCxn id="357" idx="0"/>
          </p:cNvCxnSpPr>
          <p:nvPr/>
        </p:nvCxnSpPr>
        <p:spPr>
          <a:xfrm flipV="1">
            <a:off x="6940673" y="3274486"/>
            <a:ext cx="448759" cy="69570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6" name="Connection Line"/>
          <p:cNvCxnSpPr>
            <a:stCxn id="358" idx="0"/>
            <a:endCxn id="357" idx="0"/>
          </p:cNvCxnSpPr>
          <p:nvPr/>
        </p:nvCxnSpPr>
        <p:spPr>
          <a:xfrm flipV="1">
            <a:off x="7383343" y="3274486"/>
            <a:ext cx="6089" cy="68094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7" name="Connection Line"/>
          <p:cNvCxnSpPr>
            <a:stCxn id="366" idx="0"/>
            <a:endCxn id="365" idx="0"/>
          </p:cNvCxnSpPr>
          <p:nvPr/>
        </p:nvCxnSpPr>
        <p:spPr>
          <a:xfrm flipV="1">
            <a:off x="8487061" y="3273702"/>
            <a:ext cx="2370195" cy="1559876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8" name="Connection Line"/>
          <p:cNvCxnSpPr>
            <a:stCxn id="364" idx="0"/>
            <a:endCxn id="366" idx="0"/>
          </p:cNvCxnSpPr>
          <p:nvPr/>
        </p:nvCxnSpPr>
        <p:spPr>
          <a:xfrm flipH="1">
            <a:off x="8487061" y="3271854"/>
            <a:ext cx="1346894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79" name="Connection Line"/>
          <p:cNvCxnSpPr>
            <a:stCxn id="366" idx="0"/>
            <a:endCxn id="363" idx="0"/>
          </p:cNvCxnSpPr>
          <p:nvPr/>
        </p:nvCxnSpPr>
        <p:spPr>
          <a:xfrm flipV="1">
            <a:off x="8487061" y="3271854"/>
            <a:ext cx="1836327" cy="1561724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0" name="Connection Line"/>
          <p:cNvCxnSpPr>
            <a:stCxn id="366" idx="0"/>
            <a:endCxn id="362" idx="0"/>
          </p:cNvCxnSpPr>
          <p:nvPr/>
        </p:nvCxnSpPr>
        <p:spPr>
          <a:xfrm flipV="1">
            <a:off x="8487061" y="3274486"/>
            <a:ext cx="82904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1" name="Connection Line"/>
          <p:cNvCxnSpPr>
            <a:stCxn id="366" idx="0"/>
            <a:endCxn id="356" idx="0"/>
          </p:cNvCxnSpPr>
          <p:nvPr/>
        </p:nvCxnSpPr>
        <p:spPr>
          <a:xfrm flipV="1">
            <a:off x="8487061" y="2459347"/>
            <a:ext cx="603591" cy="2374231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2" name="Connection Line"/>
          <p:cNvCxnSpPr>
            <a:stCxn id="358" idx="0"/>
            <a:endCxn id="366" idx="0"/>
          </p:cNvCxnSpPr>
          <p:nvPr/>
        </p:nvCxnSpPr>
        <p:spPr>
          <a:xfrm>
            <a:off x="7383343" y="3955426"/>
            <a:ext cx="110371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3" name="Connection Line"/>
          <p:cNvCxnSpPr>
            <a:stCxn id="366" idx="0"/>
            <a:endCxn id="359" idx="0"/>
          </p:cNvCxnSpPr>
          <p:nvPr/>
        </p:nvCxnSpPr>
        <p:spPr>
          <a:xfrm flipH="1" flipV="1">
            <a:off x="6940673" y="3970191"/>
            <a:ext cx="1546389" cy="863387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4" name="Connection Line"/>
          <p:cNvCxnSpPr>
            <a:stCxn id="360" idx="0"/>
            <a:endCxn id="366" idx="0"/>
          </p:cNvCxnSpPr>
          <p:nvPr/>
        </p:nvCxnSpPr>
        <p:spPr>
          <a:xfrm>
            <a:off x="6498003" y="3955426"/>
            <a:ext cx="1989059" cy="87815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5" name="Connection Line"/>
          <p:cNvCxnSpPr>
            <a:stCxn id="366" idx="0"/>
            <a:endCxn id="361" idx="0"/>
          </p:cNvCxnSpPr>
          <p:nvPr/>
        </p:nvCxnSpPr>
        <p:spPr>
          <a:xfrm flipH="1" flipV="1">
            <a:off x="8267899" y="3967889"/>
            <a:ext cx="219163" cy="865689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6" name="Connection Line"/>
          <p:cNvCxnSpPr>
            <a:stCxn id="357" idx="0"/>
            <a:endCxn id="366" idx="0"/>
          </p:cNvCxnSpPr>
          <p:nvPr/>
        </p:nvCxnSpPr>
        <p:spPr>
          <a:xfrm>
            <a:off x="7389431" y="3274486"/>
            <a:ext cx="1097631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cxnSp>
        <p:nvCxnSpPr>
          <p:cNvPr id="387" name="Connection Line"/>
          <p:cNvCxnSpPr>
            <a:stCxn id="355" idx="0"/>
            <a:endCxn id="366" idx="0"/>
          </p:cNvCxnSpPr>
          <p:nvPr/>
        </p:nvCxnSpPr>
        <p:spPr>
          <a:xfrm flipH="1">
            <a:off x="8487061" y="3274486"/>
            <a:ext cx="102376" cy="1559092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</p:cxnSp>
      <p:sp>
        <p:nvSpPr>
          <p:cNvPr id="388" name="Java…"/>
          <p:cNvSpPr txBox="1"/>
          <p:nvPr/>
        </p:nvSpPr>
        <p:spPr>
          <a:xfrm>
            <a:off x="8071918" y="5425244"/>
            <a:ext cx="778013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super peer</a:t>
            </a:r>
          </a:p>
        </p:txBody>
      </p:sp>
      <p:sp>
        <p:nvSpPr>
          <p:cNvPr id="389" name="Java…"/>
          <p:cNvSpPr txBox="1"/>
          <p:nvPr/>
        </p:nvSpPr>
        <p:spPr>
          <a:xfrm>
            <a:off x="9094782" y="5425244"/>
            <a:ext cx="434370" cy="285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peer</a:t>
            </a:r>
          </a:p>
        </p:txBody>
      </p:sp>
      <p:sp>
        <p:nvSpPr>
          <p:cNvPr id="390" name="Java…"/>
          <p:cNvSpPr txBox="1"/>
          <p:nvPr/>
        </p:nvSpPr>
        <p:spPr>
          <a:xfrm>
            <a:off x="9655694" y="5449577"/>
            <a:ext cx="923916" cy="285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defRPr sz="1200"/>
            </a:lvl1pPr>
          </a:lstStyle>
          <a:p>
            <a:pPr/>
            <a:r>
              <a:t> tracker peer</a:t>
            </a:r>
          </a:p>
        </p:txBody>
      </p:sp>
      <p:sp>
        <p:nvSpPr>
          <p:cNvPr id="391" name="Configuration of Containerlab File"/>
          <p:cNvSpPr txBox="1"/>
          <p:nvPr/>
        </p:nvSpPr>
        <p:spPr>
          <a:xfrm>
            <a:off x="7827874" y="1867481"/>
            <a:ext cx="2525556" cy="280798"/>
          </a:xfrm>
          <a:prstGeom prst="rect">
            <a:avLst/>
          </a:prstGeom>
          <a:solidFill>
            <a:srgbClr val="89B6C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85000"/>
              </a:lnSpc>
              <a:defRPr spc="-14" sz="1400">
                <a:solidFill>
                  <a:srgbClr val="40404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Configuration of Nodes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00FF"/>
      </a:hlink>
      <a:folHlink>
        <a:srgbClr val="FF00FF"/>
      </a:folHlink>
    </a:clrScheme>
    <a:fontScheme name="Retrospec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