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6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0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0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0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1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1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1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1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1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1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1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2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2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25" name="Connection Line"/>
          <p:cNvCxnSpPr>
            <a:stCxn id="416" idx="0"/>
            <a:endCxn id="41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6" name="Connection Line"/>
          <p:cNvCxnSpPr>
            <a:stCxn id="417" idx="0"/>
            <a:endCxn id="42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7" name="Connection Line"/>
          <p:cNvCxnSpPr>
            <a:stCxn id="418" idx="0"/>
            <a:endCxn id="42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8" name="Connection Line"/>
          <p:cNvCxnSpPr>
            <a:stCxn id="414" idx="0"/>
            <a:endCxn id="41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2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3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3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3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CONNECTION STRATEGY AMONG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3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40" name="Configuration of Containerlab File"/>
          <p:cNvSpPr txBox="1"/>
          <p:nvPr/>
        </p:nvSpPr>
        <p:spPr>
          <a:xfrm>
            <a:off x="1752600" y="33521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41" name="Configuration of Containerlab File"/>
          <p:cNvSpPr txBox="1"/>
          <p:nvPr/>
        </p:nvSpPr>
        <p:spPr>
          <a:xfrm>
            <a:off x="6959600" y="33521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42" name="Content Placeholder 2"/>
          <p:cNvSpPr txBox="1"/>
          <p:nvPr>
            <p:ph type="body" sz="half" idx="1"/>
          </p:nvPr>
        </p:nvSpPr>
        <p:spPr>
          <a:xfrm>
            <a:off x="1147811" y="1434987"/>
            <a:ext cx="10058402" cy="1688268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4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4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657600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3500" y="3657600"/>
            <a:ext cx="4419600" cy="2634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4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0" name="Configuration of Containerlab File"/>
          <p:cNvSpPr txBox="1"/>
          <p:nvPr/>
        </p:nvSpPr>
        <p:spPr>
          <a:xfrm>
            <a:off x="1906468" y="2431196"/>
            <a:ext cx="319671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51" name="Configuration of Containerlab File"/>
          <p:cNvSpPr txBox="1"/>
          <p:nvPr/>
        </p:nvSpPr>
        <p:spPr>
          <a:xfrm>
            <a:off x="6453179" y="2431196"/>
            <a:ext cx="3341573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5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53" name="Content Placeholder 2"/>
          <p:cNvSpPr txBox="1"/>
          <p:nvPr/>
        </p:nvSpPr>
        <p:spPr>
          <a:xfrm>
            <a:off x="1147811" y="5138420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5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5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717800"/>
            <a:ext cx="3835400" cy="2336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1400" y="2705100"/>
            <a:ext cx="3835400" cy="2336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5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2012404"/>
            <a:ext cx="3249645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Configuration of Containerlab File"/>
          <p:cNvSpPr txBox="1"/>
          <p:nvPr/>
        </p:nvSpPr>
        <p:spPr>
          <a:xfrm>
            <a:off x="7634326" y="179565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63" name="Configuration of Containerlab File"/>
          <p:cNvSpPr txBox="1"/>
          <p:nvPr/>
        </p:nvSpPr>
        <p:spPr>
          <a:xfrm>
            <a:off x="7904028" y="4085446"/>
            <a:ext cx="238083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6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 seconds for 75 nodes</a:t>
            </a:r>
          </a:p>
        </p:txBody>
      </p:sp>
      <p:pic>
        <p:nvPicPr>
          <p:cNvPr id="46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327757"/>
            <a:ext cx="3251201" cy="1932420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RQ1.2 How well does the testbed scale with more nodes and complex topologies affect the host in terms of resource utilization?"/>
          <p:cNvSpPr txBox="1"/>
          <p:nvPr/>
        </p:nvSpPr>
        <p:spPr>
          <a:xfrm>
            <a:off x="1157097" y="1289960"/>
            <a:ext cx="8952068" cy="60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6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6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71" name="Content Placeholder 2"/>
          <p:cNvSpPr txBox="1"/>
          <p:nvPr>
            <p:ph type="body" sz="half" idx="1"/>
          </p:nvPr>
        </p:nvSpPr>
        <p:spPr>
          <a:xfrm>
            <a:off x="1097280" y="1404101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52% by the P2P algorithm </a:t>
            </a:r>
          </a:p>
        </p:txBody>
      </p:sp>
      <p:sp>
        <p:nvSpPr>
          <p:cNvPr id="47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4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4180325"/>
            <a:ext cx="4146424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Configuration of Containerlab File"/>
          <p:cNvSpPr txBox="1"/>
          <p:nvPr/>
        </p:nvSpPr>
        <p:spPr>
          <a:xfrm>
            <a:off x="2182688" y="3818782"/>
            <a:ext cx="266737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476" name="Configuration of Containerlab File"/>
          <p:cNvSpPr txBox="1"/>
          <p:nvPr/>
        </p:nvSpPr>
        <p:spPr>
          <a:xfrm>
            <a:off x="7201954" y="3761225"/>
            <a:ext cx="2595047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pic>
        <p:nvPicPr>
          <p:cNvPr id="477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4180325"/>
            <a:ext cx="4044020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48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3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352800"/>
            <a:ext cx="4092223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352800"/>
            <a:ext cx="4136572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Configuration of Containerlab File"/>
          <p:cNvSpPr txBox="1"/>
          <p:nvPr/>
        </p:nvSpPr>
        <p:spPr>
          <a:xfrm>
            <a:off x="1936282" y="30762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486" name="Configuration of Containerlab File"/>
          <p:cNvSpPr txBox="1"/>
          <p:nvPr/>
        </p:nvSpPr>
        <p:spPr>
          <a:xfrm>
            <a:off x="7087914" y="30762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487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41% by the P2P Algorithm</a:t>
            </a:r>
          </a:p>
        </p:txBody>
      </p:sp>
      <p:sp>
        <p:nvSpPr>
          <p:cNvPr id="488" name="Content Placeholder 2"/>
          <p:cNvSpPr txBox="1"/>
          <p:nvPr/>
        </p:nvSpPr>
        <p:spPr>
          <a:xfrm>
            <a:off x="1147811" y="5590061"/>
            <a:ext cx="10058402" cy="63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489" name="Date Placeholder 3"/>
          <p:cNvSpPr txBox="1"/>
          <p:nvPr/>
        </p:nvSpPr>
        <p:spPr>
          <a:xfrm>
            <a:off x="4430761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49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RQ2.2 How does the P2P algorithm react to changing network characteristics (bandwidth, latency, packet loss)?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56152" indent="-56152" defTabSz="561533">
              <a:spcBef>
                <a:spcPts val="600"/>
              </a:spcBef>
              <a:defRPr sz="1173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56152" indent="-56152" defTabSz="561533">
              <a:spcBef>
                <a:spcPts val="600"/>
              </a:spcBef>
              <a:defRPr b="1" sz="1173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Test Duration Measurement from First to Last Acknowledgment Message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Over 1000 Tests Performed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Variation in Data Size or Number of Peers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First Configuration: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Simulation of Real Network Data Using Normal Distribution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Minimal Difference between the P2P Algorithm and Server-Client Based Approach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Optimization by the P2P Algorithm not Significant Advantageous with Small File Sizes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Second Configuration: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Simulation Using Normal Distribution with Different Source for Mean Value (e.g., Germany)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Combination of German Mean Values with Real Network Data's Standard Deviation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Results with the P2P Algorithm Quite Good in this Configuration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Efficiency Increases as Number of Peers and Data Size Grow</a:t>
            </a:r>
          </a:p>
        </p:txBody>
      </p:sp>
      <p:sp>
        <p:nvSpPr>
          <p:cNvPr id="49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49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performance little worse to the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27% faster than the traditional approach</a:t>
            </a:r>
          </a:p>
        </p:txBody>
      </p:sp>
      <p:sp>
        <p:nvSpPr>
          <p:cNvPr id="501" name="Configuration of Containerlab File"/>
          <p:cNvSpPr txBox="1"/>
          <p:nvPr/>
        </p:nvSpPr>
        <p:spPr>
          <a:xfrm>
            <a:off x="2386151" y="3492499"/>
            <a:ext cx="2948841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02" name="Configuration of Containerlab File"/>
          <p:cNvSpPr txBox="1"/>
          <p:nvPr/>
        </p:nvSpPr>
        <p:spPr>
          <a:xfrm>
            <a:off x="6998995" y="3492499"/>
            <a:ext cx="3183474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03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05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3721100"/>
            <a:ext cx="3937000" cy="228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0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Configuration of Containerlab File"/>
          <p:cNvSpPr txBox="1"/>
          <p:nvPr/>
        </p:nvSpPr>
        <p:spPr>
          <a:xfrm>
            <a:off x="2459934" y="37146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11" name="Configuration of Containerlab File"/>
          <p:cNvSpPr txBox="1"/>
          <p:nvPr/>
        </p:nvSpPr>
        <p:spPr>
          <a:xfrm>
            <a:off x="7062013" y="3708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12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5% faster than the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12% faster than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35% faster than the traditional approach</a:t>
            </a:r>
          </a:p>
        </p:txBody>
      </p:sp>
      <p:pic>
        <p:nvPicPr>
          <p:cNvPr id="513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Date Placeholder 3"/>
          <p:cNvSpPr txBox="1"/>
          <p:nvPr/>
        </p:nvSpPr>
        <p:spPr>
          <a:xfrm>
            <a:off x="3840480" y="6527800"/>
            <a:ext cx="4572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15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3949700"/>
            <a:ext cx="3937000" cy="228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18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Goal: Develop a Testbed for the P2P Data Distribution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Utilization of Docker and Containerlab for An Efficient, Isolated Testing Environment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Simulation of Real Network Environments and Complex Network Topologies in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Replication Accuracy of Bandwidth Limitation and Latency Addition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Effective Scalability with Increasing Nodes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Resource Consumption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Resource Usage Demand without the P2P Algorithm on the LectureStudio Server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Significant Reduction Achieved with the P2P Algorithm on the LectureStudio Server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Total Duration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Limited Benefits Observed for Small Files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Increased Robustness of the P2P Algorithm with Larger Numbers of Peers and Data Sizes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Future Works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Enhancement of Packet Loss Simulation for Accurate Network Behavior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Automatic Integration between the Testbed and the P2P Algorithm Optimization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Integration of Additional P2P Algorithms into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24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25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7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30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31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536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38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39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4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42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43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6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547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  <p:sp>
        <p:nvSpPr>
          <p:cNvPr id="548" name="Date Placeholder 3"/>
          <p:cNvSpPr txBox="1"/>
          <p:nvPr/>
        </p:nvSpPr>
        <p:spPr>
          <a:xfrm>
            <a:off x="4986596" y="6527800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51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5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4" name="Date Placeholder 3"/>
          <p:cNvSpPr txBox="1"/>
          <p:nvPr/>
        </p:nvSpPr>
        <p:spPr>
          <a:xfrm>
            <a:off x="4986596" y="6527800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1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2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3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84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86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88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0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3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194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195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196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197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04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0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08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0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3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6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7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8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9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20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21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22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23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27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9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30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1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32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34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6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37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40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4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7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2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54" name="Connection Line"/>
          <p:cNvCxnSpPr>
            <a:stCxn id="243" idx="0"/>
            <a:endCxn id="249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5" name="Connection Line"/>
          <p:cNvCxnSpPr>
            <a:stCxn id="243" idx="0"/>
            <a:endCxn id="250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6" name="Connection Line"/>
          <p:cNvCxnSpPr>
            <a:stCxn id="251" idx="0"/>
            <a:endCxn id="243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7" name="Connection Line"/>
          <p:cNvCxnSpPr>
            <a:stCxn id="243" idx="0"/>
            <a:endCxn id="252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8" name="Connection Line"/>
          <p:cNvCxnSpPr>
            <a:stCxn id="243" idx="0"/>
            <a:endCxn id="244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9" name="Connection Line"/>
          <p:cNvCxnSpPr>
            <a:stCxn id="243" idx="0"/>
            <a:endCxn id="242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0" name="Connection Line"/>
          <p:cNvCxnSpPr>
            <a:stCxn id="248" idx="0"/>
            <a:endCxn id="242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1" name="Connection Line"/>
          <p:cNvCxnSpPr>
            <a:stCxn id="247" idx="0"/>
            <a:endCxn id="244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2" name="Connection Line"/>
          <p:cNvCxnSpPr>
            <a:stCxn id="246" idx="0"/>
            <a:endCxn id="244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3" name="Connection Line"/>
          <p:cNvCxnSpPr>
            <a:stCxn id="245" idx="0"/>
            <a:endCxn id="244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4" name="Connection Line"/>
          <p:cNvCxnSpPr>
            <a:stCxn id="253" idx="0"/>
            <a:endCxn id="252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5" name="Connection Line"/>
          <p:cNvCxnSpPr>
            <a:stCxn id="251" idx="0"/>
            <a:endCxn id="253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6" name="Connection Line"/>
          <p:cNvCxnSpPr>
            <a:stCxn id="253" idx="0"/>
            <a:endCxn id="250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7" name="Connection Line"/>
          <p:cNvCxnSpPr>
            <a:stCxn id="253" idx="0"/>
            <a:endCxn id="249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8" name="Connection Line"/>
          <p:cNvCxnSpPr>
            <a:stCxn id="253" idx="0"/>
            <a:endCxn id="243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9" name="Connection Line"/>
          <p:cNvCxnSpPr>
            <a:stCxn id="245" idx="0"/>
            <a:endCxn id="253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0" name="Connection Line"/>
          <p:cNvCxnSpPr>
            <a:stCxn id="253" idx="0"/>
            <a:endCxn id="246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1" name="Connection Line"/>
          <p:cNvCxnSpPr>
            <a:stCxn id="247" idx="0"/>
            <a:endCxn id="253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53" idx="0"/>
            <a:endCxn id="248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44" idx="0"/>
            <a:endCxn id="253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42" idx="0"/>
            <a:endCxn id="253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75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78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9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283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288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292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5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96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297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298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299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00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01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0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04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0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0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Container-Based Testbed Environment</a:t>
            </a:r>
          </a:p>
        </p:txBody>
      </p:sp>
      <p:sp>
        <p:nvSpPr>
          <p:cNvPr id="31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1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12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1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1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0" name="Footer Placeholder 4"/>
          <p:cNvSpPr txBox="1"/>
          <p:nvPr/>
        </p:nvSpPr>
        <p:spPr>
          <a:xfrm>
            <a:off x="3731905" y="6529495"/>
            <a:ext cx="540573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>
              <a:defRPr b="1" cap="all" sz="1100" u="sng">
                <a:solidFill>
                  <a:srgbClr val="FFFFFF"/>
                </a:solidFill>
              </a:defRPr>
            </a:pPr>
            <a:r>
              <a:t>Configuring the components of the p2p algorithm</a:t>
            </a:r>
          </a:p>
        </p:txBody>
      </p:sp>
      <p:sp>
        <p:nvSpPr>
          <p:cNvPr id="321" name="name: p2p-network-topology…"/>
          <p:cNvSpPr txBox="1"/>
          <p:nvPr/>
        </p:nvSpPr>
        <p:spPr>
          <a:xfrm>
            <a:off x="1397000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22" name="Configuration of Containerlab File"/>
          <p:cNvSpPr txBox="1"/>
          <p:nvPr/>
        </p:nvSpPr>
        <p:spPr>
          <a:xfrm>
            <a:off x="1244600" y="1397000"/>
            <a:ext cx="3686867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2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602" y="57225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ounded Rectangle"/>
          <p:cNvSpPr/>
          <p:nvPr/>
        </p:nvSpPr>
        <p:spPr>
          <a:xfrm>
            <a:off x="68009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5" name="Square"/>
          <p:cNvSpPr/>
          <p:nvPr/>
        </p:nvSpPr>
        <p:spPr>
          <a:xfrm>
            <a:off x="80139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6" name="Circle"/>
          <p:cNvSpPr/>
          <p:nvPr/>
        </p:nvSpPr>
        <p:spPr>
          <a:xfrm>
            <a:off x="88446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Shape"/>
          <p:cNvSpPr/>
          <p:nvPr/>
        </p:nvSpPr>
        <p:spPr>
          <a:xfrm>
            <a:off x="95613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8" name="Java…"/>
          <p:cNvSpPr txBox="1"/>
          <p:nvPr/>
        </p:nvSpPr>
        <p:spPr>
          <a:xfrm>
            <a:off x="62944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29" name="Square"/>
          <p:cNvSpPr/>
          <p:nvPr/>
        </p:nvSpPr>
        <p:spPr>
          <a:xfrm>
            <a:off x="81424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0" name="Rounded Rectangle"/>
          <p:cNvSpPr/>
          <p:nvPr/>
        </p:nvSpPr>
        <p:spPr>
          <a:xfrm>
            <a:off x="86072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Square"/>
          <p:cNvSpPr/>
          <p:nvPr/>
        </p:nvSpPr>
        <p:spPr>
          <a:xfrm>
            <a:off x="69424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2" name="Circle"/>
          <p:cNvSpPr/>
          <p:nvPr/>
        </p:nvSpPr>
        <p:spPr>
          <a:xfrm>
            <a:off x="69363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3" name="Circle"/>
          <p:cNvSpPr/>
          <p:nvPr/>
        </p:nvSpPr>
        <p:spPr>
          <a:xfrm>
            <a:off x="64936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4" name="Circle"/>
          <p:cNvSpPr/>
          <p:nvPr/>
        </p:nvSpPr>
        <p:spPr>
          <a:xfrm>
            <a:off x="60509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5" name="Circle"/>
          <p:cNvSpPr/>
          <p:nvPr/>
        </p:nvSpPr>
        <p:spPr>
          <a:xfrm>
            <a:off x="78208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Circle"/>
          <p:cNvSpPr/>
          <p:nvPr/>
        </p:nvSpPr>
        <p:spPr>
          <a:xfrm>
            <a:off x="88691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7" name="Circle"/>
          <p:cNvSpPr/>
          <p:nvPr/>
        </p:nvSpPr>
        <p:spPr>
          <a:xfrm>
            <a:off x="98763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8" name="Circle"/>
          <p:cNvSpPr/>
          <p:nvPr/>
        </p:nvSpPr>
        <p:spPr>
          <a:xfrm>
            <a:off x="93869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9" name="Circle"/>
          <p:cNvSpPr/>
          <p:nvPr/>
        </p:nvSpPr>
        <p:spPr>
          <a:xfrm>
            <a:off x="104102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hape"/>
          <p:cNvSpPr/>
          <p:nvPr/>
        </p:nvSpPr>
        <p:spPr>
          <a:xfrm>
            <a:off x="80037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41" name="Connection Line"/>
          <p:cNvCxnSpPr>
            <a:stCxn id="330" idx="0"/>
            <a:endCxn id="336" idx="0"/>
          </p:cNvCxnSpPr>
          <p:nvPr/>
        </p:nvCxnSpPr>
        <p:spPr>
          <a:xfrm>
            <a:off x="87858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2" name="Connection Line"/>
          <p:cNvCxnSpPr>
            <a:stCxn id="330" idx="0"/>
            <a:endCxn id="337" idx="0"/>
          </p:cNvCxnSpPr>
          <p:nvPr/>
        </p:nvCxnSpPr>
        <p:spPr>
          <a:xfrm>
            <a:off x="87858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3" name="Connection Line"/>
          <p:cNvCxnSpPr>
            <a:stCxn id="338" idx="0"/>
            <a:endCxn id="330" idx="0"/>
          </p:cNvCxnSpPr>
          <p:nvPr/>
        </p:nvCxnSpPr>
        <p:spPr>
          <a:xfrm flipH="1" flipV="1">
            <a:off x="87858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4" name="Connection Line"/>
          <p:cNvCxnSpPr>
            <a:stCxn id="330" idx="0"/>
            <a:endCxn id="339" idx="0"/>
          </p:cNvCxnSpPr>
          <p:nvPr/>
        </p:nvCxnSpPr>
        <p:spPr>
          <a:xfrm>
            <a:off x="87858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5" name="Connection Line"/>
          <p:cNvCxnSpPr>
            <a:stCxn id="330" idx="0"/>
            <a:endCxn id="331" idx="0"/>
          </p:cNvCxnSpPr>
          <p:nvPr/>
        </p:nvCxnSpPr>
        <p:spPr>
          <a:xfrm flipH="1">
            <a:off x="70846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6" name="Connection Line"/>
          <p:cNvCxnSpPr>
            <a:stCxn id="330" idx="0"/>
            <a:endCxn id="329" idx="0"/>
          </p:cNvCxnSpPr>
          <p:nvPr/>
        </p:nvCxnSpPr>
        <p:spPr>
          <a:xfrm flipH="1">
            <a:off x="82846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7" name="Connection Line"/>
          <p:cNvCxnSpPr>
            <a:stCxn id="335" idx="0"/>
            <a:endCxn id="329" idx="0"/>
          </p:cNvCxnSpPr>
          <p:nvPr/>
        </p:nvCxnSpPr>
        <p:spPr>
          <a:xfrm flipV="1">
            <a:off x="79630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8" name="Connection Line"/>
          <p:cNvCxnSpPr>
            <a:stCxn id="334" idx="0"/>
            <a:endCxn id="331" idx="0"/>
          </p:cNvCxnSpPr>
          <p:nvPr/>
        </p:nvCxnSpPr>
        <p:spPr>
          <a:xfrm flipV="1">
            <a:off x="61932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9" name="Connection Line"/>
          <p:cNvCxnSpPr>
            <a:stCxn id="333" idx="0"/>
            <a:endCxn id="331" idx="0"/>
          </p:cNvCxnSpPr>
          <p:nvPr/>
        </p:nvCxnSpPr>
        <p:spPr>
          <a:xfrm flipV="1">
            <a:off x="66358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0" name="Connection Line"/>
          <p:cNvCxnSpPr>
            <a:stCxn id="332" idx="0"/>
            <a:endCxn id="331" idx="0"/>
          </p:cNvCxnSpPr>
          <p:nvPr/>
        </p:nvCxnSpPr>
        <p:spPr>
          <a:xfrm flipV="1">
            <a:off x="70785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1" name="Connection Line"/>
          <p:cNvCxnSpPr>
            <a:stCxn id="340" idx="0"/>
            <a:endCxn id="339" idx="0"/>
          </p:cNvCxnSpPr>
          <p:nvPr/>
        </p:nvCxnSpPr>
        <p:spPr>
          <a:xfrm flipV="1">
            <a:off x="81822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2" name="Connection Line"/>
          <p:cNvCxnSpPr>
            <a:stCxn id="338" idx="0"/>
            <a:endCxn id="340" idx="0"/>
          </p:cNvCxnSpPr>
          <p:nvPr/>
        </p:nvCxnSpPr>
        <p:spPr>
          <a:xfrm flipH="1">
            <a:off x="81822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3" name="Connection Line"/>
          <p:cNvCxnSpPr>
            <a:stCxn id="340" idx="0"/>
            <a:endCxn id="337" idx="0"/>
          </p:cNvCxnSpPr>
          <p:nvPr/>
        </p:nvCxnSpPr>
        <p:spPr>
          <a:xfrm flipV="1">
            <a:off x="81822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4" name="Connection Line"/>
          <p:cNvCxnSpPr>
            <a:stCxn id="340" idx="0"/>
            <a:endCxn id="336" idx="0"/>
          </p:cNvCxnSpPr>
          <p:nvPr/>
        </p:nvCxnSpPr>
        <p:spPr>
          <a:xfrm flipV="1">
            <a:off x="81822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5" name="Connection Line"/>
          <p:cNvCxnSpPr>
            <a:stCxn id="340" idx="0"/>
            <a:endCxn id="330" idx="0"/>
          </p:cNvCxnSpPr>
          <p:nvPr/>
        </p:nvCxnSpPr>
        <p:spPr>
          <a:xfrm flipV="1">
            <a:off x="81822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6" name="Connection Line"/>
          <p:cNvCxnSpPr>
            <a:stCxn id="332" idx="0"/>
            <a:endCxn id="340" idx="0"/>
          </p:cNvCxnSpPr>
          <p:nvPr/>
        </p:nvCxnSpPr>
        <p:spPr>
          <a:xfrm>
            <a:off x="70785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0" idx="0"/>
            <a:endCxn id="333" idx="0"/>
          </p:cNvCxnSpPr>
          <p:nvPr/>
        </p:nvCxnSpPr>
        <p:spPr>
          <a:xfrm flipH="1" flipV="1">
            <a:off x="66358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34" idx="0"/>
            <a:endCxn id="340" idx="0"/>
          </p:cNvCxnSpPr>
          <p:nvPr/>
        </p:nvCxnSpPr>
        <p:spPr>
          <a:xfrm>
            <a:off x="61932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0" idx="0"/>
            <a:endCxn id="335" idx="0"/>
          </p:cNvCxnSpPr>
          <p:nvPr/>
        </p:nvCxnSpPr>
        <p:spPr>
          <a:xfrm flipH="1" flipV="1">
            <a:off x="79630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31" idx="0"/>
            <a:endCxn id="340" idx="0"/>
          </p:cNvCxnSpPr>
          <p:nvPr/>
        </p:nvCxnSpPr>
        <p:spPr>
          <a:xfrm>
            <a:off x="70846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29" idx="0"/>
            <a:endCxn id="340" idx="0"/>
          </p:cNvCxnSpPr>
          <p:nvPr/>
        </p:nvCxnSpPr>
        <p:spPr>
          <a:xfrm flipH="1">
            <a:off x="81822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62" name="Java…"/>
          <p:cNvSpPr txBox="1"/>
          <p:nvPr/>
        </p:nvSpPr>
        <p:spPr>
          <a:xfrm>
            <a:off x="77671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63" name="Java…"/>
          <p:cNvSpPr txBox="1"/>
          <p:nvPr/>
        </p:nvSpPr>
        <p:spPr>
          <a:xfrm>
            <a:off x="87899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64" name="Java…"/>
          <p:cNvSpPr txBox="1"/>
          <p:nvPr/>
        </p:nvSpPr>
        <p:spPr>
          <a:xfrm>
            <a:off x="93508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65" name="Configuration of Containerlab File"/>
          <p:cNvSpPr txBox="1"/>
          <p:nvPr/>
        </p:nvSpPr>
        <p:spPr>
          <a:xfrm>
            <a:off x="75230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6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Footer Placeholder 4"/>
          <p:cNvSpPr txBox="1"/>
          <p:nvPr/>
        </p:nvSpPr>
        <p:spPr>
          <a:xfrm>
            <a:off x="3731905" y="6529495"/>
            <a:ext cx="586381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and Verifying the network characteristics</a:t>
            </a:r>
          </a:p>
        </p:txBody>
      </p:sp>
      <p:grpSp>
        <p:nvGrpSpPr>
          <p:cNvPr id="372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70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1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75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73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76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79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77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80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381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382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383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391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39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93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97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399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00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01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