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.jpe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5.png"/><Relationship Id="rId12" Type="http://schemas.openxmlformats.org/officeDocument/2006/relationships/image" Target="../media/image17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5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by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23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1" sz="4000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4" name="Configuration of Containerlab File"/>
          <p:cNvSpPr txBox="1"/>
          <p:nvPr/>
        </p:nvSpPr>
        <p:spPr>
          <a:xfrm>
            <a:off x="6854554" y="1781047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  <p:sp>
        <p:nvSpPr>
          <p:cNvPr id="425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6" name="Oval"/>
          <p:cNvSpPr/>
          <p:nvPr/>
        </p:nvSpPr>
        <p:spPr>
          <a:xfrm>
            <a:off x="10181799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7" name="4"/>
          <p:cNvSpPr txBox="1"/>
          <p:nvPr/>
        </p:nvSpPr>
        <p:spPr>
          <a:xfrm>
            <a:off x="10200773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28" name="Oval"/>
          <p:cNvSpPr/>
          <p:nvPr/>
        </p:nvSpPr>
        <p:spPr>
          <a:xfrm>
            <a:off x="10569374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9" name="5"/>
          <p:cNvSpPr txBox="1"/>
          <p:nvPr/>
        </p:nvSpPr>
        <p:spPr>
          <a:xfrm>
            <a:off x="10588348" y="749300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30" name="Oval"/>
          <p:cNvSpPr/>
          <p:nvPr/>
        </p:nvSpPr>
        <p:spPr>
          <a:xfrm>
            <a:off x="10956949" y="75563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1" name="6"/>
          <p:cNvSpPr txBox="1"/>
          <p:nvPr/>
        </p:nvSpPr>
        <p:spPr>
          <a:xfrm>
            <a:off x="10975923" y="727001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Establishing P2P Connections</a:t>
            </a:r>
          </a:p>
        </p:txBody>
      </p:sp>
      <p:sp>
        <p:nvSpPr>
          <p:cNvPr id="434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36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7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8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39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40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41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2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43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44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5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6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7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8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49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0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51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2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53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54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55" name="Connection Line"/>
          <p:cNvCxnSpPr>
            <a:stCxn id="446" idx="0"/>
            <a:endCxn id="441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6" name="Connection Line"/>
          <p:cNvCxnSpPr>
            <a:stCxn id="447" idx="0"/>
            <a:endCxn id="453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7" name="Connection Line"/>
          <p:cNvCxnSpPr>
            <a:stCxn id="448" idx="0"/>
            <a:endCxn id="454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8" name="Connection Line"/>
          <p:cNvCxnSpPr>
            <a:stCxn id="444" idx="0"/>
            <a:endCxn id="445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59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60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1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2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3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64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Addition node infos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Using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Monitoring process and performance</a:t>
            </a:r>
          </a:p>
        </p:txBody>
      </p:sp>
      <p:sp>
        <p:nvSpPr>
          <p:cNvPr id="465" name="Date Placeholder 3"/>
          <p:cNvSpPr txBox="1"/>
          <p:nvPr/>
        </p:nvSpPr>
        <p:spPr>
          <a:xfrm>
            <a:off x="4856480" y="6529495"/>
            <a:ext cx="2540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ESTABLISHING P2P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2209577" y="3194592"/>
            <a:ext cx="304711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1" name="Configuration of Containerlab File"/>
          <p:cNvSpPr txBox="1"/>
          <p:nvPr/>
        </p:nvSpPr>
        <p:spPr>
          <a:xfrm>
            <a:off x="7265510" y="3194592"/>
            <a:ext cx="3133445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147811" y="1434987"/>
            <a:ext cx="10058402" cy="1688268"/>
          </a:xfrm>
          <a:prstGeom prst="rect">
            <a:avLst/>
          </a:prstGeom>
        </p:spPr>
        <p:txBody>
          <a:bodyPr/>
          <a:lstStyle/>
          <a:p>
            <a:pPr marL="72429" indent="-72429" defTabSz="724296">
              <a:spcBef>
                <a:spcPts val="800"/>
              </a:spcBef>
              <a:defRPr sz="1779" u="sng"/>
            </a:pPr>
            <a:r>
              <a:rPr b="1"/>
              <a:t>RQ1.1 </a:t>
            </a:r>
            <a:r>
              <a:t>How well does the testbed simulate the configured bandwidth, latency, and packet loss?</a:t>
            </a:r>
            <a:br/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Discrepancy between configured and measured values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More nodes result in reduced bandwidth allocation, leading to increased latency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CPU and memory usage, affecting network performance and latency</a:t>
            </a:r>
          </a:p>
        </p:txBody>
      </p:sp>
      <p:sp>
        <p:nvSpPr>
          <p:cNvPr id="473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(1)</a:t>
            </a:r>
          </a:p>
        </p:txBody>
      </p:sp>
      <p:pic>
        <p:nvPicPr>
          <p:cNvPr id="474" name="latencyP2P.png" descr="latency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latencyNonP2P.png" descr="latency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73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80" name="Configuration of Containerlab File"/>
          <p:cNvSpPr txBox="1"/>
          <p:nvPr/>
        </p:nvSpPr>
        <p:spPr>
          <a:xfrm>
            <a:off x="2158905" y="2324100"/>
            <a:ext cx="319671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7027467" y="2324100"/>
            <a:ext cx="334157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83" name="Content Placeholder 2"/>
          <p:cNvSpPr txBox="1"/>
          <p:nvPr/>
        </p:nvSpPr>
        <p:spPr>
          <a:xfrm>
            <a:off x="1147811" y="5360577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configured with packet loss values from real network data (%0.001)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</a:t>
            </a:r>
          </a:p>
        </p:txBody>
      </p:sp>
      <p:sp>
        <p:nvSpPr>
          <p:cNvPr id="484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(2)</a:t>
            </a:r>
          </a:p>
        </p:txBody>
      </p:sp>
      <p:pic>
        <p:nvPicPr>
          <p:cNvPr id="485" name="bandwidthP2P.png" descr="bandwid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565400"/>
            <a:ext cx="4445000" cy="2707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bandwidthNonP2P.png" descr="bandwidth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2552700"/>
            <a:ext cx="4445000" cy="2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91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961604"/>
            <a:ext cx="3429001" cy="2010143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Configuration of Containerlab File"/>
          <p:cNvSpPr txBox="1"/>
          <p:nvPr/>
        </p:nvSpPr>
        <p:spPr>
          <a:xfrm>
            <a:off x="7824752" y="1744645"/>
            <a:ext cx="2920238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Deploying and Destroying of Containerlab</a:t>
            </a:r>
          </a:p>
        </p:txBody>
      </p:sp>
      <p:sp>
        <p:nvSpPr>
          <p:cNvPr id="493" name="Configuration of Containerlab File"/>
          <p:cNvSpPr txBox="1"/>
          <p:nvPr/>
        </p:nvSpPr>
        <p:spPr>
          <a:xfrm>
            <a:off x="8094454" y="4082891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4" name="Content Placeholder 2"/>
          <p:cNvSpPr txBox="1"/>
          <p:nvPr>
            <p:ph type="body" sz="quarter" idx="1"/>
          </p:nvPr>
        </p:nvSpPr>
        <p:spPr>
          <a:xfrm>
            <a:off x="1097280" y="2281313"/>
            <a:ext cx="5957095" cy="1544983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/>
            </a:pPr>
            <a:r>
              <a:t>Scaling peers with Containerlab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Deployment time increase of 5.37s per additional node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Destroying time low, approximately 9s for 75 nodes</a:t>
            </a:r>
          </a:p>
        </p:txBody>
      </p:sp>
      <p:pic>
        <p:nvPicPr>
          <p:cNvPr id="495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446" y="4289657"/>
            <a:ext cx="3429001" cy="203809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RQ1.2 How well does the testbed scale with more nodes and complex topologies affect the host in terms of resource utilization?"/>
          <p:cNvSpPr txBox="1"/>
          <p:nvPr/>
        </p:nvSpPr>
        <p:spPr>
          <a:xfrm>
            <a:off x="1092200" y="1289960"/>
            <a:ext cx="8952067" cy="60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defRPr u="sng">
                <a:solidFill>
                  <a:srgbClr val="404040"/>
                </a:solidFill>
              </a:defRPr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</p:txBody>
      </p:sp>
      <p:sp>
        <p:nvSpPr>
          <p:cNvPr id="497" name="Content Placeholder 2"/>
          <p:cNvSpPr txBox="1"/>
          <p:nvPr/>
        </p:nvSpPr>
        <p:spPr>
          <a:xfrm>
            <a:off x="1097280" y="4280330"/>
            <a:ext cx="5957095" cy="187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Utilization of CPU and memory usage with more peers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sp>
        <p:nvSpPr>
          <p:cNvPr id="498" name="Date Placeholder 3"/>
          <p:cNvSpPr txBox="1"/>
          <p:nvPr/>
        </p:nvSpPr>
        <p:spPr>
          <a:xfrm>
            <a:off x="4462512" y="6529495"/>
            <a:ext cx="3429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 SCALING AND RESOURCE UTILIZATION, RQ1.2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501" name="Content Placeholder 2"/>
          <p:cNvSpPr txBox="1"/>
          <p:nvPr>
            <p:ph type="body" sz="half" idx="1"/>
          </p:nvPr>
        </p:nvSpPr>
        <p:spPr>
          <a:xfrm>
            <a:off x="1097280" y="1404101"/>
            <a:ext cx="10058401" cy="2159163"/>
          </a:xfrm>
          <a:prstGeom prst="rect">
            <a:avLst/>
          </a:prstGeom>
        </p:spPr>
        <p:txBody>
          <a:bodyPr/>
          <a:lstStyle/>
          <a:p>
            <a:pPr marL="67546" indent="-67546" defTabSz="675467">
              <a:spcBef>
                <a:spcPts val="800"/>
              </a:spcBef>
              <a:defRPr sz="1660" u="sng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</a:t>
            </a:r>
            <a:br/>
          </a:p>
          <a:p>
            <a:pPr marL="16643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CPU Usage evaluation with and without the P2P Algorithm in the testbed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Direct data transfer, increased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P2P algorithm, data distribution leading to decreased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Peak CPU usage reduction of 47% by the P2P algorithm </a:t>
            </a:r>
          </a:p>
        </p:txBody>
      </p:sp>
      <p:sp>
        <p:nvSpPr>
          <p:cNvPr id="502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04" name="Configuration of Containerlab File"/>
          <p:cNvSpPr txBox="1"/>
          <p:nvPr/>
        </p:nvSpPr>
        <p:spPr>
          <a:xfrm>
            <a:off x="2209612" y="3756128"/>
            <a:ext cx="266737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505" name="Configuration of Containerlab File"/>
          <p:cNvSpPr txBox="1"/>
          <p:nvPr/>
        </p:nvSpPr>
        <p:spPr>
          <a:xfrm>
            <a:off x="7343557" y="3736299"/>
            <a:ext cx="259504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506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pic>
        <p:nvPicPr>
          <p:cNvPr id="507" name="cpu50_lastwithoutP2P.png" descr="cpu50_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4051300"/>
            <a:ext cx="4572000" cy="2082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cpu50_lastwithP2P.png" descr="cpu50_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985600"/>
            <a:ext cx="4572000" cy="2121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1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3" name="Configuration of Containerlab File"/>
          <p:cNvSpPr txBox="1"/>
          <p:nvPr/>
        </p:nvSpPr>
        <p:spPr>
          <a:xfrm>
            <a:off x="2012482" y="31397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4" name="Configuration of Containerlab File"/>
          <p:cNvSpPr txBox="1"/>
          <p:nvPr/>
        </p:nvSpPr>
        <p:spPr>
          <a:xfrm>
            <a:off x="7178383" y="3139748"/>
            <a:ext cx="286443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5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58% by the P2P algorithm</a:t>
            </a:r>
          </a:p>
        </p:txBody>
      </p:sp>
      <p:sp>
        <p:nvSpPr>
          <p:cNvPr id="516" name="Content Placeholder 2"/>
          <p:cNvSpPr txBox="1"/>
          <p:nvPr/>
        </p:nvSpPr>
        <p:spPr>
          <a:xfrm>
            <a:off x="1164909" y="5786684"/>
            <a:ext cx="6914845" cy="515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52399" indent="-152399" defTabSz="694944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20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CPU and memory usage of super peers handling data flow </a:t>
            </a:r>
          </a:p>
        </p:txBody>
      </p:sp>
      <p:sp>
        <p:nvSpPr>
          <p:cNvPr id="517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  <p:pic>
        <p:nvPicPr>
          <p:cNvPr id="518" name="memoryusagelastwithoutP2P.png" descr="memoryusage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986" y="3417249"/>
            <a:ext cx="4572001" cy="209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memoryusagelastwithP2P.png" descr="memoryusage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3416300"/>
            <a:ext cx="4572000" cy="210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RQ2.2 How does the P2P algorithm react to changing network characteristics (bandwidth, latency, packet loss)?…"/>
          <p:cNvSpPr txBox="1"/>
          <p:nvPr>
            <p:ph type="body" sz="quarter" idx="1"/>
          </p:nvPr>
        </p:nvSpPr>
        <p:spPr>
          <a:xfrm>
            <a:off x="1097280" y="1358900"/>
            <a:ext cx="10058401" cy="1054734"/>
          </a:xfrm>
          <a:prstGeom prst="rect">
            <a:avLst/>
          </a:prstGeom>
        </p:spPr>
        <p:txBody>
          <a:bodyPr/>
          <a:lstStyle/>
          <a:p>
            <a:pPr marL="81381" indent="-81381" defTabSz="813816">
              <a:spcBef>
                <a:spcPts val="1000"/>
              </a:spcBef>
              <a:defRPr sz="1700" u="sng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</a:p>
          <a:p>
            <a:pPr marL="81381" indent="-81381" defTabSz="813816">
              <a:spcBef>
                <a:spcPts val="1000"/>
              </a:spcBef>
              <a:defRPr b="1" sz="1700" u="sng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</a:t>
            </a:r>
          </a:p>
        </p:txBody>
      </p:sp>
      <p:sp>
        <p:nvSpPr>
          <p:cNvPr id="52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6" name="Test duration measurement from first to last acknowledgment message…"/>
          <p:cNvSpPr txBox="1"/>
          <p:nvPr/>
        </p:nvSpPr>
        <p:spPr>
          <a:xfrm>
            <a:off x="1092200" y="2454166"/>
            <a:ext cx="10348728" cy="348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Test duration measurement from first to last acknowledgment message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Over 1000 tests performed with two configurations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Variation in data size or number of peers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1.Configuration: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UK-based mean and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Minimal difference between the P2P algorithm and server-client approach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2.Configuration: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DE-based mean and UK-based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P2P algorithm effective with increasing peers numbers/data size</a:t>
            </a:r>
          </a:p>
        </p:txBody>
      </p:sp>
      <p:graphicFrame>
        <p:nvGraphicFramePr>
          <p:cNvPr id="527" name="Table"/>
          <p:cNvGraphicFramePr/>
          <p:nvPr/>
        </p:nvGraphicFramePr>
        <p:xfrm>
          <a:off x="7864473" y="2566392"/>
          <a:ext cx="3534214" cy="19949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12296"/>
                <a:gridCol w="1168252"/>
                <a:gridCol w="967739"/>
              </a:tblGrid>
              <a:tr h="37571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From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Download Speed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Upload Speed</a:t>
                      </a:r>
                    </a:p>
                  </a:txBody>
                  <a:tcPr marL="0" marR="0" marT="0" marB="0" anchor="ctr" anchorCtr="0" horzOverflow="overflow"/>
                </a:tc>
              </a:tr>
              <a:tr h="3675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UK-Based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53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 Mbps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10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DE-Based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90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30 Mbps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3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First configuration with the lectureStudio server and 20 peers…"/>
          <p:cNvSpPr txBox="1"/>
          <p:nvPr>
            <p:ph type="body" sz="quarter" idx="1"/>
          </p:nvPr>
        </p:nvSpPr>
        <p:spPr>
          <a:xfrm>
            <a:off x="1097280" y="1354015"/>
            <a:ext cx="9621471" cy="1736611"/>
          </a:xfrm>
          <a:prstGeom prst="rect">
            <a:avLst/>
          </a:prstGeom>
        </p:spPr>
        <p:txBody>
          <a:bodyPr/>
          <a:lstStyle/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First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The P2P algorithm performance </a:t>
            </a:r>
            <a:r>
              <a:rPr u="sng"/>
              <a:t>little worse</a:t>
            </a:r>
            <a:r>
              <a:t> to the traditional approach</a:t>
            </a:r>
          </a:p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Second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nearly</a:t>
            </a:r>
            <a:r>
              <a:t> identical to the traditional approach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27%</a:t>
            </a:r>
            <a:r>
              <a:t> faster than the traditional approach</a:t>
            </a:r>
          </a:p>
        </p:txBody>
      </p:sp>
      <p:sp>
        <p:nvSpPr>
          <p:cNvPr id="533" name="Configuration of Containerlab File"/>
          <p:cNvSpPr txBox="1"/>
          <p:nvPr/>
        </p:nvSpPr>
        <p:spPr>
          <a:xfrm>
            <a:off x="1979980" y="32385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4" name="Configuration of Containerlab File"/>
          <p:cNvSpPr txBox="1"/>
          <p:nvPr/>
        </p:nvSpPr>
        <p:spPr>
          <a:xfrm>
            <a:off x="7133163" y="32385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35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(2)</a:t>
            </a:r>
          </a:p>
        </p:txBody>
      </p:sp>
      <p:pic>
        <p:nvPicPr>
          <p:cNvPr id="537" name="20last.png" descr="2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19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2" name="Configuration of Containerlab File"/>
          <p:cNvSpPr txBox="1"/>
          <p:nvPr/>
        </p:nvSpPr>
        <p:spPr>
          <a:xfrm>
            <a:off x="2284780" y="35560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43" name="Configuration of Containerlab File"/>
          <p:cNvSpPr txBox="1"/>
          <p:nvPr/>
        </p:nvSpPr>
        <p:spPr>
          <a:xfrm>
            <a:off x="7094150" y="35560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44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9997440" cy="2079037"/>
          </a:xfrm>
          <a:prstGeom prst="rect">
            <a:avLst/>
          </a:prstGeom>
        </p:spPr>
        <p:txBody>
          <a:bodyPr/>
          <a:lstStyle/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First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nearly identical</a:t>
            </a:r>
            <a:r>
              <a:t> to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5%</a:t>
            </a:r>
            <a:r>
              <a:t> faster than the traditional approach</a:t>
            </a:r>
          </a:p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Second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12%</a:t>
            </a:r>
            <a:r>
              <a:t> faster than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35%</a:t>
            </a:r>
            <a:r>
              <a:t> faster than the traditional approach</a:t>
            </a:r>
          </a:p>
        </p:txBody>
      </p:sp>
      <p:pic>
        <p:nvPicPr>
          <p:cNvPr id="545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3781971"/>
            <a:ext cx="4445000" cy="257952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(3)</a:t>
            </a:r>
          </a:p>
        </p:txBody>
      </p:sp>
      <p:pic>
        <p:nvPicPr>
          <p:cNvPr id="547" name="50last.png" descr="5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784600"/>
            <a:ext cx="4445000" cy="2579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29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Rounded Rectangle"/>
          <p:cNvSpPr/>
          <p:nvPr/>
        </p:nvSpPr>
        <p:spPr>
          <a:xfrm>
            <a:off x="9710304" y="2753058"/>
            <a:ext cx="317501" cy="317501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1" name="Oval"/>
          <p:cNvSpPr/>
          <p:nvPr/>
        </p:nvSpPr>
        <p:spPr>
          <a:xfrm>
            <a:off x="9139373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Rectangle"/>
          <p:cNvSpPr/>
          <p:nvPr/>
        </p:nvSpPr>
        <p:spPr>
          <a:xfrm>
            <a:off x="73063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Oval"/>
          <p:cNvSpPr/>
          <p:nvPr/>
        </p:nvSpPr>
        <p:spPr>
          <a:xfrm>
            <a:off x="7606906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Server"/>
          <p:cNvSpPr txBox="1"/>
          <p:nvPr/>
        </p:nvSpPr>
        <p:spPr>
          <a:xfrm>
            <a:off x="72984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5" name="Client"/>
          <p:cNvSpPr txBox="1"/>
          <p:nvPr/>
        </p:nvSpPr>
        <p:spPr>
          <a:xfrm>
            <a:off x="6396701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6" name="Line"/>
          <p:cNvSpPr/>
          <p:nvPr/>
        </p:nvSpPr>
        <p:spPr>
          <a:xfrm>
            <a:off x="8406221" y="2372635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8" name="Content Placeholder 2"/>
          <p:cNvSpPr txBox="1"/>
          <p:nvPr>
            <p:ph type="body" sz="quarter" idx="1"/>
          </p:nvPr>
        </p:nvSpPr>
        <p:spPr>
          <a:xfrm>
            <a:off x="1092200" y="2764024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39" name="Content Placeholder 2"/>
          <p:cNvSpPr txBox="1"/>
          <p:nvPr/>
        </p:nvSpPr>
        <p:spPr>
          <a:xfrm>
            <a:off x="1092200" y="4630813"/>
            <a:ext cx="7117609" cy="79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Developing a container-based testbed environment for the P2P algorithm</a:t>
            </a:r>
          </a:p>
        </p:txBody>
      </p:sp>
      <p:sp>
        <p:nvSpPr>
          <p:cNvPr id="140" name="Oval"/>
          <p:cNvSpPr/>
          <p:nvPr/>
        </p:nvSpPr>
        <p:spPr>
          <a:xfrm>
            <a:off x="7005772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Oval"/>
          <p:cNvSpPr/>
          <p:nvPr/>
        </p:nvSpPr>
        <p:spPr>
          <a:xfrm>
            <a:off x="6404639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8208040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3" name="Connection Line"/>
          <p:cNvCxnSpPr>
            <a:stCxn id="132" idx="0"/>
            <a:endCxn id="141" idx="0"/>
          </p:cNvCxnSpPr>
          <p:nvPr/>
        </p:nvCxnSpPr>
        <p:spPr>
          <a:xfrm flipH="1">
            <a:off x="6563389" y="2172464"/>
            <a:ext cx="901701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4" name="Connection Line"/>
          <p:cNvCxnSpPr>
            <a:stCxn id="132" idx="0"/>
            <a:endCxn id="140" idx="0"/>
          </p:cNvCxnSpPr>
          <p:nvPr/>
        </p:nvCxnSpPr>
        <p:spPr>
          <a:xfrm flipH="1">
            <a:off x="7164522" y="2172464"/>
            <a:ext cx="300568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2" idx="0"/>
            <a:endCxn id="133" idx="0"/>
          </p:cNvCxnSpPr>
          <p:nvPr/>
        </p:nvCxnSpPr>
        <p:spPr>
          <a:xfrm>
            <a:off x="7465089" y="2172464"/>
            <a:ext cx="300568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2" idx="0"/>
            <a:endCxn id="142" idx="0"/>
          </p:cNvCxnSpPr>
          <p:nvPr/>
        </p:nvCxnSpPr>
        <p:spPr>
          <a:xfrm>
            <a:off x="7465089" y="2172464"/>
            <a:ext cx="901702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7" name="Client"/>
          <p:cNvSpPr txBox="1"/>
          <p:nvPr/>
        </p:nvSpPr>
        <p:spPr>
          <a:xfrm>
            <a:off x="6997835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8" name="Client"/>
          <p:cNvSpPr txBox="1"/>
          <p:nvPr/>
        </p:nvSpPr>
        <p:spPr>
          <a:xfrm>
            <a:off x="7597379" y="3057858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8196923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Rectangle"/>
          <p:cNvSpPr/>
          <p:nvPr/>
        </p:nvSpPr>
        <p:spPr>
          <a:xfrm>
            <a:off x="102781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1" name="Oval"/>
          <p:cNvSpPr/>
          <p:nvPr/>
        </p:nvSpPr>
        <p:spPr>
          <a:xfrm>
            <a:off x="10781907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138440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3" name="Connection Line"/>
          <p:cNvCxnSpPr>
            <a:stCxn id="150" idx="0"/>
            <a:endCxn id="130" idx="0"/>
          </p:cNvCxnSpPr>
          <p:nvPr/>
        </p:nvCxnSpPr>
        <p:spPr>
          <a:xfrm flipH="1">
            <a:off x="9869054" y="2172464"/>
            <a:ext cx="567836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4" name="Connection Line"/>
          <p:cNvCxnSpPr>
            <a:stCxn id="150" idx="0"/>
            <a:endCxn id="151" idx="0"/>
          </p:cNvCxnSpPr>
          <p:nvPr/>
        </p:nvCxnSpPr>
        <p:spPr>
          <a:xfrm>
            <a:off x="10436889" y="2172464"/>
            <a:ext cx="503769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30" idx="0"/>
            <a:endCxn id="131" idx="0"/>
          </p:cNvCxnSpPr>
          <p:nvPr/>
        </p:nvCxnSpPr>
        <p:spPr>
          <a:xfrm flipH="1">
            <a:off x="9298123" y="2911808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0" idx="0"/>
            <a:endCxn id="152" idx="0"/>
          </p:cNvCxnSpPr>
          <p:nvPr/>
        </p:nvCxnSpPr>
        <p:spPr>
          <a:xfrm>
            <a:off x="9869054" y="2911808"/>
            <a:ext cx="428137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7" name="Server"/>
          <p:cNvSpPr txBox="1"/>
          <p:nvPr/>
        </p:nvSpPr>
        <p:spPr>
          <a:xfrm>
            <a:off x="102702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8" name="Client"/>
          <p:cNvSpPr txBox="1"/>
          <p:nvPr/>
        </p:nvSpPr>
        <p:spPr>
          <a:xfrm>
            <a:off x="9131435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10130502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124558" y="2784311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10773969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2" name="Content Placeholder 2"/>
          <p:cNvSpPr txBox="1"/>
          <p:nvPr/>
        </p:nvSpPr>
        <p:spPr>
          <a:xfrm>
            <a:off x="1092200" y="5433087"/>
            <a:ext cx="4637926" cy="7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Performance evaluation of the P2P algorithm</a:t>
            </a:r>
          </a:p>
        </p:txBody>
      </p:sp>
      <p:pic>
        <p:nvPicPr>
          <p:cNvPr id="163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910" y="4245640"/>
            <a:ext cx="919538" cy="919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1302" y="5445808"/>
            <a:ext cx="777883" cy="34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2325" y="5409488"/>
            <a:ext cx="1018415" cy="45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47655" y="5445808"/>
            <a:ext cx="777883" cy="38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lus Mark"/>
          <p:cNvSpPr/>
          <p:nvPr/>
        </p:nvSpPr>
        <p:spPr>
          <a:xfrm>
            <a:off x="7892594" y="5565378"/>
            <a:ext cx="215512" cy="21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Plus Mark"/>
          <p:cNvSpPr/>
          <p:nvPr/>
        </p:nvSpPr>
        <p:spPr>
          <a:xfrm>
            <a:off x="9499548" y="4472131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9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63824" y="4354394"/>
            <a:ext cx="777883" cy="70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1" name="Content Placeholder 2"/>
          <p:cNvSpPr txBox="1"/>
          <p:nvPr/>
        </p:nvSpPr>
        <p:spPr>
          <a:xfrm>
            <a:off x="1092199" y="1355893"/>
            <a:ext cx="5728999" cy="124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The lectureStudio tool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Reduced bandwidth requirements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Transmitting essential information only during lecture</a:t>
            </a:r>
          </a:p>
        </p:txBody>
      </p:sp>
      <p:sp>
        <p:nvSpPr>
          <p:cNvPr id="172" name="Plus Mark"/>
          <p:cNvSpPr/>
          <p:nvPr/>
        </p:nvSpPr>
        <p:spPr>
          <a:xfrm>
            <a:off x="9526041" y="5567711"/>
            <a:ext cx="215512" cy="21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3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9869" y="5340481"/>
            <a:ext cx="592663" cy="592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312211" y="5552678"/>
            <a:ext cx="174947" cy="174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50" name="Goal: Developing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Goal: Developing a testbed for the P2P data distribution algorithm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Results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Network generator: Normal distribution with data from the UK and DE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Creating of the testbed: Docker and Containerlab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of the testbed: Accuracy and scalability performance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of the P2P algorithm: Resource utilization and total time performance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Future Works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Enhancement of packet loss simulation for accurate network behavior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Automatic integration between the testbed and the P2P algorithm optimization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Integration of additional P2P algorithms into the testbed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3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CONCLUSION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56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57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9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62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63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5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Additional Slides (1) - Network Topology</a:t>
            </a:r>
          </a:p>
        </p:txBody>
      </p:sp>
      <p:sp>
        <p:nvSpPr>
          <p:cNvPr id="568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9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"filename":</a:t>
            </a:r>
            <a:r>
              <a:t>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"filesize":</a:t>
            </a:r>
            <a:r>
              <a:t> </a:t>
            </a:r>
            <a:r>
              <a:rPr>
                <a:solidFill>
                  <a:srgbClr val="B5CEA8"/>
                </a:solidFill>
              </a:rPr>
              <a:t>5000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1080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0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"connections": [</a:t>
            </a:r>
            <a:endParaRPr>
              <a:solidFill>
                <a:srgbClr val="000000"/>
              </a:solidFill>
            </a:endParaRP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1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572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4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575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78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849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Generating network topology by the testbed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Listing nodes with network characteristics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Detailing connections between the lectureStudio server and all peers</a:t>
            </a:r>
          </a:p>
        </p:txBody>
      </p:sp>
      <p:sp>
        <p:nvSpPr>
          <p:cNvPr id="579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lectureStudio server and peers</a:t>
            </a:r>
          </a:p>
        </p:txBody>
      </p:sp>
      <p:sp>
        <p:nvSpPr>
          <p:cNvPr id="580" name="Date Placeholder 3"/>
          <p:cNvSpPr txBox="1"/>
          <p:nvPr/>
        </p:nvSpPr>
        <p:spPr>
          <a:xfrm>
            <a:off x="4736326" y="6529495"/>
            <a:ext cx="2881372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(1) - NETWORK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Additional Slides (2) -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Slides (2) - Challenges</a:t>
            </a:r>
          </a:p>
        </p:txBody>
      </p:sp>
      <p:sp>
        <p:nvSpPr>
          <p:cNvPr id="583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8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6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(2) -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Additional Slides (3) - Network Wiring Concepts in Container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2648">
              <a:defRPr spc="-67" sz="3216"/>
            </a:lvl1pPr>
          </a:lstStyle>
          <a:p>
            <a:pPr/>
            <a:r>
              <a:t>Additional Slides (3) - Network Wiring Concepts in Containerlab </a:t>
            </a:r>
          </a:p>
        </p:txBody>
      </p:sp>
      <p:pic>
        <p:nvPicPr>
          <p:cNvPr id="589" name="benefitsContainerlab.png" descr="benefits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021" y="1618572"/>
            <a:ext cx="8738015" cy="3824056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92" name="Date Placeholder 3"/>
          <p:cNvSpPr txBox="1"/>
          <p:nvPr/>
        </p:nvSpPr>
        <p:spPr>
          <a:xfrm>
            <a:off x="3965853" y="6529495"/>
            <a:ext cx="44223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(3) - NETWORK WIRING CONCEPTS IN CONTAINERLAB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verall Idea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Idea of the Testbed</a:t>
            </a:r>
          </a:p>
        </p:txBody>
      </p:sp>
      <p:sp>
        <p:nvSpPr>
          <p:cNvPr id="177" name="Preparing Network Data and Topology for the Participants (lectureStudio server and peers)…"/>
          <p:cNvSpPr txBox="1"/>
          <p:nvPr>
            <p:ph type="body" sz="quarter" idx="1"/>
          </p:nvPr>
        </p:nvSpPr>
        <p:spPr>
          <a:xfrm>
            <a:off x="1097280" y="1354015"/>
            <a:ext cx="10058401" cy="1473565"/>
          </a:xfrm>
          <a:prstGeom prst="rect">
            <a:avLst/>
          </a:prstGeom>
        </p:spPr>
        <p:txBody>
          <a:bodyPr/>
          <a:lstStyle/>
          <a:p>
            <a:pPr marL="334210" indent="-334210">
              <a:buClrTx/>
              <a:buFontTx/>
              <a:buAutoNum type="alphaUcPeriod" startAt="1"/>
            </a:pPr>
            <a:r>
              <a:t>Preparing Network Data and Topology for the Participants (lectureStudio server and peers)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Calculating the Result Topology by the P2P Algorithm 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Deploying and Simulating the Network Topology for Data Transfer in the Testbed</a:t>
            </a:r>
          </a:p>
        </p:txBody>
      </p:sp>
      <p:sp>
        <p:nvSpPr>
          <p:cNvPr id="17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8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OVERALL IDEA OF THE TESTBED</a:t>
            </a:r>
          </a:p>
        </p:txBody>
      </p:sp>
      <p:pic>
        <p:nvPicPr>
          <p:cNvPr id="181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775" y="3280178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519151.png" descr="5191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0615" y="3280730"/>
            <a:ext cx="702028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6824" y="4081721"/>
            <a:ext cx="702028" cy="70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2498" y="4454816"/>
            <a:ext cx="1394392" cy="1394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ocker_logo.png" descr="docker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90343" y="3509412"/>
            <a:ext cx="848946" cy="84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4-01-21 at 16.09.34.png" descr="Screenshot 2024-01-21 at 16.09.3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90612" y="2883698"/>
            <a:ext cx="777883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473791.png" descr="47379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80718" y="3581561"/>
            <a:ext cx="547114" cy="547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Unknown.png" descr="Unknow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06663" y="3690430"/>
            <a:ext cx="391051" cy="39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3621249.png" descr="362124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6632" y="4454816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1654914-200.png" descr="1654914-20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463679" y="4277140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481879" y="427714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4-03-22 at 13.21.46.png" descr="Screenshot 2024-03-22 at 13.21.46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65633" y="3693661"/>
            <a:ext cx="737293" cy="47554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ircle"/>
          <p:cNvSpPr/>
          <p:nvPr/>
        </p:nvSpPr>
        <p:spPr>
          <a:xfrm>
            <a:off x="2407337" y="3655809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4" name="A"/>
          <p:cNvSpPr txBox="1"/>
          <p:nvPr/>
        </p:nvSpPr>
        <p:spPr>
          <a:xfrm>
            <a:off x="2486874" y="3688575"/>
            <a:ext cx="23641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95" name="Circle"/>
          <p:cNvSpPr/>
          <p:nvPr/>
        </p:nvSpPr>
        <p:spPr>
          <a:xfrm>
            <a:off x="8041773" y="3700011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6" name="C"/>
          <p:cNvSpPr txBox="1"/>
          <p:nvPr/>
        </p:nvSpPr>
        <p:spPr>
          <a:xfrm>
            <a:off x="8113800" y="3732777"/>
            <a:ext cx="22602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197" name="Circle"/>
          <p:cNvSpPr/>
          <p:nvPr/>
        </p:nvSpPr>
        <p:spPr>
          <a:xfrm>
            <a:off x="4849194" y="4195327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8" name="B"/>
          <p:cNvSpPr txBox="1"/>
          <p:nvPr/>
        </p:nvSpPr>
        <p:spPr>
          <a:xfrm>
            <a:off x="4919993" y="4228093"/>
            <a:ext cx="22848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519151.png" descr="5191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9169" y="4271550"/>
            <a:ext cx="842281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3375" y="4271550"/>
            <a:ext cx="1031222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5968282.png" descr="596828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136525.png" descr="1365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26952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136525.png" descr="1365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56653" y="485610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448055">
              <a:defRPr sz="1372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0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10" name="Java…"/>
          <p:cNvSpPr txBox="1"/>
          <p:nvPr/>
        </p:nvSpPr>
        <p:spPr>
          <a:xfrm>
            <a:off x="3131434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1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12" name="Java…"/>
          <p:cNvSpPr txBox="1"/>
          <p:nvPr/>
        </p:nvSpPr>
        <p:spPr>
          <a:xfrm>
            <a:off x="6245638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1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0" name="Gener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Generating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Creating mesh network topology by the testbed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by the P2P algorithm</a:t>
            </a:r>
          </a:p>
        </p:txBody>
      </p:sp>
      <p:sp>
        <p:nvSpPr>
          <p:cNvPr id="22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INITIAL STEPS (NOT REPEATED) OF THE TESTBED</a:t>
            </a:r>
          </a:p>
        </p:txBody>
      </p:sp>
      <p:pic>
        <p:nvPicPr>
          <p:cNvPr id="222" name="images.png" descr="image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74751" y="4168634"/>
            <a:ext cx="956817" cy="956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25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DE-based data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27" name="Table"/>
          <p:cNvGraphicFramePr/>
          <p:nvPr/>
        </p:nvGraphicFramePr>
        <p:xfrm>
          <a:off x="2301873" y="4427164"/>
          <a:ext cx="7088428" cy="108681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61738"/>
                <a:gridCol w="2283717"/>
                <a:gridCol w="2630272"/>
              </a:tblGrid>
              <a:tr h="35803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DE-Based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9" name="[2]"/>
          <p:cNvSpPr txBox="1"/>
          <p:nvPr/>
        </p:nvSpPr>
        <p:spPr>
          <a:xfrm>
            <a:off x="9403079" y="538157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GENERATING REAL NETWORK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3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4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5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6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37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38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39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40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Java…"/>
          <p:cNvSpPr txBox="1"/>
          <p:nvPr/>
        </p:nvSpPr>
        <p:spPr>
          <a:xfrm>
            <a:off x="4291537" y="1735178"/>
            <a:ext cx="3095996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44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6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47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49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51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3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54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57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0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2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4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6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7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9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0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71" name="Connection Line"/>
          <p:cNvCxnSpPr>
            <a:stCxn id="260" idx="0"/>
            <a:endCxn id="266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2" name="Connection Line"/>
          <p:cNvCxnSpPr>
            <a:stCxn id="260" idx="0"/>
            <a:endCxn id="267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3" name="Connection Line"/>
          <p:cNvCxnSpPr>
            <a:stCxn id="268" idx="0"/>
            <a:endCxn id="260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4" name="Connection Line"/>
          <p:cNvCxnSpPr>
            <a:stCxn id="260" idx="0"/>
            <a:endCxn id="269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5" name="Connection Line"/>
          <p:cNvCxnSpPr>
            <a:stCxn id="260" idx="0"/>
            <a:endCxn id="261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6" name="Connection Line"/>
          <p:cNvCxnSpPr>
            <a:stCxn id="260" idx="0"/>
            <a:endCxn id="259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7" name="Connection Line"/>
          <p:cNvCxnSpPr>
            <a:stCxn id="265" idx="0"/>
            <a:endCxn id="259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8" name="Connection Line"/>
          <p:cNvCxnSpPr>
            <a:stCxn id="264" idx="0"/>
            <a:endCxn id="261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9" name="Connection Line"/>
          <p:cNvCxnSpPr>
            <a:stCxn id="263" idx="0"/>
            <a:endCxn id="261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0" name="Connection Line"/>
          <p:cNvCxnSpPr>
            <a:stCxn id="262" idx="0"/>
            <a:endCxn id="261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1" name="Connection Line"/>
          <p:cNvCxnSpPr>
            <a:stCxn id="270" idx="0"/>
            <a:endCxn id="269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2" name="Connection Line"/>
          <p:cNvCxnSpPr>
            <a:stCxn id="268" idx="0"/>
            <a:endCxn id="270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3" name="Connection Line"/>
          <p:cNvCxnSpPr>
            <a:stCxn id="270" idx="0"/>
            <a:endCxn id="267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4" name="Connection Line"/>
          <p:cNvCxnSpPr>
            <a:stCxn id="270" idx="0"/>
            <a:endCxn id="266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5" name="Connection Line"/>
          <p:cNvCxnSpPr>
            <a:stCxn id="270" idx="0"/>
            <a:endCxn id="260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6" name="Connection Line"/>
          <p:cNvCxnSpPr>
            <a:stCxn id="262" idx="0"/>
            <a:endCxn id="270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0" idx="0"/>
            <a:endCxn id="263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64" idx="0"/>
            <a:endCxn id="270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0" idx="0"/>
            <a:endCxn id="265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61" idx="0"/>
            <a:endCxn id="270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59" idx="0"/>
            <a:endCxn id="270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292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4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295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6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9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00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03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09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2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13" name="Java…"/>
          <p:cNvSpPr txBox="1"/>
          <p:nvPr/>
        </p:nvSpPr>
        <p:spPr>
          <a:xfrm>
            <a:off x="2163212" y="1243502"/>
            <a:ext cx="2612166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14" name="Java…"/>
          <p:cNvSpPr txBox="1"/>
          <p:nvPr/>
        </p:nvSpPr>
        <p:spPr>
          <a:xfrm>
            <a:off x="7574981" y="1742233"/>
            <a:ext cx="332690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15" name="Java…"/>
          <p:cNvSpPr txBox="1"/>
          <p:nvPr/>
        </p:nvSpPr>
        <p:spPr>
          <a:xfrm>
            <a:off x="1281865" y="3614217"/>
            <a:ext cx="1676928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16" name="Java…"/>
          <p:cNvSpPr txBox="1"/>
          <p:nvPr/>
        </p:nvSpPr>
        <p:spPr>
          <a:xfrm>
            <a:off x="1342614" y="5164505"/>
            <a:ext cx="198160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17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18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20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EXECUTION STEPS (REPEATED)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324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32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327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328" name="Configuration of Containerlab File"/>
          <p:cNvSpPr txBox="1"/>
          <p:nvPr/>
        </p:nvSpPr>
        <p:spPr>
          <a:xfrm>
            <a:off x="7302802" y="29493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329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331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CONTAINER-BASED TESTBED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onfiguring the Components of the P2P Algorithm"/>
          <p:cNvSpPr txBox="1"/>
          <p:nvPr>
            <p:ph type="title"/>
          </p:nvPr>
        </p:nvSpPr>
        <p:spPr>
          <a:xfrm>
            <a:off x="1097280" y="286603"/>
            <a:ext cx="9540928" cy="919538"/>
          </a:xfrm>
          <a:prstGeom prst="rect">
            <a:avLst/>
          </a:prstGeom>
        </p:spPr>
        <p:txBody>
          <a:bodyPr/>
          <a:lstStyle>
            <a:lvl1pPr defTabSz="850391">
              <a:defRPr spc="-38" sz="3720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5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7" name="name: p2p-network-topology…"/>
          <p:cNvSpPr txBox="1"/>
          <p:nvPr/>
        </p:nvSpPr>
        <p:spPr>
          <a:xfrm>
            <a:off x="1263815" y="224594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pic>
        <p:nvPicPr>
          <p:cNvPr id="338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482" y="58241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ounded Rectangle"/>
          <p:cNvSpPr/>
          <p:nvPr/>
        </p:nvSpPr>
        <p:spPr>
          <a:xfrm>
            <a:off x="6800973" y="53045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0" name="Square"/>
          <p:cNvSpPr/>
          <p:nvPr/>
        </p:nvSpPr>
        <p:spPr>
          <a:xfrm>
            <a:off x="8013920" y="52982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1" name="Circle"/>
          <p:cNvSpPr/>
          <p:nvPr/>
        </p:nvSpPr>
        <p:spPr>
          <a:xfrm>
            <a:off x="8844660" y="52978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2" name="Shape"/>
          <p:cNvSpPr/>
          <p:nvPr/>
        </p:nvSpPr>
        <p:spPr>
          <a:xfrm>
            <a:off x="9561340" y="52437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3" name="Java…"/>
          <p:cNvSpPr txBox="1"/>
          <p:nvPr/>
        </p:nvSpPr>
        <p:spPr>
          <a:xfrm>
            <a:off x="6294461" y="56284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44" name="Square"/>
          <p:cNvSpPr/>
          <p:nvPr/>
        </p:nvSpPr>
        <p:spPr>
          <a:xfrm>
            <a:off x="8142431" y="33348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5" name="Rounded Rectangle"/>
          <p:cNvSpPr/>
          <p:nvPr/>
        </p:nvSpPr>
        <p:spPr>
          <a:xfrm>
            <a:off x="8607290" y="25260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6942427" y="33348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6936338" y="40157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Circle"/>
          <p:cNvSpPr/>
          <p:nvPr/>
        </p:nvSpPr>
        <p:spPr>
          <a:xfrm>
            <a:off x="6493668" y="40305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Circle"/>
          <p:cNvSpPr/>
          <p:nvPr/>
        </p:nvSpPr>
        <p:spPr>
          <a:xfrm>
            <a:off x="6050999" y="40157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0" name="Circle"/>
          <p:cNvSpPr/>
          <p:nvPr/>
        </p:nvSpPr>
        <p:spPr>
          <a:xfrm>
            <a:off x="7820894" y="40282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Circle"/>
          <p:cNvSpPr/>
          <p:nvPr/>
        </p:nvSpPr>
        <p:spPr>
          <a:xfrm>
            <a:off x="8869102" y="33348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Circle"/>
          <p:cNvSpPr/>
          <p:nvPr/>
        </p:nvSpPr>
        <p:spPr>
          <a:xfrm>
            <a:off x="9876383" y="33322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9386949" y="33322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10410251" y="33340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Shape"/>
          <p:cNvSpPr/>
          <p:nvPr/>
        </p:nvSpPr>
        <p:spPr>
          <a:xfrm>
            <a:off x="8003700" y="48521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56" name="Connection Line"/>
          <p:cNvCxnSpPr>
            <a:stCxn id="345" idx="0"/>
            <a:endCxn id="351" idx="0"/>
          </p:cNvCxnSpPr>
          <p:nvPr/>
        </p:nvCxnSpPr>
        <p:spPr>
          <a:xfrm>
            <a:off x="8785851" y="26625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7" name="Connection Line"/>
          <p:cNvCxnSpPr>
            <a:stCxn id="345" idx="0"/>
            <a:endCxn id="352" idx="0"/>
          </p:cNvCxnSpPr>
          <p:nvPr/>
        </p:nvCxnSpPr>
        <p:spPr>
          <a:xfrm>
            <a:off x="8785851" y="26625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8" name="Connection Line"/>
          <p:cNvCxnSpPr>
            <a:stCxn id="353" idx="0"/>
            <a:endCxn id="345" idx="0"/>
          </p:cNvCxnSpPr>
          <p:nvPr/>
        </p:nvCxnSpPr>
        <p:spPr>
          <a:xfrm flipH="1" flipV="1">
            <a:off x="8785851" y="26625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9" name="Connection Line"/>
          <p:cNvCxnSpPr>
            <a:stCxn id="345" idx="0"/>
            <a:endCxn id="354" idx="0"/>
          </p:cNvCxnSpPr>
          <p:nvPr/>
        </p:nvCxnSpPr>
        <p:spPr>
          <a:xfrm>
            <a:off x="8785851" y="26625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0" name="Connection Line"/>
          <p:cNvCxnSpPr>
            <a:stCxn id="345" idx="0"/>
            <a:endCxn id="346" idx="0"/>
          </p:cNvCxnSpPr>
          <p:nvPr/>
        </p:nvCxnSpPr>
        <p:spPr>
          <a:xfrm flipH="1">
            <a:off x="7084631" y="26625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1" name="Connection Line"/>
          <p:cNvCxnSpPr>
            <a:stCxn id="345" idx="0"/>
            <a:endCxn id="344" idx="0"/>
          </p:cNvCxnSpPr>
          <p:nvPr/>
        </p:nvCxnSpPr>
        <p:spPr>
          <a:xfrm flipH="1">
            <a:off x="8284636" y="26625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2" name="Connection Line"/>
          <p:cNvCxnSpPr>
            <a:stCxn id="350" idx="0"/>
            <a:endCxn id="344" idx="0"/>
          </p:cNvCxnSpPr>
          <p:nvPr/>
        </p:nvCxnSpPr>
        <p:spPr>
          <a:xfrm flipV="1">
            <a:off x="7963099" y="34776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49" idx="0"/>
            <a:endCxn id="346" idx="0"/>
          </p:cNvCxnSpPr>
          <p:nvPr/>
        </p:nvCxnSpPr>
        <p:spPr>
          <a:xfrm flipV="1">
            <a:off x="6193203" y="34776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48" idx="0"/>
            <a:endCxn id="346" idx="0"/>
          </p:cNvCxnSpPr>
          <p:nvPr/>
        </p:nvCxnSpPr>
        <p:spPr>
          <a:xfrm flipV="1">
            <a:off x="6635873" y="34776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47" idx="0"/>
            <a:endCxn id="346" idx="0"/>
          </p:cNvCxnSpPr>
          <p:nvPr/>
        </p:nvCxnSpPr>
        <p:spPr>
          <a:xfrm flipV="1">
            <a:off x="7078543" y="34776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5" idx="0"/>
            <a:endCxn id="354" idx="0"/>
          </p:cNvCxnSpPr>
          <p:nvPr/>
        </p:nvCxnSpPr>
        <p:spPr>
          <a:xfrm flipV="1">
            <a:off x="8182261" y="34769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3" idx="0"/>
            <a:endCxn id="355" idx="0"/>
          </p:cNvCxnSpPr>
          <p:nvPr/>
        </p:nvCxnSpPr>
        <p:spPr>
          <a:xfrm flipH="1">
            <a:off x="8182261" y="34750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5" idx="0"/>
            <a:endCxn id="352" idx="0"/>
          </p:cNvCxnSpPr>
          <p:nvPr/>
        </p:nvCxnSpPr>
        <p:spPr>
          <a:xfrm flipV="1">
            <a:off x="8182261" y="34750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1" idx="0"/>
          </p:cNvCxnSpPr>
          <p:nvPr/>
        </p:nvCxnSpPr>
        <p:spPr>
          <a:xfrm flipV="1">
            <a:off x="8182261" y="34776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5" idx="0"/>
            <a:endCxn id="345" idx="0"/>
          </p:cNvCxnSpPr>
          <p:nvPr/>
        </p:nvCxnSpPr>
        <p:spPr>
          <a:xfrm flipV="1">
            <a:off x="8182261" y="26625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47" idx="0"/>
            <a:endCxn id="355" idx="0"/>
          </p:cNvCxnSpPr>
          <p:nvPr/>
        </p:nvCxnSpPr>
        <p:spPr>
          <a:xfrm>
            <a:off x="7078543" y="41586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55" idx="0"/>
            <a:endCxn id="348" idx="0"/>
          </p:cNvCxnSpPr>
          <p:nvPr/>
        </p:nvCxnSpPr>
        <p:spPr>
          <a:xfrm flipH="1" flipV="1">
            <a:off x="6635873" y="41733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49" idx="0"/>
            <a:endCxn id="355" idx="0"/>
          </p:cNvCxnSpPr>
          <p:nvPr/>
        </p:nvCxnSpPr>
        <p:spPr>
          <a:xfrm>
            <a:off x="6193203" y="41586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55" idx="0"/>
            <a:endCxn id="350" idx="0"/>
          </p:cNvCxnSpPr>
          <p:nvPr/>
        </p:nvCxnSpPr>
        <p:spPr>
          <a:xfrm flipH="1" flipV="1">
            <a:off x="7963099" y="41710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46" idx="0"/>
            <a:endCxn id="355" idx="0"/>
          </p:cNvCxnSpPr>
          <p:nvPr/>
        </p:nvCxnSpPr>
        <p:spPr>
          <a:xfrm>
            <a:off x="7084631" y="34776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44" idx="0"/>
            <a:endCxn id="355" idx="0"/>
          </p:cNvCxnSpPr>
          <p:nvPr/>
        </p:nvCxnSpPr>
        <p:spPr>
          <a:xfrm flipH="1">
            <a:off x="8182261" y="34776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77" name="Java…"/>
          <p:cNvSpPr txBox="1"/>
          <p:nvPr/>
        </p:nvSpPr>
        <p:spPr>
          <a:xfrm>
            <a:off x="7767118" y="56284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78" name="Java…"/>
          <p:cNvSpPr txBox="1"/>
          <p:nvPr/>
        </p:nvSpPr>
        <p:spPr>
          <a:xfrm>
            <a:off x="8789982" y="56284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79" name="Java…"/>
          <p:cNvSpPr txBox="1"/>
          <p:nvPr/>
        </p:nvSpPr>
        <p:spPr>
          <a:xfrm>
            <a:off x="9350894" y="56527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0" name="Configuration of Containerlab File"/>
          <p:cNvSpPr txBox="1"/>
          <p:nvPr/>
        </p:nvSpPr>
        <p:spPr>
          <a:xfrm>
            <a:off x="7523074" y="20706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  <p:sp>
        <p:nvSpPr>
          <p:cNvPr id="381" name="Date Placeholder 3"/>
          <p:cNvSpPr txBox="1"/>
          <p:nvPr/>
        </p:nvSpPr>
        <p:spPr>
          <a:xfrm>
            <a:off x="4323679" y="6536325"/>
            <a:ext cx="360560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82" name="Oval"/>
          <p:cNvSpPr/>
          <p:nvPr/>
        </p:nvSpPr>
        <p:spPr>
          <a:xfrm>
            <a:off x="10694666" y="754333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3" name="1"/>
          <p:cNvSpPr txBox="1"/>
          <p:nvPr/>
        </p:nvSpPr>
        <p:spPr>
          <a:xfrm>
            <a:off x="10713640" y="725697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84" name="In each test, Containerlab file and all other processes automatically in the testbed"/>
          <p:cNvSpPr txBox="1"/>
          <p:nvPr>
            <p:ph type="body" sz="quarter" idx="1"/>
          </p:nvPr>
        </p:nvSpPr>
        <p:spPr>
          <a:xfrm>
            <a:off x="1097280" y="1327152"/>
            <a:ext cx="10058401" cy="711072"/>
          </a:xfrm>
          <a:prstGeom prst="rect">
            <a:avLst/>
          </a:prstGeom>
        </p:spPr>
        <p:txBody>
          <a:bodyPr/>
          <a:lstStyle>
            <a:lvl1pPr marL="200526" indent="-200526">
              <a:buClrTx/>
              <a:buFontTx/>
              <a:buChar char="•"/>
            </a:lvl1pPr>
          </a:lstStyle>
          <a:p>
            <a:pPr/>
            <a:r>
              <a:t>In each test, Containerlab file and all other processes automatically in the testbed</a:t>
            </a:r>
          </a:p>
        </p:txBody>
      </p:sp>
      <p:sp>
        <p:nvSpPr>
          <p:cNvPr id="385" name="Configuration of Containerlab File"/>
          <p:cNvSpPr txBox="1"/>
          <p:nvPr/>
        </p:nvSpPr>
        <p:spPr>
          <a:xfrm>
            <a:off x="1092561" y="1853746"/>
            <a:ext cx="3686868" cy="41527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Configuration of Containerlab File </a:t>
            </a:r>
          </a:p>
          <a:p>
            <a: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(Network Management, Nodes and Links)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9475070" cy="919537"/>
          </a:xfrm>
          <a:prstGeom prst="rect">
            <a:avLst/>
          </a:prstGeom>
        </p:spPr>
        <p:txBody>
          <a:bodyPr/>
          <a:lstStyle>
            <a:lvl1pPr defTabSz="781262">
              <a:defRPr spc="-77" sz="3559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1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89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0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4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2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5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98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6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399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0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1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2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0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08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2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  <p:sp>
        <p:nvSpPr>
          <p:cNvPr id="413" name="Date Placeholder 3"/>
          <p:cNvSpPr txBox="1"/>
          <p:nvPr/>
        </p:nvSpPr>
        <p:spPr>
          <a:xfrm>
            <a:off x="4249135" y="6529494"/>
            <a:ext cx="385575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AND VERIFYING THE NETWORK CHARACTERISTICS</a:t>
            </a:r>
          </a:p>
        </p:txBody>
      </p:sp>
      <p:sp>
        <p:nvSpPr>
          <p:cNvPr id="414" name="Oval"/>
          <p:cNvSpPr/>
          <p:nvPr/>
        </p:nvSpPr>
        <p:spPr>
          <a:xfrm>
            <a:off x="10535961" y="762000"/>
            <a:ext cx="257950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5" name="2"/>
          <p:cNvSpPr txBox="1"/>
          <p:nvPr/>
        </p:nvSpPr>
        <p:spPr>
          <a:xfrm>
            <a:off x="1055493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416" name="Oval"/>
          <p:cNvSpPr/>
          <p:nvPr/>
        </p:nvSpPr>
        <p:spPr>
          <a:xfrm>
            <a:off x="10897311" y="762000"/>
            <a:ext cx="257949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7" name="3"/>
          <p:cNvSpPr txBox="1"/>
          <p:nvPr/>
        </p:nvSpPr>
        <p:spPr>
          <a:xfrm>
            <a:off x="1091628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