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 b="def" i="def"/>
      <a:tcStyle>
        <a:tcBdr/>
        <a:fill>
          <a:solidFill>
            <a:srgbClr val="E8E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 b="def" i="def"/>
      <a:tcStyle>
        <a:tcBdr/>
        <a:fill>
          <a:solidFill>
            <a:srgbClr val="E8E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7EF"/>
          </a:solidFill>
        </a:fill>
      </a:tcStyle>
    </a:wholeTbl>
    <a:band2H>
      <a:tcTxStyle b="def" i="def"/>
      <a:tcStyle>
        <a:tcBdr/>
        <a:fill>
          <a:solidFill>
            <a:srgbClr val="E7EC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BDF"/>
          </a:solidFill>
        </a:fill>
      </a:tcStyle>
    </a:wholeTbl>
    <a:band2H>
      <a:tcTxStyle b="def" i="def"/>
      <a:tcStyle>
        <a:tcBdr/>
        <a:fill>
          <a:solidFill>
            <a:srgbClr val="EFEE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/>
          <p:nvPr/>
        </p:nvSpPr>
        <p:spPr>
          <a:xfrm>
            <a:off x="0" y="6400800"/>
            <a:ext cx="12192003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1097280" y="758951"/>
            <a:ext cx="10058401" cy="3566162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100050" y="4455621"/>
            <a:ext cx="10058401" cy="114300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" name="Title Text"/>
          <p:cNvSpPr txBox="1"/>
          <p:nvPr>
            <p:ph type="title"/>
          </p:nvPr>
        </p:nvSpPr>
        <p:spPr>
          <a:xfrm>
            <a:off x="1097280" y="758951"/>
            <a:ext cx="10058401" cy="3566163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3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10966738" y="6529496"/>
            <a:ext cx="245747" cy="225704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1097280" y="758951"/>
            <a:ext cx="10058401" cy="3566162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1097280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097280" y="1846052"/>
            <a:ext cx="4937760" cy="736284"/>
          </a:xfrm>
          <a:prstGeom prst="rect">
            <a:avLst/>
          </a:prstGeom>
        </p:spPr>
        <p:txBody>
          <a:bodyPr lIns="45718" tIns="45718" rIns="45718" bIns="45718" anchor="ctr"/>
          <a:lstStyle>
            <a:lvl1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1pPr>
            <a:lvl2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2pPr>
            <a:lvl3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3pPr>
            <a:lvl4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4pPr>
            <a:lvl5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 Placeholder 4"/>
          <p:cNvSpPr/>
          <p:nvPr>
            <p:ph type="body" sz="quarter" idx="21"/>
          </p:nvPr>
        </p:nvSpPr>
        <p:spPr>
          <a:xfrm>
            <a:off x="6217920" y="1846052"/>
            <a:ext cx="4937762" cy="736284"/>
          </a:xfrm>
          <a:prstGeom prst="rect">
            <a:avLst/>
          </a:prstGeom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" name="Rectangle 5"/>
          <p:cNvSpPr/>
          <p:nvPr/>
        </p:nvSpPr>
        <p:spPr>
          <a:xfrm>
            <a:off x="13" y="6334316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"/>
          <p:cNvSpPr/>
          <p:nvPr/>
        </p:nvSpPr>
        <p:spPr>
          <a:xfrm>
            <a:off x="14" y="0"/>
            <a:ext cx="4050795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Rectangle 8"/>
          <p:cNvSpPr/>
          <p:nvPr/>
        </p:nvSpPr>
        <p:spPr>
          <a:xfrm>
            <a:off x="4040070" y="0"/>
            <a:ext cx="6401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xfrm>
            <a:off x="4800600" y="731519"/>
            <a:ext cx="6492241" cy="52578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Text Placeholder 3"/>
          <p:cNvSpPr/>
          <p:nvPr>
            <p:ph type="body" sz="quarter" idx="21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4285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3" name="Rectangle 8"/>
          <p:cNvSpPr/>
          <p:nvPr/>
        </p:nvSpPr>
        <p:spPr>
          <a:xfrm>
            <a:off x="13" y="4915075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1097280" y="5074920"/>
            <a:ext cx="10113645" cy="82296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5" name="Picture Placeholder 2"/>
          <p:cNvSpPr/>
          <p:nvPr>
            <p:ph type="pic" idx="21"/>
          </p:nvPr>
        </p:nvSpPr>
        <p:spPr>
          <a:xfrm>
            <a:off x="13" y="0"/>
            <a:ext cx="12191988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1097280" y="5907023"/>
            <a:ext cx="10113265" cy="5943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Straight Connector 9"/>
          <p:cNvSpPr/>
          <p:nvPr/>
        </p:nvSpPr>
        <p:spPr>
          <a:xfrm>
            <a:off x="1193532" y="1227891"/>
            <a:ext cx="9966960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097280" y="286603"/>
            <a:ext cx="10058401" cy="91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0966735" y="6529495"/>
            <a:ext cx="245749" cy="22570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1438" marR="0" indent="-91438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 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1pPr>
      <a:lvl2pPr marL="404368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2pPr>
      <a:lvl3pPr marL="645304" marR="0" indent="-261256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3pPr>
      <a:lvl4pPr marL="82818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4pPr>
      <a:lvl5pPr marL="101106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5pPr>
      <a:lvl6pPr marL="11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6pPr>
      <a:lvl7pPr marL="13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7pPr>
      <a:lvl8pPr marL="15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8pPr>
      <a:lvl9pPr marL="1797971" marR="0" indent="-32657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ata.gov.uk/dataset/dfe843da-06ca-4680-9ba0-fbb27319e402/uk-fixed-line-broadband-performance" TargetMode="External"/><Relationship Id="rId3" Type="http://schemas.openxmlformats.org/officeDocument/2006/relationships/hyperlink" Target="https://www.speedtest.net/" TargetMode="External"/><Relationship Id="rId4" Type="http://schemas.openxmlformats.org/officeDocument/2006/relationships/hyperlink" Target="https://containerlab.dev/manual/topo-def-file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jpe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jpe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7.png"/><Relationship Id="rId8" Type="http://schemas.openxmlformats.org/officeDocument/2006/relationships/image" Target="../media/image17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6.png"/><Relationship Id="rId14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ooter Placeholder 4"/>
          <p:cNvSpPr txBox="1"/>
          <p:nvPr/>
        </p:nvSpPr>
        <p:spPr>
          <a:xfrm>
            <a:off x="3731905" y="6527799"/>
            <a:ext cx="473136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cap="all" sz="1100" u="sng">
                <a:solidFill>
                  <a:srgbClr val="FFFFFF"/>
                </a:solidFill>
              </a:defRPr>
            </a:lvl1pPr>
          </a:lstStyle>
          <a:p>
            <a:pPr/>
            <a:r>
              <a:t>Testbed-Development for lectureStudio</a:t>
            </a:r>
          </a:p>
        </p:txBody>
      </p:sp>
      <p:sp>
        <p:nvSpPr>
          <p:cNvPr id="118" name="Title 1"/>
          <p:cNvSpPr txBox="1"/>
          <p:nvPr>
            <p:ph type="ctrTitle"/>
          </p:nvPr>
        </p:nvSpPr>
        <p:spPr>
          <a:xfrm>
            <a:off x="1097280" y="794121"/>
            <a:ext cx="10058401" cy="3566162"/>
          </a:xfrm>
          <a:prstGeom prst="rect">
            <a:avLst/>
          </a:prstGeom>
        </p:spPr>
        <p:txBody>
          <a:bodyPr/>
          <a:lstStyle/>
          <a:p>
            <a:pPr>
              <a:defRPr spc="-100" sz="2500">
                <a:solidFill>
                  <a:srgbClr val="595959"/>
                </a:solidFill>
              </a:defRPr>
            </a:pPr>
            <a:r>
              <a:t>Master-Thesis Presentation by Özcan Karaca</a:t>
            </a:r>
            <a:br/>
            <a:br/>
            <a:r>
              <a:rPr sz="4000">
                <a:solidFill>
                  <a:srgbClr val="262626"/>
                </a:solidFill>
              </a:rPr>
              <a:t>Testbed-Development for lectureStudio</a:t>
            </a:r>
          </a:p>
        </p:txBody>
      </p:sp>
      <p:sp>
        <p:nvSpPr>
          <p:cNvPr id="119" name="Subtitle 2"/>
          <p:cNvSpPr txBox="1"/>
          <p:nvPr>
            <p:ph type="subTitle" sz="quarter" idx="1"/>
          </p:nvPr>
        </p:nvSpPr>
        <p:spPr>
          <a:xfrm>
            <a:off x="1100050" y="4455621"/>
            <a:ext cx="10058401" cy="114300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595959"/>
                </a:solidFill>
              </a:defRPr>
            </a:lvl1pPr>
          </a:lstStyle>
          <a:p>
            <a:pPr/>
            <a:r>
              <a:t>Testbed-Entwicklung für lectureStudio</a:t>
            </a:r>
          </a:p>
        </p:txBody>
      </p:sp>
      <p:sp>
        <p:nvSpPr>
          <p:cNvPr id="120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3986" y="5269005"/>
            <a:ext cx="656014" cy="603533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Rectangle 10"/>
          <p:cNvSpPr txBox="1"/>
          <p:nvPr/>
        </p:nvSpPr>
        <p:spPr>
          <a:xfrm>
            <a:off x="7718551" y="5175173"/>
            <a:ext cx="2174859" cy="819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Fachgebiet Echtzeitsysteme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Fachbereich Elektrotechnik und 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Informationstechnik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Technische Universität Darmstadt</a:t>
            </a:r>
          </a:p>
        </p:txBody>
      </p:sp>
      <p:pic>
        <p:nvPicPr>
          <p:cNvPr id="12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99997" y="5234187"/>
            <a:ext cx="1492201" cy="728865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Right Triangle 13"/>
          <p:cNvSpPr/>
          <p:nvPr/>
        </p:nvSpPr>
        <p:spPr>
          <a:xfrm rot="10800000">
            <a:off x="4442213" y="-19509"/>
            <a:ext cx="7743889" cy="342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9F9FB"/>
              </a:gs>
              <a:gs pos="74000">
                <a:srgbClr val="C5CDD8"/>
              </a:gs>
              <a:gs pos="83000">
                <a:srgbClr val="C5CDD8"/>
              </a:gs>
              <a:gs pos="100000">
                <a:srgbClr val="D9DDE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Right Triangle 15"/>
          <p:cNvSpPr/>
          <p:nvPr/>
        </p:nvSpPr>
        <p:spPr>
          <a:xfrm>
            <a:off x="-3" y="5907354"/>
            <a:ext cx="12186105" cy="493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100000">
                <a:srgbClr val="D9DDE5"/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Network Topology Configuration &amp; Verifying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693480">
              <a:defRPr spc="-82" sz="3792"/>
            </a:lvl1pPr>
          </a:lstStyle>
          <a:p>
            <a:pPr/>
            <a:r>
              <a:t>Configuring and Verifying the Network Characteristics </a:t>
            </a:r>
          </a:p>
        </p:txBody>
      </p:sp>
      <p:sp>
        <p:nvSpPr>
          <p:cNvPr id="389" name="Slide Number"/>
          <p:cNvSpPr txBox="1"/>
          <p:nvPr>
            <p:ph type="sldNum" sz="quarter" idx="4294967295"/>
          </p:nvPr>
        </p:nvSpPr>
        <p:spPr>
          <a:xfrm>
            <a:off x="10966735" y="6529495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0" name="Footer Placeholder 4"/>
          <p:cNvSpPr txBox="1"/>
          <p:nvPr/>
        </p:nvSpPr>
        <p:spPr>
          <a:xfrm>
            <a:off x="3731905" y="6529495"/>
            <a:ext cx="5199484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NeTwork topology configuration &amp; verifying</a:t>
            </a:r>
          </a:p>
        </p:txBody>
      </p:sp>
      <p:grpSp>
        <p:nvGrpSpPr>
          <p:cNvPr id="393" name="Testbed"/>
          <p:cNvGrpSpPr/>
          <p:nvPr/>
        </p:nvGrpSpPr>
        <p:grpSpPr>
          <a:xfrm>
            <a:off x="10156760" y="4967826"/>
            <a:ext cx="963884" cy="580892"/>
            <a:chOff x="0" y="0"/>
            <a:chExt cx="963882" cy="580890"/>
          </a:xfrm>
        </p:grpSpPr>
        <p:sp>
          <p:nvSpPr>
            <p:cNvPr id="391" name="Shape"/>
            <p:cNvSpPr/>
            <p:nvPr/>
          </p:nvSpPr>
          <p:spPr>
            <a:xfrm>
              <a:off x="-1" y="-1"/>
              <a:ext cx="963884" cy="580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03" y="0"/>
                  </a:moveTo>
                  <a:cubicBezTo>
                    <a:pt x="7967" y="0"/>
                    <a:pt x="5720" y="2939"/>
                    <a:pt x="4858" y="7062"/>
                  </a:cubicBezTo>
                  <a:cubicBezTo>
                    <a:pt x="4628" y="6992"/>
                    <a:pt x="4391" y="6953"/>
                    <a:pt x="4150" y="6953"/>
                  </a:cubicBezTo>
                  <a:cubicBezTo>
                    <a:pt x="1857" y="6953"/>
                    <a:pt x="0" y="10233"/>
                    <a:pt x="0" y="14278"/>
                  </a:cubicBezTo>
                  <a:cubicBezTo>
                    <a:pt x="0" y="18323"/>
                    <a:pt x="1857" y="21600"/>
                    <a:pt x="4150" y="21600"/>
                  </a:cubicBezTo>
                  <a:cubicBezTo>
                    <a:pt x="4193" y="21600"/>
                    <a:pt x="4237" y="21597"/>
                    <a:pt x="4280" y="21594"/>
                  </a:cubicBezTo>
                  <a:lnTo>
                    <a:pt x="10532" y="21597"/>
                  </a:lnTo>
                  <a:cubicBezTo>
                    <a:pt x="10555" y="21598"/>
                    <a:pt x="10579" y="21600"/>
                    <a:pt x="10603" y="21600"/>
                  </a:cubicBezTo>
                  <a:cubicBezTo>
                    <a:pt x="10626" y="21600"/>
                    <a:pt x="10648" y="21598"/>
                    <a:pt x="10672" y="21597"/>
                  </a:cubicBezTo>
                  <a:lnTo>
                    <a:pt x="18141" y="21600"/>
                  </a:lnTo>
                  <a:cubicBezTo>
                    <a:pt x="20051" y="21600"/>
                    <a:pt x="21600" y="18868"/>
                    <a:pt x="21600" y="15496"/>
                  </a:cubicBezTo>
                  <a:cubicBezTo>
                    <a:pt x="21600" y="12124"/>
                    <a:pt x="20051" y="9389"/>
                    <a:pt x="18141" y="9389"/>
                  </a:cubicBezTo>
                  <a:cubicBezTo>
                    <a:pt x="17627" y="9389"/>
                    <a:pt x="17139" y="9589"/>
                    <a:pt x="16701" y="9943"/>
                  </a:cubicBezTo>
                  <a:cubicBezTo>
                    <a:pt x="16453" y="4379"/>
                    <a:pt x="13819" y="0"/>
                    <a:pt x="10603" y="0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92" name="Testbed"/>
            <p:cNvSpPr txBox="1"/>
            <p:nvPr/>
          </p:nvSpPr>
          <p:spPr>
            <a:xfrm>
              <a:off x="90437" y="238584"/>
              <a:ext cx="768445" cy="249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Testbed</a:t>
              </a:r>
            </a:p>
          </p:txBody>
        </p:sp>
      </p:grpSp>
      <p:grpSp>
        <p:nvGrpSpPr>
          <p:cNvPr id="396" name="netem"/>
          <p:cNvGrpSpPr/>
          <p:nvPr/>
        </p:nvGrpSpPr>
        <p:grpSpPr>
          <a:xfrm>
            <a:off x="7032927" y="5172428"/>
            <a:ext cx="2559039" cy="344555"/>
            <a:chOff x="0" y="0"/>
            <a:chExt cx="2559038" cy="344553"/>
          </a:xfrm>
        </p:grpSpPr>
        <p:sp>
          <p:nvSpPr>
            <p:cNvPr id="394" name="Rounded Rectangle"/>
            <p:cNvSpPr/>
            <p:nvPr/>
          </p:nvSpPr>
          <p:spPr>
            <a:xfrm>
              <a:off x="0" y="0"/>
              <a:ext cx="2559039" cy="344554"/>
            </a:xfrm>
            <a:prstGeom prst="roundRect">
              <a:avLst>
                <a:gd name="adj" fmla="val 33152"/>
              </a:avLst>
            </a:prstGeom>
            <a:gradFill flip="none" rotWithShape="1">
              <a:gsLst>
                <a:gs pos="0">
                  <a:srgbClr val="489FAD"/>
                </a:gs>
                <a:gs pos="34000">
                  <a:srgbClr val="4B9FAD"/>
                </a:gs>
                <a:gs pos="70000">
                  <a:srgbClr val="4AA3B2"/>
                </a:gs>
                <a:gs pos="100000">
                  <a:srgbClr val="56A5B2"/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5" name="netem"/>
            <p:cNvSpPr txBox="1"/>
            <p:nvPr/>
          </p:nvSpPr>
          <p:spPr>
            <a:xfrm>
              <a:off x="38413" y="42253"/>
              <a:ext cx="2482212" cy="260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netem</a:t>
              </a:r>
            </a:p>
          </p:txBody>
        </p:sp>
      </p:grpSp>
      <p:sp>
        <p:nvSpPr>
          <p:cNvPr id="397" name="Rectangle"/>
          <p:cNvSpPr/>
          <p:nvPr/>
        </p:nvSpPr>
        <p:spPr>
          <a:xfrm>
            <a:off x="9516036" y="5239788"/>
            <a:ext cx="242366" cy="209835"/>
          </a:xfrm>
          <a:prstGeom prst="rect">
            <a:avLst/>
          </a:prstGeom>
          <a:solidFill>
            <a:srgbClr val="FFCF22"/>
          </a:solidFill>
          <a:ln w="15875">
            <a:solidFill>
              <a:schemeClr val="accent1"/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grpSp>
        <p:nvGrpSpPr>
          <p:cNvPr id="400" name="eth0"/>
          <p:cNvGrpSpPr/>
          <p:nvPr/>
        </p:nvGrpSpPr>
        <p:grpSpPr>
          <a:xfrm>
            <a:off x="6020479" y="5250777"/>
            <a:ext cx="553710" cy="284630"/>
            <a:chOff x="0" y="0"/>
            <a:chExt cx="553708" cy="284628"/>
          </a:xfrm>
        </p:grpSpPr>
        <p:sp>
          <p:nvSpPr>
            <p:cNvPr id="398" name="Rectangle"/>
            <p:cNvSpPr/>
            <p:nvPr/>
          </p:nvSpPr>
          <p:spPr>
            <a:xfrm>
              <a:off x="-1" y="0"/>
              <a:ext cx="553710" cy="284629"/>
            </a:xfrm>
            <a:prstGeom prst="rect">
              <a:avLst/>
            </a:prstGeom>
            <a:solidFill>
              <a:srgbClr val="5DA575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9" name="eth0"/>
            <p:cNvSpPr txBox="1"/>
            <p:nvPr/>
          </p:nvSpPr>
          <p:spPr>
            <a:xfrm>
              <a:off x="6025" y="15884"/>
              <a:ext cx="541659" cy="252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eth0</a:t>
              </a:r>
            </a:p>
          </p:txBody>
        </p:sp>
      </p:grpSp>
      <p:sp>
        <p:nvSpPr>
          <p:cNvPr id="401" name="bandwidth"/>
          <p:cNvSpPr txBox="1"/>
          <p:nvPr/>
        </p:nvSpPr>
        <p:spPr>
          <a:xfrm>
            <a:off x="6721851" y="3567863"/>
            <a:ext cx="866309" cy="396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07421">
              <a:lnSpc>
                <a:spcPct val="85000"/>
              </a:lnSpc>
              <a:defRPr spc="-82" sz="155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bandwidth</a:t>
            </a:r>
          </a:p>
        </p:txBody>
      </p:sp>
      <p:sp>
        <p:nvSpPr>
          <p:cNvPr id="402" name="latency"/>
          <p:cNvSpPr txBox="1"/>
          <p:nvPr/>
        </p:nvSpPr>
        <p:spPr>
          <a:xfrm>
            <a:off x="8071313" y="3002283"/>
            <a:ext cx="729387" cy="284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290047">
              <a:lnSpc>
                <a:spcPct val="85000"/>
              </a:lnSpc>
              <a:defRPr spc="-52" sz="150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latency</a:t>
            </a:r>
          </a:p>
        </p:txBody>
      </p:sp>
      <p:sp>
        <p:nvSpPr>
          <p:cNvPr id="403" name="packet loss"/>
          <p:cNvSpPr txBox="1"/>
          <p:nvPr/>
        </p:nvSpPr>
        <p:spPr>
          <a:xfrm>
            <a:off x="9381215" y="3578513"/>
            <a:ext cx="866309" cy="374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11170">
              <a:lnSpc>
                <a:spcPct val="85000"/>
              </a:lnSpc>
              <a:defRPr spc="-83" sz="1577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packet loss</a:t>
            </a:r>
          </a:p>
        </p:txBody>
      </p:sp>
      <p:sp>
        <p:nvSpPr>
          <p:cNvPr id="404" name="Line"/>
          <p:cNvSpPr/>
          <p:nvPr/>
        </p:nvSpPr>
        <p:spPr>
          <a:xfrm>
            <a:off x="6581714" y="5409944"/>
            <a:ext cx="448541" cy="2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5" name="Line"/>
          <p:cNvSpPr/>
          <p:nvPr/>
        </p:nvSpPr>
        <p:spPr>
          <a:xfrm>
            <a:off x="7164583" y="3959206"/>
            <a:ext cx="1195223" cy="1195224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6" name="Line"/>
          <p:cNvSpPr/>
          <p:nvPr/>
        </p:nvSpPr>
        <p:spPr>
          <a:xfrm flipH="1">
            <a:off x="8377696" y="3959622"/>
            <a:ext cx="1382189" cy="1189396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7" name="Line"/>
          <p:cNvSpPr/>
          <p:nvPr/>
        </p:nvSpPr>
        <p:spPr>
          <a:xfrm>
            <a:off x="8372505" y="3293279"/>
            <a:ext cx="1" cy="1811178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8" name="Line"/>
          <p:cNvSpPr/>
          <p:nvPr/>
        </p:nvSpPr>
        <p:spPr>
          <a:xfrm>
            <a:off x="9749515" y="5344705"/>
            <a:ext cx="375915" cy="1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9" name="Network Interface"/>
          <p:cNvSpPr txBox="1"/>
          <p:nvPr/>
        </p:nvSpPr>
        <p:spPr>
          <a:xfrm>
            <a:off x="5697149" y="5432837"/>
            <a:ext cx="1200369" cy="374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40156">
              <a:lnSpc>
                <a:spcPct val="85000"/>
              </a:lnSpc>
              <a:defRPr spc="-93" sz="1395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Interface</a:t>
            </a:r>
          </a:p>
        </p:txBody>
      </p:sp>
      <p:grpSp>
        <p:nvGrpSpPr>
          <p:cNvPr id="412" name="Network Emulator"/>
          <p:cNvGrpSpPr/>
          <p:nvPr/>
        </p:nvGrpSpPr>
        <p:grpSpPr>
          <a:xfrm>
            <a:off x="7509443" y="2637144"/>
            <a:ext cx="1726125" cy="284630"/>
            <a:chOff x="0" y="0"/>
            <a:chExt cx="1726124" cy="284628"/>
          </a:xfrm>
        </p:grpSpPr>
        <p:sp>
          <p:nvSpPr>
            <p:cNvPr id="410" name="Rectangle"/>
            <p:cNvSpPr/>
            <p:nvPr/>
          </p:nvSpPr>
          <p:spPr>
            <a:xfrm>
              <a:off x="0" y="0"/>
              <a:ext cx="1726125" cy="284629"/>
            </a:xfrm>
            <a:prstGeom prst="rect">
              <a:avLst/>
            </a:prstGeom>
            <a:solidFill>
              <a:srgbClr val="A289AC"/>
            </a:solidFill>
            <a:ln w="12700" cap="flat">
              <a:solidFill>
                <a:srgbClr val="A7524D"/>
              </a:solidFill>
              <a:prstDash val="solid"/>
              <a:round/>
            </a:ln>
            <a:effectLst>
              <a:outerShdw sx="100000" sy="100000" kx="0" ky="0" algn="b" rotWithShape="0" blurRad="508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1" name="Network Emulator"/>
            <p:cNvSpPr txBox="1"/>
            <p:nvPr/>
          </p:nvSpPr>
          <p:spPr>
            <a:xfrm>
              <a:off x="4780" y="4780"/>
              <a:ext cx="1716565" cy="275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Network Emulator</a:t>
              </a:r>
            </a:p>
          </p:txBody>
        </p:sp>
      </p:grpSp>
      <p:sp>
        <p:nvSpPr>
          <p:cNvPr id="41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14" name="Define Connection Characteristics…"/>
          <p:cNvSpPr txBox="1"/>
          <p:nvPr>
            <p:ph type="body" idx="1"/>
          </p:nvPr>
        </p:nvSpPr>
        <p:spPr>
          <a:xfrm>
            <a:off x="109220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Configurating the Connection Characteristics Using Traffic Control Commands</a:t>
            </a:r>
          </a:p>
          <a:p>
            <a:pPr lvl="1" marL="581525" indent="-200525">
              <a:buClrTx/>
              <a:buFontTx/>
              <a:buChar char="•"/>
            </a:pPr>
            <a:r>
              <a:t>Bandwidth Limitation</a:t>
            </a:r>
          </a:p>
          <a:p>
            <a:pPr lvl="1" marL="581525" indent="-200525">
              <a:buClrTx/>
              <a:buFontTx/>
              <a:buChar char="•"/>
            </a:pPr>
            <a:r>
              <a:t>Latency Addition</a:t>
            </a:r>
          </a:p>
          <a:p>
            <a:pPr lvl="1" marL="581525" indent="-200525">
              <a:buClrTx/>
              <a:buFontTx/>
              <a:buChar char="•"/>
            </a:pPr>
            <a:r>
              <a:t>Packet Loss Simulation</a:t>
            </a:r>
          </a:p>
          <a:p>
            <a:pPr marL="200526" indent="-200526">
              <a:buClrTx/>
              <a:buFontTx/>
              <a:buChar char="•"/>
            </a:pPr>
            <a:r>
              <a:t>Configuring these Characteristics with Scripts</a:t>
            </a:r>
          </a:p>
          <a:p>
            <a:pPr lvl="1" marL="581526" indent="-200526">
              <a:buClrTx/>
              <a:buFontTx/>
              <a:buChar char="•"/>
            </a:pPr>
            <a:r>
              <a:t>Properties of Containerlab (exec, binds or cmd)</a:t>
            </a:r>
          </a:p>
          <a:p>
            <a:pPr marL="200526" indent="-200526">
              <a:buClrTx/>
              <a:buFontTx/>
              <a:buChar char="•"/>
            </a:pPr>
            <a:r>
              <a:t>Verifying the Connection Characteristics</a:t>
            </a:r>
          </a:p>
          <a:p>
            <a:pPr lvl="1" marL="581526" indent="-200526">
              <a:buClrTx/>
              <a:buFontTx/>
              <a:buChar char="•"/>
            </a:pPr>
            <a:r>
              <a:t>Using Tools like ping, iperf3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onnection and Data Distribution Among Peers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813816">
              <a:defRPr spc="-114"/>
            </a:lvl1pPr>
          </a:lstStyle>
          <a:p>
            <a:pPr/>
            <a:r>
              <a:t>Connection Strategy Among Peers</a:t>
            </a:r>
          </a:p>
        </p:txBody>
      </p:sp>
      <p:sp>
        <p:nvSpPr>
          <p:cNvPr id="417" name="Slide Number"/>
          <p:cNvSpPr txBox="1"/>
          <p:nvPr>
            <p:ph type="sldNum" sz="quarter" idx="4294967295"/>
          </p:nvPr>
        </p:nvSpPr>
        <p:spPr>
          <a:xfrm>
            <a:off x="10966733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8" name="Footer Placeholder 4"/>
          <p:cNvSpPr txBox="1"/>
          <p:nvPr/>
        </p:nvSpPr>
        <p:spPr>
          <a:xfrm>
            <a:off x="3731905" y="6529495"/>
            <a:ext cx="5152649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Connection and data distribution among peers</a:t>
            </a:r>
          </a:p>
        </p:txBody>
      </p:sp>
      <p:sp>
        <p:nvSpPr>
          <p:cNvPr id="41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20" name="Rounded Rectangle"/>
          <p:cNvSpPr/>
          <p:nvPr/>
        </p:nvSpPr>
        <p:spPr>
          <a:xfrm>
            <a:off x="6846161" y="3037546"/>
            <a:ext cx="771951" cy="597699"/>
          </a:xfrm>
          <a:prstGeom prst="roundRect">
            <a:avLst>
              <a:gd name="adj" fmla="val 15617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21" name="Oval"/>
          <p:cNvSpPr/>
          <p:nvPr/>
        </p:nvSpPr>
        <p:spPr>
          <a:xfrm>
            <a:off x="10138157" y="3078086"/>
            <a:ext cx="682435" cy="516618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22" name="lectureStudio-Server"/>
          <p:cNvSpPr txBox="1"/>
          <p:nvPr/>
        </p:nvSpPr>
        <p:spPr>
          <a:xfrm>
            <a:off x="8344127" y="2149799"/>
            <a:ext cx="1083583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lectureStudio server</a:t>
            </a:r>
          </a:p>
        </p:txBody>
      </p:sp>
      <p:sp>
        <p:nvSpPr>
          <p:cNvPr id="423" name="Port:9090…"/>
          <p:cNvSpPr txBox="1"/>
          <p:nvPr/>
        </p:nvSpPr>
        <p:spPr>
          <a:xfrm>
            <a:off x="6882982" y="3111387"/>
            <a:ext cx="698310" cy="450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800">
                <a:solidFill>
                  <a:srgbClr val="3E51F5"/>
                </a:solidFill>
              </a:defRPr>
            </a:pPr>
            <a:r>
              <a:t>Port:9090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IP:172.20.23.2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IP:172.20.24.2</a:t>
            </a:r>
          </a:p>
        </p:txBody>
      </p:sp>
      <p:sp>
        <p:nvSpPr>
          <p:cNvPr id="424" name="IP:172.20.25.4"/>
          <p:cNvSpPr txBox="1"/>
          <p:nvPr/>
        </p:nvSpPr>
        <p:spPr>
          <a:xfrm>
            <a:off x="10130219" y="3238387"/>
            <a:ext cx="698311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IP:172.20.22.3</a:t>
            </a:r>
          </a:p>
        </p:txBody>
      </p:sp>
      <p:sp>
        <p:nvSpPr>
          <p:cNvPr id="425" name="eth1"/>
          <p:cNvSpPr/>
          <p:nvPr/>
        </p:nvSpPr>
        <p:spPr>
          <a:xfrm>
            <a:off x="7992209" y="2535884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26" name="Rectangle"/>
          <p:cNvSpPr/>
          <p:nvPr/>
        </p:nvSpPr>
        <p:spPr>
          <a:xfrm>
            <a:off x="8466459" y="2348012"/>
            <a:ext cx="838920" cy="516618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CE2BF5"/>
                </a:solidFill>
              </a:defRPr>
            </a:pPr>
          </a:p>
        </p:txBody>
      </p:sp>
      <p:sp>
        <p:nvSpPr>
          <p:cNvPr id="427" name="Port:8080…"/>
          <p:cNvSpPr txBox="1"/>
          <p:nvPr/>
        </p:nvSpPr>
        <p:spPr>
          <a:xfrm>
            <a:off x="8356413" y="2383146"/>
            <a:ext cx="1059012" cy="446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sz="800">
                <a:solidFill>
                  <a:srgbClr val="3E51F5"/>
                </a:solidFill>
              </a:defRPr>
            </a:pPr>
            <a:r>
              <a:t>Port:7070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IP:172.20.21.2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IP:172.20.22.2</a:t>
            </a:r>
          </a:p>
        </p:txBody>
      </p:sp>
      <p:sp>
        <p:nvSpPr>
          <p:cNvPr id="428" name="eth2"/>
          <p:cNvSpPr/>
          <p:nvPr/>
        </p:nvSpPr>
        <p:spPr>
          <a:xfrm>
            <a:off x="9307929" y="2483646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eth2</a:t>
            </a:r>
          </a:p>
        </p:txBody>
      </p:sp>
      <p:sp>
        <p:nvSpPr>
          <p:cNvPr id="429" name="eth1"/>
          <p:cNvSpPr/>
          <p:nvPr/>
        </p:nvSpPr>
        <p:spPr>
          <a:xfrm>
            <a:off x="9691469" y="3213720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30" name="eth1"/>
          <p:cNvSpPr/>
          <p:nvPr/>
        </p:nvSpPr>
        <p:spPr>
          <a:xfrm>
            <a:off x="7626449" y="3213720"/>
            <a:ext cx="463701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31" name="eth2"/>
          <p:cNvSpPr/>
          <p:nvPr/>
        </p:nvSpPr>
        <p:spPr>
          <a:xfrm>
            <a:off x="6666329" y="3636739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eth2</a:t>
            </a:r>
          </a:p>
        </p:txBody>
      </p:sp>
      <p:sp>
        <p:nvSpPr>
          <p:cNvPr id="432" name="eth3"/>
          <p:cNvSpPr/>
          <p:nvPr/>
        </p:nvSpPr>
        <p:spPr>
          <a:xfrm>
            <a:off x="7357209" y="3636739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eth3</a:t>
            </a:r>
          </a:p>
        </p:txBody>
      </p:sp>
      <p:sp>
        <p:nvSpPr>
          <p:cNvPr id="433" name="Oval"/>
          <p:cNvSpPr/>
          <p:nvPr/>
        </p:nvSpPr>
        <p:spPr>
          <a:xfrm>
            <a:off x="7595117" y="4528830"/>
            <a:ext cx="682436" cy="516618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4" name="IP:172.20.25.4"/>
          <p:cNvSpPr txBox="1"/>
          <p:nvPr/>
        </p:nvSpPr>
        <p:spPr>
          <a:xfrm>
            <a:off x="7587180" y="4689131"/>
            <a:ext cx="69831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IP:172.20.24.3</a:t>
            </a:r>
          </a:p>
        </p:txBody>
      </p:sp>
      <p:sp>
        <p:nvSpPr>
          <p:cNvPr id="435" name="Oval"/>
          <p:cNvSpPr/>
          <p:nvPr/>
        </p:nvSpPr>
        <p:spPr>
          <a:xfrm>
            <a:off x="6143660" y="4527853"/>
            <a:ext cx="682436" cy="516617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6" name="IP:172.20.25.4"/>
          <p:cNvSpPr txBox="1"/>
          <p:nvPr/>
        </p:nvSpPr>
        <p:spPr>
          <a:xfrm>
            <a:off x="6135723" y="4688154"/>
            <a:ext cx="69831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IP:172.20.23.3</a:t>
            </a:r>
          </a:p>
        </p:txBody>
      </p:sp>
      <p:sp>
        <p:nvSpPr>
          <p:cNvPr id="437" name="eth1"/>
          <p:cNvSpPr/>
          <p:nvPr/>
        </p:nvSpPr>
        <p:spPr>
          <a:xfrm>
            <a:off x="6253028" y="4285925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38" name="eth1"/>
          <p:cNvSpPr/>
          <p:nvPr/>
        </p:nvSpPr>
        <p:spPr>
          <a:xfrm>
            <a:off x="7704485" y="4285925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cxnSp>
        <p:nvCxnSpPr>
          <p:cNvPr id="439" name="Connection Line"/>
          <p:cNvCxnSpPr>
            <a:stCxn id="430" idx="0"/>
            <a:endCxn id="425" idx="0"/>
          </p:cNvCxnSpPr>
          <p:nvPr/>
        </p:nvCxnSpPr>
        <p:spPr>
          <a:xfrm flipV="1">
            <a:off x="7858299" y="2658558"/>
            <a:ext cx="365761" cy="67783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40" name="Connection Line"/>
          <p:cNvCxnSpPr>
            <a:stCxn id="431" idx="0"/>
            <a:endCxn id="437" idx="0"/>
          </p:cNvCxnSpPr>
          <p:nvPr/>
        </p:nvCxnSpPr>
        <p:spPr>
          <a:xfrm flipH="1">
            <a:off x="6484877" y="3759413"/>
            <a:ext cx="413303" cy="6491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41" name="Connection Line"/>
          <p:cNvCxnSpPr>
            <a:stCxn id="432" idx="0"/>
            <a:endCxn id="438" idx="0"/>
          </p:cNvCxnSpPr>
          <p:nvPr/>
        </p:nvCxnSpPr>
        <p:spPr>
          <a:xfrm>
            <a:off x="7589059" y="3759413"/>
            <a:ext cx="347277" cy="6491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42" name="Connection Line"/>
          <p:cNvCxnSpPr>
            <a:stCxn id="428" idx="0"/>
            <a:endCxn id="429" idx="0"/>
          </p:cNvCxnSpPr>
          <p:nvPr/>
        </p:nvCxnSpPr>
        <p:spPr>
          <a:xfrm>
            <a:off x="9539779" y="2606321"/>
            <a:ext cx="383541" cy="73007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443" name="lectureStudio-Server"/>
          <p:cNvSpPr txBox="1"/>
          <p:nvPr/>
        </p:nvSpPr>
        <p:spPr>
          <a:xfrm>
            <a:off x="6944345" y="2846871"/>
            <a:ext cx="698311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super peer</a:t>
            </a:r>
          </a:p>
        </p:txBody>
      </p:sp>
      <p:sp>
        <p:nvSpPr>
          <p:cNvPr id="444" name="lectureStudio-Server"/>
          <p:cNvSpPr txBox="1"/>
          <p:nvPr/>
        </p:nvSpPr>
        <p:spPr>
          <a:xfrm>
            <a:off x="6355998" y="5091855"/>
            <a:ext cx="25776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45" name="lectureStudio-Server"/>
          <p:cNvSpPr txBox="1"/>
          <p:nvPr/>
        </p:nvSpPr>
        <p:spPr>
          <a:xfrm>
            <a:off x="7807455" y="5091855"/>
            <a:ext cx="25776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46" name="lectureStudio-Server"/>
          <p:cNvSpPr txBox="1"/>
          <p:nvPr/>
        </p:nvSpPr>
        <p:spPr>
          <a:xfrm>
            <a:off x="10350495" y="3661406"/>
            <a:ext cx="257759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47" name="Configuration of Containerlab File"/>
          <p:cNvSpPr txBox="1"/>
          <p:nvPr/>
        </p:nvSpPr>
        <p:spPr>
          <a:xfrm>
            <a:off x="7217078" y="1711128"/>
            <a:ext cx="3337681" cy="320039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200"/>
              </a:spcBef>
              <a:defRPr sz="14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Communication via IP Address and Port </a:t>
            </a:r>
          </a:p>
        </p:txBody>
      </p:sp>
      <p:sp>
        <p:nvSpPr>
          <p:cNvPr id="448" name="Add Node Info in Testbed Setup…"/>
          <p:cNvSpPr txBox="1"/>
          <p:nvPr>
            <p:ph type="body" idx="1"/>
          </p:nvPr>
        </p:nvSpPr>
        <p:spPr>
          <a:xfrm>
            <a:off x="109220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Add Node Info in Testbed Setup</a:t>
            </a:r>
          </a:p>
          <a:p>
            <a:pPr lvl="1" marL="581525" indent="-200525">
              <a:buClrTx/>
              <a:buFontTx/>
              <a:buChar char="•"/>
            </a:pPr>
            <a:r>
              <a:t>Port Number</a:t>
            </a:r>
          </a:p>
          <a:p>
            <a:pPr lvl="1" marL="581525" indent="-200525">
              <a:buClrTx/>
              <a:buFontTx/>
              <a:buChar char="•"/>
            </a:pPr>
            <a:r>
              <a:t>IP Address</a:t>
            </a:r>
          </a:p>
          <a:p>
            <a:pPr marL="200526" indent="-200526">
              <a:buClrTx/>
              <a:buFontTx/>
              <a:buChar char="•"/>
            </a:pPr>
            <a:r>
              <a:t>Use Netty Framework for Server</a:t>
            </a:r>
          </a:p>
          <a:p>
            <a:pPr lvl="1" marL="581525" indent="-200525">
              <a:buClrTx/>
              <a:buFontTx/>
              <a:buChar char="•"/>
            </a:pPr>
            <a:r>
              <a:t>Handshaking </a:t>
            </a:r>
          </a:p>
          <a:p>
            <a:pPr lvl="1" marL="581525" indent="-200525">
              <a:buClrTx/>
              <a:buFontTx/>
              <a:buChar char="•"/>
            </a:pPr>
            <a:r>
              <a:t>Authenticating Peers</a:t>
            </a:r>
          </a:p>
          <a:p>
            <a:pPr lvl="1" marL="581525" indent="-200525">
              <a:buClrTx/>
              <a:buFontTx/>
              <a:buChar char="•"/>
            </a:pPr>
            <a:r>
              <a:t>Establishing Connections </a:t>
            </a:r>
          </a:p>
          <a:p>
            <a:pPr lvl="1" marL="581525" indent="-200525">
              <a:buClrTx/>
              <a:buFontTx/>
              <a:buChar char="•"/>
            </a:pPr>
            <a:r>
              <a:t>Preparing the Network for Data Transfer</a:t>
            </a:r>
          </a:p>
          <a:p>
            <a:pPr marL="200526" indent="-200526">
              <a:buClrTx/>
              <a:buFontTx/>
              <a:buChar char="•"/>
            </a:pPr>
            <a:r>
              <a:t>Monitor Process and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sequenzediagram.jp2" descr="sequenzediagram.j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2617" y="2157563"/>
            <a:ext cx="5637755" cy="3127074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5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3" name="Footer Placeholder 4"/>
          <p:cNvSpPr txBox="1"/>
          <p:nvPr/>
        </p:nvSpPr>
        <p:spPr>
          <a:xfrm>
            <a:off x="3731905" y="6529495"/>
            <a:ext cx="5152649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Communication and Data transfer Processes</a:t>
            </a:r>
          </a:p>
        </p:txBody>
      </p:sp>
      <p:sp>
        <p:nvSpPr>
          <p:cNvPr id="454" name="Initial Notification by the LectureStudio Server…"/>
          <p:cNvSpPr txBox="1"/>
          <p:nvPr>
            <p:ph type="body" idx="1"/>
          </p:nvPr>
        </p:nvSpPr>
        <p:spPr>
          <a:xfrm>
            <a:off x="109728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Initial Notification by the LectureStudio Server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Notification to Tracker Peer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Start of Data Transfer Process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Role of Super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Reception and Forwarding of PDF File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Transition from Receiver to Sender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Confirmation Messages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From Peers and Super Peers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Calculation of Data Transfer Duration 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Counting Received Confirmations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Total Duration Calculation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Integrity Checks of PDFs with Hash Value Calculation</a:t>
            </a:r>
          </a:p>
        </p:txBody>
      </p:sp>
      <p:sp>
        <p:nvSpPr>
          <p:cNvPr id="455" name="Communication and Data Transfer Proce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pc="-46" sz="4464"/>
            </a:lvl1pPr>
          </a:lstStyle>
          <a:p>
            <a:pPr/>
            <a:r>
              <a:t>Communication and Data Transfer Processes</a:t>
            </a:r>
          </a:p>
        </p:txBody>
      </p:sp>
      <p:sp>
        <p:nvSpPr>
          <p:cNvPr id="456" name="Configuration of Containerlab File"/>
          <p:cNvSpPr txBox="1"/>
          <p:nvPr/>
        </p:nvSpPr>
        <p:spPr>
          <a:xfrm>
            <a:off x="6892654" y="1603321"/>
            <a:ext cx="3337681" cy="320039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spcBef>
                <a:spcPts val="1200"/>
              </a:spcBef>
              <a:defRPr sz="14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Connection and Communication Strategy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Evaluation Research Questions</a:t>
            </a:r>
          </a:p>
        </p:txBody>
      </p:sp>
      <p:sp>
        <p:nvSpPr>
          <p:cNvPr id="459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Evaluation Research Questions</a:t>
            </a:r>
          </a:p>
        </p:txBody>
      </p:sp>
      <p:sp>
        <p:nvSpPr>
          <p:cNvPr id="460" name="Content Placeholder 2"/>
          <p:cNvSpPr txBox="1"/>
          <p:nvPr>
            <p:ph type="body" idx="1"/>
          </p:nvPr>
        </p:nvSpPr>
        <p:spPr>
          <a:xfrm>
            <a:off x="109728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77311" indent="-77311" algn="ctr" defTabSz="773125">
              <a:spcBef>
                <a:spcPts val="900"/>
              </a:spcBef>
              <a:defRPr b="1" sz="1615"/>
            </a:pPr>
            <a:r>
              <a:t>Testbed</a:t>
            </a:r>
          </a:p>
          <a:p>
            <a:pPr marL="77311" indent="-77311" defTabSz="773125">
              <a:spcBef>
                <a:spcPts val="900"/>
              </a:spcBef>
              <a:defRPr sz="1615"/>
            </a:pPr>
            <a:r>
              <a:rPr b="1"/>
              <a:t>RQ1.1 </a:t>
            </a:r>
            <a:r>
              <a:t>How Accurately Does the Testbed Measure the Configured Bandwidth, Latency and Packet Loss? </a:t>
            </a:r>
            <a:br/>
          </a:p>
          <a:p>
            <a:pPr marL="77311" indent="-77311" defTabSz="773125">
              <a:spcBef>
                <a:spcPts val="900"/>
              </a:spcBef>
              <a:defRPr sz="1615"/>
            </a:pPr>
            <a:r>
              <a:rPr b="1"/>
              <a:t>RQ1.2</a:t>
            </a:r>
            <a:r>
              <a:t> How Well Does the Testbed Scale with More Nodes and Complex Topologies Affects The Host in Terms of Resource Utilization?</a:t>
            </a:r>
          </a:p>
          <a:p>
            <a:pPr marL="77311" indent="-77311" defTabSz="773125">
              <a:spcBef>
                <a:spcPts val="900"/>
              </a:spcBef>
              <a:defRPr sz="1615"/>
            </a:pPr>
          </a:p>
          <a:p>
            <a:pPr marL="77311" indent="-77311" algn="ctr" defTabSz="773125">
              <a:spcBef>
                <a:spcPts val="900"/>
              </a:spcBef>
              <a:defRPr b="1" sz="1615"/>
            </a:pPr>
            <a:r>
              <a:t>P2P Algorithm</a:t>
            </a:r>
          </a:p>
          <a:p>
            <a:pPr marL="77311" indent="-77311" defTabSz="773125">
              <a:spcBef>
                <a:spcPts val="900"/>
              </a:spcBef>
              <a:defRPr sz="1615"/>
            </a:pPr>
            <a:r>
              <a:rPr b="1"/>
              <a:t>RQ2.1</a:t>
            </a:r>
            <a:r>
              <a:t> How Do CPU and Memory Usage Change of the Participants (the LectureStudio Server and Peers) in Tests with and without the P2P Algorithm? </a:t>
            </a:r>
            <a:br/>
          </a:p>
          <a:p>
            <a:pPr marL="77311" indent="-77311" defTabSz="773125">
              <a:spcBef>
                <a:spcPts val="900"/>
              </a:spcBef>
              <a:defRPr sz="1615"/>
            </a:pPr>
            <a:r>
              <a:rPr b="1"/>
              <a:t>RQ2.2</a:t>
            </a:r>
            <a:r>
              <a:t> How Does the P2P Algorithm React to Changing Network Characteristics (Bandwidth, Latency, Packet Loss)? </a:t>
            </a:r>
            <a:br/>
          </a:p>
          <a:p>
            <a:pPr marL="77311" indent="-77311" defTabSz="773125">
              <a:spcBef>
                <a:spcPts val="900"/>
              </a:spcBef>
              <a:defRPr b="1" sz="1615"/>
            </a:pPr>
            <a:r>
              <a:t>RQ2.3 </a:t>
            </a:r>
            <a:r>
              <a:rPr b="0"/>
              <a:t>Overall, is the P2P Algorithm Efficient for Data Transfer? How Does the Total Duration Obtained with the P2P Algorithm Respond to the Changing Number of Peers and Data Size? </a:t>
            </a:r>
            <a:br/>
          </a:p>
        </p:txBody>
      </p:sp>
      <p:sp>
        <p:nvSpPr>
          <p:cNvPr id="461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ACCUracy of the testbed, rq1.2</a:t>
            </a:r>
          </a:p>
        </p:txBody>
      </p:sp>
      <p:sp>
        <p:nvSpPr>
          <p:cNvPr id="465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Accuracy of the Testbed, RQ1.1 (1)</a:t>
            </a:r>
          </a:p>
        </p:txBody>
      </p:sp>
      <p:sp>
        <p:nvSpPr>
          <p:cNvPr id="466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468" name="latency_error_rate_withP2P.png" descr="latency_error_rate_with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0800" y="3594100"/>
            <a:ext cx="4419600" cy="2633302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Configuration of Containerlab File"/>
          <p:cNvSpPr txBox="1"/>
          <p:nvPr/>
        </p:nvSpPr>
        <p:spPr>
          <a:xfrm>
            <a:off x="1803400" y="3175000"/>
            <a:ext cx="3751875" cy="280797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Latency with the P2P Algorithm</a:t>
            </a:r>
          </a:p>
        </p:txBody>
      </p:sp>
      <p:sp>
        <p:nvSpPr>
          <p:cNvPr id="470" name="Configuration of Containerlab File"/>
          <p:cNvSpPr txBox="1"/>
          <p:nvPr/>
        </p:nvSpPr>
        <p:spPr>
          <a:xfrm>
            <a:off x="7010400" y="3175000"/>
            <a:ext cx="3751875" cy="280797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Latency without the P2P Algorithm</a:t>
            </a:r>
          </a:p>
        </p:txBody>
      </p:sp>
      <p:pic>
        <p:nvPicPr>
          <p:cNvPr id="471" name="latency_error_rate_withoutP2P.png" descr="latency_error_rate_without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64300" y="3594100"/>
            <a:ext cx="4419600" cy="2634791"/>
          </a:xfrm>
          <a:prstGeom prst="rect">
            <a:avLst/>
          </a:prstGeom>
          <a:ln w="12700">
            <a:miter lim="400000"/>
          </a:ln>
        </p:spPr>
      </p:pic>
      <p:sp>
        <p:nvSpPr>
          <p:cNvPr id="472" name="Content Placeholder 2"/>
          <p:cNvSpPr txBox="1"/>
          <p:nvPr>
            <p:ph type="body" sz="half" idx="1"/>
          </p:nvPr>
        </p:nvSpPr>
        <p:spPr>
          <a:xfrm>
            <a:off x="1097280" y="1358900"/>
            <a:ext cx="10058401" cy="1688267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Discrepancy between Desired and Measured Values</a:t>
            </a:r>
          </a:p>
          <a:p>
            <a:pPr marL="200526" indent="-200526">
              <a:buClrTx/>
              <a:buFontTx/>
              <a:buChar char="•"/>
            </a:pPr>
            <a:r>
              <a:t>More Nodes Decrease Bandwidth Allocation Per Connection</a:t>
            </a:r>
          </a:p>
          <a:p>
            <a:pPr lvl="1" marL="581526" indent="-200526">
              <a:buClrTx/>
              <a:buFontTx/>
              <a:buChar char="•"/>
            </a:pPr>
            <a:r>
              <a:t>A Reduction in Bandwidth Corresponds to a Rise in Latency</a:t>
            </a:r>
          </a:p>
          <a:p>
            <a:pPr marL="200526" indent="-200526">
              <a:buClrTx/>
              <a:buFontTx/>
              <a:buChar char="•"/>
            </a:pPr>
            <a:r>
              <a:t>High CPU and Memory Usage Impacting Network Performance and Latency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ACCUracy of the testbed, rq1.1</a:t>
            </a:r>
          </a:p>
        </p:txBody>
      </p:sp>
      <p:sp>
        <p:nvSpPr>
          <p:cNvPr id="475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Accuracy of the Testbed, RQ1.1 (2)</a:t>
            </a:r>
          </a:p>
        </p:txBody>
      </p:sp>
      <p:sp>
        <p:nvSpPr>
          <p:cNvPr id="476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478" name="bandwidht_error_rate_withP2P.png" descr="bandwidht_error_rate_with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8119" y="3333075"/>
            <a:ext cx="4419601" cy="2634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9" name="bandwidth_error_rate_withoutP2P.png" descr="bandwidth_error_rate_without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64159" y="3327400"/>
            <a:ext cx="4419601" cy="2634790"/>
          </a:xfrm>
          <a:prstGeom prst="rect">
            <a:avLst/>
          </a:prstGeom>
          <a:ln w="12700">
            <a:miter lim="400000"/>
          </a:ln>
        </p:spPr>
      </p:pic>
      <p:sp>
        <p:nvSpPr>
          <p:cNvPr id="480" name="Configuration of Containerlab File"/>
          <p:cNvSpPr txBox="1"/>
          <p:nvPr/>
        </p:nvSpPr>
        <p:spPr>
          <a:xfrm>
            <a:off x="1804022" y="2913930"/>
            <a:ext cx="3751876" cy="280798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Bandwidth with the P2P Algorithm</a:t>
            </a:r>
          </a:p>
        </p:txBody>
      </p:sp>
      <p:sp>
        <p:nvSpPr>
          <p:cNvPr id="481" name="Configuration of Containerlab File"/>
          <p:cNvSpPr txBox="1"/>
          <p:nvPr/>
        </p:nvSpPr>
        <p:spPr>
          <a:xfrm>
            <a:off x="6931045" y="2913930"/>
            <a:ext cx="3841607" cy="280798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Bandwidth without the P2P Algorithm</a:t>
            </a:r>
          </a:p>
        </p:txBody>
      </p:sp>
      <p:sp>
        <p:nvSpPr>
          <p:cNvPr id="482" name="Content Placeholder 2"/>
          <p:cNvSpPr txBox="1"/>
          <p:nvPr>
            <p:ph type="body" sz="quarter" idx="1"/>
          </p:nvPr>
        </p:nvSpPr>
        <p:spPr>
          <a:xfrm>
            <a:off x="1097280" y="1358900"/>
            <a:ext cx="10058401" cy="1402271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Accuracy of Measuring Tools</a:t>
            </a:r>
          </a:p>
          <a:p>
            <a:pPr lvl="1" marL="581526" indent="-200526">
              <a:buClrTx/>
              <a:buFontTx/>
              <a:buChar char="•"/>
            </a:pPr>
            <a:r>
              <a:t>Iperf Accuracy Results Variation from Actual Performance</a:t>
            </a:r>
          </a:p>
          <a:p>
            <a:pPr lvl="1" marL="581526" indent="-200526">
              <a:buClrTx/>
              <a:buFontTx/>
              <a:buChar char="•"/>
            </a:pPr>
            <a:r>
              <a:t>Variables Like Network Conditions, Configuration, System Overhead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Footer Placeholder 4"/>
          <p:cNvSpPr txBox="1"/>
          <p:nvPr/>
        </p:nvSpPr>
        <p:spPr>
          <a:xfrm>
            <a:off x="3731905" y="6529495"/>
            <a:ext cx="515876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Testbed scaling and resource utilization, rq1.2</a:t>
            </a:r>
          </a:p>
        </p:txBody>
      </p:sp>
      <p:sp>
        <p:nvSpPr>
          <p:cNvPr id="485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813816">
              <a:defRPr spc="-89" sz="4272"/>
            </a:lvl1pPr>
          </a:lstStyle>
          <a:p>
            <a:pPr/>
            <a:r>
              <a:t>Testbed Scaling and Resource Utilization, RQ1.2</a:t>
            </a:r>
          </a:p>
        </p:txBody>
      </p:sp>
      <p:sp>
        <p:nvSpPr>
          <p:cNvPr id="486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488" name="duration_deploying_destroying_containerlab.png" descr="duration_deploying_destroying_containerla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6159" y="1772920"/>
            <a:ext cx="3249645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9" name="cpu_memory_usage_of_host.png" descr="cpu_memory_usage_of_ho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8779" y="4015740"/>
            <a:ext cx="3205071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490" name="Configuration of Containerlab File"/>
          <p:cNvSpPr txBox="1"/>
          <p:nvPr/>
        </p:nvSpPr>
        <p:spPr>
          <a:xfrm>
            <a:off x="7645400" y="1475739"/>
            <a:ext cx="2920238" cy="228510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Duration of Deploying and Destroying of Containerlab</a:t>
            </a:r>
          </a:p>
        </p:txBody>
      </p:sp>
      <p:sp>
        <p:nvSpPr>
          <p:cNvPr id="491" name="Configuration of Containerlab File"/>
          <p:cNvSpPr txBox="1"/>
          <p:nvPr/>
        </p:nvSpPr>
        <p:spPr>
          <a:xfrm>
            <a:off x="2235200" y="3713479"/>
            <a:ext cx="2380833" cy="228510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and Memory Usage of the Host</a:t>
            </a:r>
          </a:p>
        </p:txBody>
      </p:sp>
      <p:sp>
        <p:nvSpPr>
          <p:cNvPr id="492" name="Content Placeholder 2"/>
          <p:cNvSpPr txBox="1"/>
          <p:nvPr>
            <p:ph type="body" sz="quarter" idx="1"/>
          </p:nvPr>
        </p:nvSpPr>
        <p:spPr>
          <a:xfrm>
            <a:off x="1097280" y="1358900"/>
            <a:ext cx="5957095" cy="1870285"/>
          </a:xfrm>
          <a:prstGeom prst="rect">
            <a:avLst/>
          </a:prstGeom>
        </p:spPr>
        <p:txBody>
          <a:bodyPr/>
          <a:lstStyle/>
          <a:p>
            <a:pPr marL="198520" indent="-198520" defTabSz="905255">
              <a:spcBef>
                <a:spcPts val="1100"/>
              </a:spcBef>
              <a:buClrTx/>
              <a:buFontTx/>
              <a:buChar char="•"/>
              <a:defRPr sz="1979"/>
            </a:pPr>
            <a:r>
              <a:t>Scaling Peers with Containerlab for Simplified Topology Deployment</a:t>
            </a:r>
          </a:p>
          <a:p>
            <a:pPr marL="198520" indent="-198520" defTabSz="905255">
              <a:spcBef>
                <a:spcPts val="1100"/>
              </a:spcBef>
              <a:buClrTx/>
              <a:buFontTx/>
              <a:buChar char="•"/>
              <a:defRPr sz="1979"/>
            </a:pPr>
            <a:r>
              <a:t>Deployment Time Increase of 5.37s per Additional Node</a:t>
            </a:r>
          </a:p>
          <a:p>
            <a:pPr marL="198520" indent="-198520" defTabSz="905255">
              <a:spcBef>
                <a:spcPts val="1100"/>
              </a:spcBef>
              <a:buClrTx/>
              <a:buFontTx/>
              <a:buChar char="•"/>
              <a:defRPr sz="1979"/>
            </a:pPr>
            <a:r>
              <a:t>Destroying Process Time Low, Approximately 9 Seconds for 75 Nodes</a:t>
            </a:r>
          </a:p>
        </p:txBody>
      </p:sp>
      <p:sp>
        <p:nvSpPr>
          <p:cNvPr id="493" name="Content Placeholder 2"/>
          <p:cNvSpPr txBox="1"/>
          <p:nvPr/>
        </p:nvSpPr>
        <p:spPr>
          <a:xfrm>
            <a:off x="5217159" y="3968750"/>
            <a:ext cx="5957096" cy="1870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88494" indent="-188494" defTabSz="859536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1879">
                <a:solidFill>
                  <a:srgbClr val="404040"/>
                </a:solidFill>
              </a:defRPr>
            </a:pPr>
            <a:r>
              <a:t>CPU and Memory Usage Rise with More Peers Indicating Increased Host Load</a:t>
            </a:r>
          </a:p>
          <a:p>
            <a:pPr marL="188494" indent="-188494" defTabSz="859536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1879">
                <a:solidFill>
                  <a:srgbClr val="404040"/>
                </a:solidFill>
              </a:defRPr>
            </a:pPr>
            <a:r>
              <a:t>CPU and Memory Utilization Increase Linearly Showing Scalable Performance</a:t>
            </a:r>
          </a:p>
          <a:p>
            <a:pPr marL="188494" indent="-188494" defTabSz="859536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1879">
                <a:solidFill>
                  <a:srgbClr val="404040"/>
                </a:solidFill>
              </a:defRPr>
            </a:pPr>
            <a:r>
              <a:t>Memory Usage Growth Suggests Potential Bottleneck with More Peers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Evaluation Setup</a:t>
            </a:r>
          </a:p>
        </p:txBody>
      </p:sp>
      <p:sp>
        <p:nvSpPr>
          <p:cNvPr id="496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722376">
              <a:defRPr spc="-79" sz="3792"/>
            </a:lvl1pPr>
          </a:lstStyle>
          <a:p>
            <a:pPr/>
            <a:r>
              <a:t>CPU and Memory Usage Analysis of Nodes, RQ2.1 (1)</a:t>
            </a:r>
          </a:p>
        </p:txBody>
      </p:sp>
      <p:sp>
        <p:nvSpPr>
          <p:cNvPr id="497" name="Content Placeholder 2"/>
          <p:cNvSpPr txBox="1"/>
          <p:nvPr>
            <p:ph type="body" sz="half" idx="1"/>
          </p:nvPr>
        </p:nvSpPr>
        <p:spPr>
          <a:xfrm>
            <a:off x="1097280" y="1354015"/>
            <a:ext cx="10058401" cy="1837737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Analysis of Resource Consumption (CPU and Memory Usage) of the P2P Algorithm Components (LectureStudio Server and Peers)</a:t>
            </a:r>
          </a:p>
          <a:p>
            <a:pPr marL="200526" indent="-200526">
              <a:buClrTx/>
              <a:buFontTx/>
              <a:buChar char="•"/>
            </a:pPr>
            <a:r>
              <a:t>High Initial CPU Usage on LectureStudio Server at Data Transfer Start</a:t>
            </a:r>
          </a:p>
          <a:p>
            <a:pPr marL="200526" indent="-200526">
              <a:buClrTx/>
              <a:buFontTx/>
              <a:buChar char="•"/>
            </a:pPr>
            <a:r>
              <a:t>Peak CPU Usage Reduction of 52% by the P2P Algorithm</a:t>
            </a:r>
          </a:p>
          <a:p>
            <a:pPr marL="200526" indent="-200526">
              <a:buClrTx/>
              <a:buFontTx/>
              <a:buChar char="•"/>
            </a:pPr>
            <a:r>
              <a:t>Load Distribution Leading to Decreased CPU Usage</a:t>
            </a:r>
          </a:p>
        </p:txBody>
      </p:sp>
      <p:sp>
        <p:nvSpPr>
          <p:cNvPr id="498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500" name="cpu_usage_50peers_withoutP2P.png" descr="cpu_usage_50peers_without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64300" y="3860800"/>
            <a:ext cx="4837495" cy="222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1" name="cpu_usage_50peers_withP2P.png" descr="cpu_usage_50peers_with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1100" y="3860800"/>
            <a:ext cx="4718023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Configuration of Containerlab File"/>
          <p:cNvSpPr txBox="1"/>
          <p:nvPr/>
        </p:nvSpPr>
        <p:spPr>
          <a:xfrm>
            <a:off x="1803400" y="3441700"/>
            <a:ext cx="3751875" cy="280797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Usage with the P2P Algorithm</a:t>
            </a:r>
          </a:p>
        </p:txBody>
      </p:sp>
      <p:sp>
        <p:nvSpPr>
          <p:cNvPr id="503" name="Configuration of Containerlab File"/>
          <p:cNvSpPr txBox="1"/>
          <p:nvPr/>
        </p:nvSpPr>
        <p:spPr>
          <a:xfrm>
            <a:off x="7188125" y="3441700"/>
            <a:ext cx="3751876" cy="280797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Usage without the P2P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Evaluation Setup</a:t>
            </a:r>
          </a:p>
        </p:txBody>
      </p:sp>
      <p:sp>
        <p:nvSpPr>
          <p:cNvPr id="506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722376">
              <a:defRPr spc="-79" sz="3792"/>
            </a:lvl1pPr>
          </a:lstStyle>
          <a:p>
            <a:pPr/>
            <a:r>
              <a:t>CPU and Memory Usage Analysis of Nodes, RQ2.1 (2)</a:t>
            </a:r>
          </a:p>
        </p:txBody>
      </p:sp>
      <p:sp>
        <p:nvSpPr>
          <p:cNvPr id="507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509" name="memory_usage_50peers_withoutP2P.png" descr="memory_usage_50peers_without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1792" y="3505200"/>
            <a:ext cx="4774260" cy="222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10" name="memory_usage_50peers_withP2P.png" descr="memory_usage_50peers_with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3992" y="3505200"/>
            <a:ext cx="4826001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11" name="Configuration of Containerlab File"/>
          <p:cNvSpPr txBox="1"/>
          <p:nvPr/>
        </p:nvSpPr>
        <p:spPr>
          <a:xfrm>
            <a:off x="1803400" y="3086100"/>
            <a:ext cx="3751875" cy="280797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Memory Usage with the P2P Algorithm</a:t>
            </a:r>
          </a:p>
        </p:txBody>
      </p:sp>
      <p:sp>
        <p:nvSpPr>
          <p:cNvPr id="512" name="Configuration of Containerlab File"/>
          <p:cNvSpPr txBox="1"/>
          <p:nvPr/>
        </p:nvSpPr>
        <p:spPr>
          <a:xfrm>
            <a:off x="7010400" y="3086100"/>
            <a:ext cx="3751875" cy="280797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Memory Usage without the P2P Algorithm</a:t>
            </a:r>
          </a:p>
        </p:txBody>
      </p:sp>
      <p:sp>
        <p:nvSpPr>
          <p:cNvPr id="513" name="Content Placeholder 2"/>
          <p:cNvSpPr txBox="1"/>
          <p:nvPr>
            <p:ph type="body" sz="quarter" idx="1"/>
          </p:nvPr>
        </p:nvSpPr>
        <p:spPr>
          <a:xfrm>
            <a:off x="1097280" y="1354015"/>
            <a:ext cx="10058401" cy="1478085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Memory Usage Reduction of 41% by theP2P Algorithm</a:t>
            </a:r>
          </a:p>
          <a:p>
            <a:pPr marL="200526" indent="-200526">
              <a:buClrTx/>
              <a:buFontTx/>
              <a:buChar char="•"/>
            </a:pPr>
            <a:r>
              <a:t>Resource Savings Due to the P2P Algorithm Utilization</a:t>
            </a:r>
          </a:p>
          <a:p>
            <a:pPr marL="200526" indent="-200526">
              <a:buClrTx/>
              <a:buFontTx/>
              <a:buChar char="•"/>
            </a:pPr>
            <a:r>
              <a:t>Task Distribution to Super Peers Lowers Server's Memory Usage Requirement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erformance Evaluation of P2P Algorithm, RQ2.2 and RQ2.3 (1)"/>
          <p:cNvSpPr txBox="1"/>
          <p:nvPr>
            <p:ph type="title"/>
          </p:nvPr>
        </p:nvSpPr>
        <p:spPr>
          <a:xfrm>
            <a:off x="1097280" y="586237"/>
            <a:ext cx="10058401" cy="619904"/>
          </a:xfrm>
          <a:prstGeom prst="rect">
            <a:avLst/>
          </a:prstGeom>
        </p:spPr>
        <p:txBody>
          <a:bodyPr/>
          <a:lstStyle>
            <a:lvl1pPr defTabSz="594359">
              <a:defRPr spc="-32" sz="3120"/>
            </a:lvl1pPr>
          </a:lstStyle>
          <a:p>
            <a:pPr/>
            <a:r>
              <a:t>Performance Evaluation of P2P Algorithm, RQ2.2 and RQ2.3 (1)</a:t>
            </a:r>
          </a:p>
        </p:txBody>
      </p:sp>
      <p:sp>
        <p:nvSpPr>
          <p:cNvPr id="51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17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CHALLENGES</a:t>
            </a:r>
          </a:p>
        </p:txBody>
      </p:sp>
      <p:sp>
        <p:nvSpPr>
          <p:cNvPr id="51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9" name="Test Duration Measurement from First to Last Acknowledgment Message…"/>
          <p:cNvSpPr txBox="1"/>
          <p:nvPr>
            <p:ph type="body" idx="1"/>
          </p:nvPr>
        </p:nvSpPr>
        <p:spPr>
          <a:xfrm>
            <a:off x="109728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Test Duration Measurement from First to Last Acknowledgment Message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Over 1000 Tests Conducted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Variation in Data Size or Number of Peers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First Configuration for Real Network Data Simulation in Performance Analysis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Minimal Performance Difference between the P2P Algorithm and Server-Client Models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Second Configuration with Varied Mean Values for Data Simulation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The P2P Algorithm Efficiency Increase with More Peers and Larger Data Size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Small File Sizes Limited Benefit from P2P Optimization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Larger File Transfers Indicative of the P2P Algorithm Efficiency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Variation in Average Upload and Download Speeds Across Configurations Affects Performance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Higher Average Speeds in Second Configuration for Enhanced Network Efficiency, Bottleneck Reduction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Motivation</a:t>
            </a:r>
            <a:r>
              <a:rPr b="0"/>
              <a:t> </a:t>
            </a:r>
          </a:p>
        </p:txBody>
      </p:sp>
      <p:sp>
        <p:nvSpPr>
          <p:cNvPr id="129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Motivation</a:t>
            </a:r>
          </a:p>
        </p:txBody>
      </p:sp>
      <p:sp>
        <p:nvSpPr>
          <p:cNvPr id="130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Rounded Rectangle"/>
          <p:cNvSpPr/>
          <p:nvPr/>
        </p:nvSpPr>
        <p:spPr>
          <a:xfrm>
            <a:off x="9188360" y="2159000"/>
            <a:ext cx="317501" cy="317500"/>
          </a:xfrm>
          <a:prstGeom prst="roundRect">
            <a:avLst>
              <a:gd name="adj" fmla="val 2085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2" name="Oval"/>
          <p:cNvSpPr/>
          <p:nvPr/>
        </p:nvSpPr>
        <p:spPr>
          <a:xfrm>
            <a:off x="8617429" y="2791883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3" name="Rectangle"/>
          <p:cNvSpPr/>
          <p:nvPr/>
        </p:nvSpPr>
        <p:spPr>
          <a:xfrm>
            <a:off x="6784395" y="1419656"/>
            <a:ext cx="317501" cy="31750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4" name="Oval"/>
          <p:cNvSpPr/>
          <p:nvPr/>
        </p:nvSpPr>
        <p:spPr>
          <a:xfrm>
            <a:off x="7084962" y="2159000"/>
            <a:ext cx="317501" cy="317500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5" name="Server"/>
          <p:cNvSpPr txBox="1"/>
          <p:nvPr/>
        </p:nvSpPr>
        <p:spPr>
          <a:xfrm>
            <a:off x="6776457" y="1196197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595456">
              <a:lnSpc>
                <a:spcPct val="85000"/>
              </a:lnSpc>
              <a:defRPr spc="-67" sz="88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36" name="Client"/>
          <p:cNvSpPr txBox="1"/>
          <p:nvPr/>
        </p:nvSpPr>
        <p:spPr>
          <a:xfrm>
            <a:off x="5874757" y="246442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37" name="Line"/>
          <p:cNvSpPr/>
          <p:nvPr/>
        </p:nvSpPr>
        <p:spPr>
          <a:xfrm>
            <a:off x="7884277" y="1778577"/>
            <a:ext cx="897759" cy="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139" name="Content Placeholder 2"/>
          <p:cNvSpPr txBox="1"/>
          <p:nvPr>
            <p:ph type="body" sz="quarter" idx="1"/>
          </p:nvPr>
        </p:nvSpPr>
        <p:spPr>
          <a:xfrm>
            <a:off x="1097280" y="1358900"/>
            <a:ext cx="4512898" cy="1866499"/>
          </a:xfrm>
          <a:prstGeom prst="rect">
            <a:avLst/>
          </a:prstGeom>
        </p:spPr>
        <p:txBody>
          <a:bodyPr/>
          <a:lstStyle/>
          <a:p>
            <a:pPr marL="200525" indent="-200525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A P2P Algorithm for lectureStudio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Direct Distribution Among Clients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Reducing the Central Server's Load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Optimizing Bandwidth</a:t>
            </a:r>
          </a:p>
        </p:txBody>
      </p:sp>
      <p:sp>
        <p:nvSpPr>
          <p:cNvPr id="140" name="Content Placeholder 2"/>
          <p:cNvSpPr txBox="1"/>
          <p:nvPr/>
        </p:nvSpPr>
        <p:spPr>
          <a:xfrm>
            <a:off x="1081126" y="3229216"/>
            <a:ext cx="7437332" cy="1866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Developing A Container-Based Testbed Environment for the P2P Algorithm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Simulation of Real Network Data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Configuration and Validation of the Network Characteristics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Communication and Data Transfer between Nodes</a:t>
            </a:r>
          </a:p>
        </p:txBody>
      </p:sp>
      <p:sp>
        <p:nvSpPr>
          <p:cNvPr id="141" name="Oval"/>
          <p:cNvSpPr/>
          <p:nvPr/>
        </p:nvSpPr>
        <p:spPr>
          <a:xfrm>
            <a:off x="6483828" y="2156857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2" name="Oval"/>
          <p:cNvSpPr/>
          <p:nvPr/>
        </p:nvSpPr>
        <p:spPr>
          <a:xfrm>
            <a:off x="5882695" y="2156857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3" name="Oval"/>
          <p:cNvSpPr/>
          <p:nvPr/>
        </p:nvSpPr>
        <p:spPr>
          <a:xfrm>
            <a:off x="7686095" y="2159000"/>
            <a:ext cx="317501" cy="317500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144" name="Connection Line"/>
          <p:cNvCxnSpPr>
            <a:stCxn id="133" idx="0"/>
            <a:endCxn id="142" idx="0"/>
          </p:cNvCxnSpPr>
          <p:nvPr/>
        </p:nvCxnSpPr>
        <p:spPr>
          <a:xfrm flipH="1">
            <a:off x="6041445" y="1578406"/>
            <a:ext cx="901701" cy="73720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5" name="Connection Line"/>
          <p:cNvCxnSpPr>
            <a:stCxn id="133" idx="0"/>
            <a:endCxn id="141" idx="0"/>
          </p:cNvCxnSpPr>
          <p:nvPr/>
        </p:nvCxnSpPr>
        <p:spPr>
          <a:xfrm flipH="1">
            <a:off x="6642578" y="1578406"/>
            <a:ext cx="300568" cy="73720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6" name="Connection Line"/>
          <p:cNvCxnSpPr>
            <a:stCxn id="133" idx="0"/>
            <a:endCxn id="134" idx="0"/>
          </p:cNvCxnSpPr>
          <p:nvPr/>
        </p:nvCxnSpPr>
        <p:spPr>
          <a:xfrm>
            <a:off x="6943145" y="1578406"/>
            <a:ext cx="300568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7" name="Connection Line"/>
          <p:cNvCxnSpPr>
            <a:stCxn id="133" idx="0"/>
            <a:endCxn id="143" idx="0"/>
          </p:cNvCxnSpPr>
          <p:nvPr/>
        </p:nvCxnSpPr>
        <p:spPr>
          <a:xfrm>
            <a:off x="6943145" y="1578406"/>
            <a:ext cx="901701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148" name="Client"/>
          <p:cNvSpPr txBox="1"/>
          <p:nvPr/>
        </p:nvSpPr>
        <p:spPr>
          <a:xfrm>
            <a:off x="6475891" y="246442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49" name="Client"/>
          <p:cNvSpPr txBox="1"/>
          <p:nvPr/>
        </p:nvSpPr>
        <p:spPr>
          <a:xfrm>
            <a:off x="7075435" y="2463800"/>
            <a:ext cx="33337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50" name="Client"/>
          <p:cNvSpPr txBox="1"/>
          <p:nvPr/>
        </p:nvSpPr>
        <p:spPr>
          <a:xfrm>
            <a:off x="7674979" y="246442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51" name="Rectangle"/>
          <p:cNvSpPr/>
          <p:nvPr/>
        </p:nvSpPr>
        <p:spPr>
          <a:xfrm>
            <a:off x="9756195" y="1419656"/>
            <a:ext cx="317501" cy="31750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2" name="Oval"/>
          <p:cNvSpPr/>
          <p:nvPr/>
        </p:nvSpPr>
        <p:spPr>
          <a:xfrm>
            <a:off x="10259962" y="2159000"/>
            <a:ext cx="317501" cy="317500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3" name="Oval"/>
          <p:cNvSpPr/>
          <p:nvPr/>
        </p:nvSpPr>
        <p:spPr>
          <a:xfrm>
            <a:off x="9616495" y="2791883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154" name="Connection Line"/>
          <p:cNvCxnSpPr>
            <a:stCxn id="151" idx="0"/>
            <a:endCxn id="131" idx="0"/>
          </p:cNvCxnSpPr>
          <p:nvPr/>
        </p:nvCxnSpPr>
        <p:spPr>
          <a:xfrm flipH="1">
            <a:off x="9347110" y="1578406"/>
            <a:ext cx="567836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5" name="Connection Line"/>
          <p:cNvCxnSpPr>
            <a:stCxn id="151" idx="0"/>
            <a:endCxn id="152" idx="0"/>
          </p:cNvCxnSpPr>
          <p:nvPr/>
        </p:nvCxnSpPr>
        <p:spPr>
          <a:xfrm>
            <a:off x="9914945" y="1578406"/>
            <a:ext cx="503768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6" name="Connection Line"/>
          <p:cNvCxnSpPr>
            <a:stCxn id="131" idx="0"/>
            <a:endCxn id="132" idx="0"/>
          </p:cNvCxnSpPr>
          <p:nvPr/>
        </p:nvCxnSpPr>
        <p:spPr>
          <a:xfrm flipH="1">
            <a:off x="8776179" y="2317750"/>
            <a:ext cx="570932" cy="63288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7" name="Connection Line"/>
          <p:cNvCxnSpPr>
            <a:stCxn id="131" idx="0"/>
            <a:endCxn id="153" idx="0"/>
          </p:cNvCxnSpPr>
          <p:nvPr/>
        </p:nvCxnSpPr>
        <p:spPr>
          <a:xfrm>
            <a:off x="9347110" y="2317750"/>
            <a:ext cx="428136" cy="63288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158" name="Server"/>
          <p:cNvSpPr txBox="1"/>
          <p:nvPr/>
        </p:nvSpPr>
        <p:spPr>
          <a:xfrm>
            <a:off x="9748257" y="1196197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595456">
              <a:lnSpc>
                <a:spcPct val="85000"/>
              </a:lnSpc>
              <a:defRPr spc="-67" sz="88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59" name="Client"/>
          <p:cNvSpPr txBox="1"/>
          <p:nvPr/>
        </p:nvSpPr>
        <p:spPr>
          <a:xfrm>
            <a:off x="8609491" y="3125647"/>
            <a:ext cx="33337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0" name="Client"/>
          <p:cNvSpPr txBox="1"/>
          <p:nvPr/>
        </p:nvSpPr>
        <p:spPr>
          <a:xfrm>
            <a:off x="9608558" y="3125647"/>
            <a:ext cx="33337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1" name="Client"/>
          <p:cNvSpPr txBox="1"/>
          <p:nvPr/>
        </p:nvSpPr>
        <p:spPr>
          <a:xfrm>
            <a:off x="8602614" y="2190252"/>
            <a:ext cx="592664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Relay-Client</a:t>
            </a:r>
          </a:p>
        </p:txBody>
      </p:sp>
      <p:sp>
        <p:nvSpPr>
          <p:cNvPr id="162" name="Client"/>
          <p:cNvSpPr txBox="1"/>
          <p:nvPr/>
        </p:nvSpPr>
        <p:spPr>
          <a:xfrm>
            <a:off x="10252025" y="246442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3" name="Content Placeholder 2"/>
          <p:cNvSpPr txBox="1"/>
          <p:nvPr/>
        </p:nvSpPr>
        <p:spPr>
          <a:xfrm>
            <a:off x="1079500" y="5115681"/>
            <a:ext cx="8161699" cy="1158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Performance Evaluation of the P2P Algorithm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Analysis of Resource Consumption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Analysis of Total Duration</a:t>
            </a:r>
          </a:p>
        </p:txBody>
      </p:sp>
      <p:pic>
        <p:nvPicPr>
          <p:cNvPr id="164" name="docker_logo.png" descr="docker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055" y="3728358"/>
            <a:ext cx="1245205" cy="1245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1671" y="5577147"/>
            <a:ext cx="870347" cy="382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71885" y="5577147"/>
            <a:ext cx="1225534" cy="547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Unknown.png" descr="Unknow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94250" y="5610206"/>
            <a:ext cx="961992" cy="480998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Plus Mark"/>
          <p:cNvSpPr/>
          <p:nvPr/>
        </p:nvSpPr>
        <p:spPr>
          <a:xfrm>
            <a:off x="7032964" y="5696717"/>
            <a:ext cx="307976" cy="307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Plus Mark"/>
          <p:cNvSpPr/>
          <p:nvPr/>
        </p:nvSpPr>
        <p:spPr>
          <a:xfrm>
            <a:off x="8891847" y="5696717"/>
            <a:ext cx="307976" cy="307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Plus Mark"/>
          <p:cNvSpPr/>
          <p:nvPr/>
        </p:nvSpPr>
        <p:spPr>
          <a:xfrm>
            <a:off x="8710194" y="4084677"/>
            <a:ext cx="395609" cy="39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1" name="Screenshot 2024-01-21 at 16.09.34.png" descr="Screenshot 2024-01-21 at 16.09.34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166143" y="3855212"/>
            <a:ext cx="1225534" cy="11060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erformance Evaluation of P2P Algorithm, RQ2.2 and RQ2.3 (2)"/>
          <p:cNvSpPr txBox="1"/>
          <p:nvPr>
            <p:ph type="title"/>
          </p:nvPr>
        </p:nvSpPr>
        <p:spPr>
          <a:xfrm>
            <a:off x="1097280" y="509246"/>
            <a:ext cx="10058401" cy="696895"/>
          </a:xfrm>
          <a:prstGeom prst="rect">
            <a:avLst/>
          </a:prstGeom>
        </p:spPr>
        <p:txBody>
          <a:bodyPr/>
          <a:lstStyle>
            <a:lvl1pPr defTabSz="594359">
              <a:defRPr spc="-32" sz="3120"/>
            </a:lvl1pPr>
          </a:lstStyle>
          <a:p>
            <a:pPr/>
            <a:r>
              <a:t>Performance Evaluation of P2P Algorithm, RQ2.2 and RQ2.3 (2)</a:t>
            </a:r>
          </a:p>
        </p:txBody>
      </p:sp>
      <p:sp>
        <p:nvSpPr>
          <p:cNvPr id="52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23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CHALLENGES</a:t>
            </a:r>
          </a:p>
        </p:txBody>
      </p:sp>
      <p:sp>
        <p:nvSpPr>
          <p:cNvPr id="52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25" name="implemantation2_20_peers_increasingfile.png" descr="implemantation2_20_peers_increasing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5100" y="3721100"/>
            <a:ext cx="3939209" cy="228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26" name="First Configuration with the LectureStudio Server and 20 Peers…"/>
          <p:cNvSpPr txBox="1"/>
          <p:nvPr>
            <p:ph type="body" sz="half" idx="1"/>
          </p:nvPr>
        </p:nvSpPr>
        <p:spPr>
          <a:xfrm>
            <a:off x="1097280" y="1354015"/>
            <a:ext cx="10058401" cy="1837737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First Configuration with the LectureStudio Server and 20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The P2P Algorithm Performance Little Worse to Traditional Approach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Second Configuration with the LectureStudio Server and 20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2MB Data Size, the P2P Algorithm Performance Nearly Identical to Traditional Approach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128MB Data Size, the P2P Algorithm Performance 27% Faster than Traditional Approach</a:t>
            </a:r>
          </a:p>
        </p:txBody>
      </p:sp>
      <p:sp>
        <p:nvSpPr>
          <p:cNvPr id="527" name="Configuration of Containerlab File"/>
          <p:cNvSpPr txBox="1"/>
          <p:nvPr/>
        </p:nvSpPr>
        <p:spPr>
          <a:xfrm>
            <a:off x="2463800" y="3454400"/>
            <a:ext cx="2948840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First Configuration</a:t>
            </a:r>
          </a:p>
        </p:txBody>
      </p:sp>
      <p:sp>
        <p:nvSpPr>
          <p:cNvPr id="528" name="Configuration of Containerlab File"/>
          <p:cNvSpPr txBox="1"/>
          <p:nvPr/>
        </p:nvSpPr>
        <p:spPr>
          <a:xfrm>
            <a:off x="7061200" y="3454400"/>
            <a:ext cx="3183473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Second Configuration</a:t>
            </a:r>
          </a:p>
        </p:txBody>
      </p:sp>
      <p:pic>
        <p:nvPicPr>
          <p:cNvPr id="529" name="implemantation1_20_peers_increasingfile.png" descr="implemantation1_20_peers_increasingfi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9900" y="3721100"/>
            <a:ext cx="3939209" cy="228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erformance Evaluation of P2P Algorithm, RQ2.2 and RQ2.3 (3)"/>
          <p:cNvSpPr txBox="1"/>
          <p:nvPr>
            <p:ph type="title"/>
          </p:nvPr>
        </p:nvSpPr>
        <p:spPr>
          <a:xfrm>
            <a:off x="1097280" y="571971"/>
            <a:ext cx="10058401" cy="634170"/>
          </a:xfrm>
          <a:prstGeom prst="rect">
            <a:avLst/>
          </a:prstGeom>
        </p:spPr>
        <p:txBody>
          <a:bodyPr/>
          <a:lstStyle>
            <a:lvl1pPr defTabSz="594359">
              <a:defRPr spc="-32" sz="3120"/>
            </a:lvl1pPr>
          </a:lstStyle>
          <a:p>
            <a:pPr/>
            <a:r>
              <a:t>Performance Evaluation of P2P Algorithm, RQ2.2 and RQ2.3 (3)</a:t>
            </a:r>
          </a:p>
        </p:txBody>
      </p:sp>
      <p:sp>
        <p:nvSpPr>
          <p:cNvPr id="53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33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CHALLENGES</a:t>
            </a:r>
          </a:p>
        </p:txBody>
      </p:sp>
      <p:sp>
        <p:nvSpPr>
          <p:cNvPr id="53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35" name="implemantation2_50_peers_increasingfile.png" descr="implemantation2_50_peers_increasing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5100" y="3947071"/>
            <a:ext cx="3939209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36" name="Configuration of Containerlab File"/>
          <p:cNvSpPr txBox="1"/>
          <p:nvPr/>
        </p:nvSpPr>
        <p:spPr>
          <a:xfrm>
            <a:off x="2459934" y="3689216"/>
            <a:ext cx="2948840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First Configuration</a:t>
            </a:r>
          </a:p>
        </p:txBody>
      </p:sp>
      <p:sp>
        <p:nvSpPr>
          <p:cNvPr id="537" name="Configuration of Containerlab File"/>
          <p:cNvSpPr txBox="1"/>
          <p:nvPr/>
        </p:nvSpPr>
        <p:spPr>
          <a:xfrm>
            <a:off x="7062013" y="3689216"/>
            <a:ext cx="3183473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Second Configuration</a:t>
            </a:r>
          </a:p>
        </p:txBody>
      </p:sp>
      <p:sp>
        <p:nvSpPr>
          <p:cNvPr id="538" name="First Configuration with the LectureStudio Server and 50 Peers…"/>
          <p:cNvSpPr txBox="1"/>
          <p:nvPr>
            <p:ph type="body" sz="half" idx="1"/>
          </p:nvPr>
        </p:nvSpPr>
        <p:spPr>
          <a:xfrm>
            <a:off x="1097280" y="1354015"/>
            <a:ext cx="10058401" cy="2187327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First Configuration with the LectureStudio Server and 50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2MB Data Size, the P2P Algorithm Performance Nearly Identical to Traditional Approach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128MB Data Size, the P2P Algorithm Performance 5% Faster than Traditional Approach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Second Configuration with the LectureStudio Server and 50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2MB Data Size, the P2P Algorithm Performance 12% Faster than Traditional Approach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128MB Data Size, the P2P Algorithm Performance 35% Faster than Traditional Approach</a:t>
            </a:r>
          </a:p>
        </p:txBody>
      </p:sp>
      <p:pic>
        <p:nvPicPr>
          <p:cNvPr id="539" name="implemantation1_50_peers_increasingfile.png" descr="implemantation1_50_peers_increasingfi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9900" y="3947071"/>
            <a:ext cx="3939209" cy="228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Challenges</a:t>
            </a:r>
          </a:p>
        </p:txBody>
      </p:sp>
      <p:sp>
        <p:nvSpPr>
          <p:cNvPr id="542" name="Finding real network datas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Finding real network dataset</a:t>
            </a:r>
          </a:p>
          <a:p>
            <a:pPr marL="200526" indent="-200526">
              <a:buClrTx/>
              <a:buFontTx/>
              <a:buChar char="•"/>
            </a:pPr>
            <a:r>
              <a:t>Configuration of the Network Characteristics for Connections </a:t>
            </a:r>
          </a:p>
          <a:p>
            <a:pPr lvl="1" marL="581526" indent="-200526">
              <a:buClrTx/>
              <a:buFontTx/>
              <a:buChar char="•"/>
            </a:pPr>
            <a:r>
              <a:t>Bandwidth Limitation</a:t>
            </a:r>
          </a:p>
          <a:p>
            <a:pPr lvl="1" marL="581526" indent="-200526">
              <a:buClrTx/>
              <a:buFontTx/>
              <a:buChar char="•"/>
            </a:pPr>
            <a:r>
              <a:t>Latency Addition</a:t>
            </a:r>
          </a:p>
          <a:p>
            <a:pPr lvl="1" marL="581526" indent="-200526">
              <a:buClrTx/>
              <a:buFontTx/>
              <a:buChar char="•"/>
            </a:pPr>
            <a:r>
              <a:t>Packet Loss Simulation</a:t>
            </a:r>
          </a:p>
          <a:p>
            <a:pPr marL="200526" indent="-200526">
              <a:buClrTx/>
              <a:buFontTx/>
              <a:buChar char="•"/>
            </a:pPr>
            <a:r>
              <a:t>Synchronisation Problem of Total Time</a:t>
            </a:r>
          </a:p>
          <a:p>
            <a:pPr marL="200526" indent="-200526">
              <a:buClrTx/>
              <a:buFontTx/>
              <a:buChar char="•"/>
            </a:pPr>
            <a:r>
              <a:t>Allocation of Bandwidth for the Connections between the LectureStudio Server and Peers</a:t>
            </a:r>
          </a:p>
          <a:p>
            <a:pPr marL="200526" indent="-200526">
              <a:buClrTx/>
              <a:buFontTx/>
              <a:buChar char="•"/>
            </a:pPr>
            <a:r>
              <a:t>Measurement of the Network Characteristics for Connections</a:t>
            </a:r>
          </a:p>
          <a:p>
            <a:pPr marL="200526" indent="-200526">
              <a:buClrTx/>
              <a:buFontTx/>
              <a:buChar char="•"/>
            </a:pPr>
            <a:r>
              <a:t>Data Transmission between the LectureStudio Server and Peers</a:t>
            </a:r>
          </a:p>
          <a:p>
            <a:pPr marL="200526" indent="-200526">
              <a:buClrTx/>
              <a:buFontTx/>
              <a:buChar char="•"/>
            </a:pPr>
            <a:r>
              <a:t>Monitoring by Grafana, Prometheus and cAdvisor</a:t>
            </a:r>
          </a:p>
        </p:txBody>
      </p:sp>
      <p:sp>
        <p:nvSpPr>
          <p:cNvPr id="54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44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CHALLENGES</a:t>
            </a:r>
          </a:p>
        </p:txBody>
      </p:sp>
      <p:sp>
        <p:nvSpPr>
          <p:cNvPr id="54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Conclusion and 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 and Future Work</a:t>
            </a:r>
          </a:p>
        </p:txBody>
      </p:sp>
      <p:sp>
        <p:nvSpPr>
          <p:cNvPr id="548" name="Goal: Develop a Testbed for the P2P Data Distribution Algorith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Goal: Develop a Testbed for the P2P Data Distribution Algorithm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Utilization of Docker and Containerlab for An Efficient, Isolated Testing Environment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Simulation of Real Network Environments and Complex Network Topologies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High Replication Accuracy of Bandwidth and Latency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Effective Scalability with Increasing Nodes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High Resource Demand without the P2P Algorithm; Significant Reduction with the P2P Algorithm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Effective Data Distribution and Reduced Server Load through the P2P Algorithm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Limited P2P Benefits for Small Files and Efficiency Improvements in Different Configurations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Robustness of the P2P Algorithm with Increased Peers and Data Size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Enhancement of Packet Loss Simulation for Accurate Network Behavior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Automation between the Testbed and the P2P Algorithm Optimization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Development of A Graphical Testbed Interface for Easier Configuration and Real-Time Analysis</a:t>
            </a:r>
          </a:p>
        </p:txBody>
      </p:sp>
      <p:sp>
        <p:nvSpPr>
          <p:cNvPr id="54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50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CHALLENGES</a:t>
            </a:r>
          </a:p>
        </p:txBody>
      </p:sp>
      <p:sp>
        <p:nvSpPr>
          <p:cNvPr id="55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itle 6"/>
          <p:cNvSpPr txBox="1"/>
          <p:nvPr>
            <p:ph type="title"/>
          </p:nvPr>
        </p:nvSpPr>
        <p:spPr>
          <a:xfrm>
            <a:off x="1097280" y="758950"/>
            <a:ext cx="10058401" cy="3566164"/>
          </a:xfrm>
          <a:prstGeom prst="rect">
            <a:avLst/>
          </a:prstGeom>
        </p:spPr>
        <p:txBody>
          <a:bodyPr/>
          <a:lstStyle>
            <a:lvl1pPr algn="ctr">
              <a:defRPr spc="-100"/>
            </a:lvl1pPr>
          </a:lstStyle>
          <a:p>
            <a:pPr/>
            <a:r>
              <a:t>Thank you for your attention!</a:t>
            </a:r>
          </a:p>
        </p:txBody>
      </p:sp>
      <p:sp>
        <p:nvSpPr>
          <p:cNvPr id="554" name="Text Placeholder 7"/>
          <p:cNvSpPr txBox="1"/>
          <p:nvPr>
            <p:ph type="body" sz="quarter" idx="1"/>
          </p:nvPr>
        </p:nvSpPr>
        <p:spPr>
          <a:xfrm>
            <a:off x="1097280" y="4453128"/>
            <a:ext cx="10058401" cy="114300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Any questions?</a:t>
            </a:r>
          </a:p>
        </p:txBody>
      </p:sp>
      <p:sp>
        <p:nvSpPr>
          <p:cNvPr id="555" name="Slide Number Placeholder 5"/>
          <p:cNvSpPr txBox="1"/>
          <p:nvPr>
            <p:ph type="sldNum" sz="quarter" idx="4294967295"/>
          </p:nvPr>
        </p:nvSpPr>
        <p:spPr>
          <a:xfrm>
            <a:off x="10966732" y="6529493"/>
            <a:ext cx="245747" cy="2257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  <p:sp>
        <p:nvSpPr>
          <p:cNvPr id="556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questions</a:t>
            </a:r>
          </a:p>
        </p:txBody>
      </p:sp>
      <p:sp>
        <p:nvSpPr>
          <p:cNvPr id="55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References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/>
          <a:p>
            <a:pPr lvl="1">
              <a:defRPr spc="-100"/>
            </a:pPr>
            <a:r>
              <a:t>References</a:t>
            </a:r>
          </a:p>
        </p:txBody>
      </p:sp>
      <p:sp>
        <p:nvSpPr>
          <p:cNvPr id="560" name="[1] https://www.data.gov.uk/dataset/dfe843da-06ca-4680-9ba0-fbb27319e402/uk-fixed-line-broadband-performance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[1]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https://www.data.gov.uk/dataset/dfe843da-06ca-4680-9ba0-fbb27319e402/uk-fixed-line-broadband-performance</a:t>
            </a:r>
          </a:p>
          <a:p>
            <a:pPr/>
            <a:r>
              <a:t>[2]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https://www.speedtest.net/</a:t>
            </a:r>
          </a:p>
          <a:p>
            <a:pPr/>
            <a:r>
              <a:t>[3]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https://containerlab.dev/manual/topo-def-file/</a:t>
            </a:r>
          </a:p>
        </p:txBody>
      </p:sp>
      <p:sp>
        <p:nvSpPr>
          <p:cNvPr id="561" name="Slide Number"/>
          <p:cNvSpPr txBox="1"/>
          <p:nvPr>
            <p:ph type="sldNum" sz="quarter" idx="4294967295"/>
          </p:nvPr>
        </p:nvSpPr>
        <p:spPr>
          <a:xfrm>
            <a:off x="10966733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2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References</a:t>
            </a:r>
          </a:p>
        </p:txBody>
      </p:sp>
      <p:sp>
        <p:nvSpPr>
          <p:cNvPr id="56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TASK DESCRiption</a:t>
            </a:r>
          </a:p>
        </p:txBody>
      </p:sp>
      <p:sp>
        <p:nvSpPr>
          <p:cNvPr id="174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Task Description</a:t>
            </a:r>
          </a:p>
        </p:txBody>
      </p:sp>
      <p:sp>
        <p:nvSpPr>
          <p:cNvPr id="175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177" name="Content Placeholder 2"/>
          <p:cNvSpPr txBox="1"/>
          <p:nvPr>
            <p:ph type="body" idx="1"/>
          </p:nvPr>
        </p:nvSpPr>
        <p:spPr>
          <a:xfrm>
            <a:off x="1097280" y="1354015"/>
            <a:ext cx="10058401" cy="4898911"/>
          </a:xfrm>
          <a:prstGeom prst="rect">
            <a:avLst/>
          </a:prstGeom>
        </p:spPr>
        <p:txBody>
          <a:bodyPr/>
          <a:lstStyle/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Finding Real Network Data</a:t>
            </a:r>
          </a:p>
          <a:p>
            <a:pPr lvl="1" marL="55826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Maximum Upload Speed, Maximum Download Speed, Latency, and Packet Loss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Simulating Real Network Data Using Normal Distribution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Generating Network Topology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Integrating the P2P Algorithm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Configuring the Components of the P2P Algorithm in the Testbed</a:t>
            </a:r>
          </a:p>
          <a:p>
            <a:pPr lvl="1" marL="55826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Creating a Containerlab File and Configuring Network Management, Nodes and Links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Implementing and Validating the Network Characteristics of the Connections</a:t>
            </a:r>
          </a:p>
          <a:p>
            <a:pPr lvl="1" marL="55826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Bandwidth, Latency, and Packet Loss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Managing Communication and Data Transfer</a:t>
            </a:r>
          </a:p>
          <a:p>
            <a:pPr lvl="1" marL="55826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Tracking and Validating the Data Transfer Process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Evaluating of the Testbed and the P2P Algorithm Performance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39207.png" descr="239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8646" y="4312560"/>
            <a:ext cx="584769" cy="584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9389" y="4089334"/>
            <a:ext cx="956817" cy="956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519151.png" descr="51915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84176" y="4118712"/>
            <a:ext cx="842280" cy="842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binary-tree-flat-icon-image-vector-40350078.jpg" descr="binary-tree-flat-icon-image-vector-40350078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56983" y="4114800"/>
            <a:ext cx="1031221" cy="700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5968282.png" descr="596828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57609" y="4236298"/>
            <a:ext cx="737293" cy="737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136525.png" descr="136525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708519" y="4724142"/>
            <a:ext cx="241293" cy="241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136525.png" descr="136525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116013" y="4781554"/>
            <a:ext cx="241293" cy="24129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Oval"/>
          <p:cNvSpPr/>
          <p:nvPr/>
        </p:nvSpPr>
        <p:spPr>
          <a:xfrm>
            <a:off x="2449553" y="4258696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7" name="1"/>
          <p:cNvSpPr txBox="1"/>
          <p:nvPr/>
        </p:nvSpPr>
        <p:spPr>
          <a:xfrm>
            <a:off x="2468526" y="4242761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188" name="Oval"/>
          <p:cNvSpPr/>
          <p:nvPr/>
        </p:nvSpPr>
        <p:spPr>
          <a:xfrm>
            <a:off x="4465955" y="4130347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9" name="2"/>
          <p:cNvSpPr txBox="1"/>
          <p:nvPr/>
        </p:nvSpPr>
        <p:spPr>
          <a:xfrm>
            <a:off x="4484928" y="4114411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190" name="Oval"/>
          <p:cNvSpPr/>
          <p:nvPr/>
        </p:nvSpPr>
        <p:spPr>
          <a:xfrm>
            <a:off x="5434800" y="4896763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1" name="3"/>
          <p:cNvSpPr txBox="1"/>
          <p:nvPr/>
        </p:nvSpPr>
        <p:spPr>
          <a:xfrm>
            <a:off x="5453774" y="4880827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192" name="Oval"/>
          <p:cNvSpPr/>
          <p:nvPr/>
        </p:nvSpPr>
        <p:spPr>
          <a:xfrm>
            <a:off x="6740602" y="3947069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3" name="4"/>
          <p:cNvSpPr txBox="1"/>
          <p:nvPr/>
        </p:nvSpPr>
        <p:spPr>
          <a:xfrm>
            <a:off x="6759576" y="3931133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194" name="Oval"/>
          <p:cNvSpPr/>
          <p:nvPr/>
        </p:nvSpPr>
        <p:spPr>
          <a:xfrm>
            <a:off x="8667605" y="4751593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5" name="5"/>
          <p:cNvSpPr txBox="1"/>
          <p:nvPr/>
        </p:nvSpPr>
        <p:spPr>
          <a:xfrm>
            <a:off x="8686579" y="4735657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196" name="Line"/>
          <p:cNvSpPr/>
          <p:nvPr/>
        </p:nvSpPr>
        <p:spPr>
          <a:xfrm>
            <a:off x="3341858" y="4718891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7" name="Line"/>
          <p:cNvSpPr/>
          <p:nvPr/>
        </p:nvSpPr>
        <p:spPr>
          <a:xfrm flipH="1">
            <a:off x="4488547" y="5790105"/>
            <a:ext cx="8891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8" name="Java…"/>
          <p:cNvSpPr txBox="1"/>
          <p:nvPr/>
        </p:nvSpPr>
        <p:spPr>
          <a:xfrm>
            <a:off x="1903249" y="3810000"/>
            <a:ext cx="2255562" cy="310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Simulating Real Network Data</a:t>
            </a:r>
          </a:p>
        </p:txBody>
      </p:sp>
      <p:sp>
        <p:nvSpPr>
          <p:cNvPr id="199" name="Java…"/>
          <p:cNvSpPr txBox="1"/>
          <p:nvPr/>
        </p:nvSpPr>
        <p:spPr>
          <a:xfrm>
            <a:off x="4800998" y="3808276"/>
            <a:ext cx="1938624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Mesh Network Topology</a:t>
            </a:r>
          </a:p>
        </p:txBody>
      </p:sp>
      <p:sp>
        <p:nvSpPr>
          <p:cNvPr id="200" name="Java…"/>
          <p:cNvSpPr txBox="1"/>
          <p:nvPr/>
        </p:nvSpPr>
        <p:spPr>
          <a:xfrm>
            <a:off x="3131434" y="5060897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Network Topology Generator</a:t>
            </a:r>
          </a:p>
        </p:txBody>
      </p:sp>
      <p:sp>
        <p:nvSpPr>
          <p:cNvPr id="201" name="Java…"/>
          <p:cNvSpPr txBox="1"/>
          <p:nvPr/>
        </p:nvSpPr>
        <p:spPr>
          <a:xfrm>
            <a:off x="5430525" y="5634887"/>
            <a:ext cx="1950174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Data Flow between Steps</a:t>
            </a:r>
          </a:p>
        </p:txBody>
      </p:sp>
      <p:sp>
        <p:nvSpPr>
          <p:cNvPr id="202" name="Java…"/>
          <p:cNvSpPr txBox="1"/>
          <p:nvPr/>
        </p:nvSpPr>
        <p:spPr>
          <a:xfrm>
            <a:off x="6292976" y="5060897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Integrating the P2P Algorithm</a:t>
            </a:r>
          </a:p>
        </p:txBody>
      </p:sp>
      <p:sp>
        <p:nvSpPr>
          <p:cNvPr id="203" name="Java…"/>
          <p:cNvSpPr txBox="1"/>
          <p:nvPr/>
        </p:nvSpPr>
        <p:spPr>
          <a:xfrm>
            <a:off x="8209137" y="3808276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Optimized Network Topology</a:t>
            </a:r>
          </a:p>
        </p:txBody>
      </p:sp>
      <p:sp>
        <p:nvSpPr>
          <p:cNvPr id="204" name="Line"/>
          <p:cNvSpPr/>
          <p:nvPr/>
        </p:nvSpPr>
        <p:spPr>
          <a:xfrm flipV="1">
            <a:off x="4719100" y="4724399"/>
            <a:ext cx="640877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5" name="Line"/>
          <p:cNvSpPr/>
          <p:nvPr/>
        </p:nvSpPr>
        <p:spPr>
          <a:xfrm flipV="1">
            <a:off x="6338700" y="4718891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6" name="Line"/>
          <p:cNvSpPr/>
          <p:nvPr/>
        </p:nvSpPr>
        <p:spPr>
          <a:xfrm flipV="1">
            <a:off x="7967487" y="4683530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7" name="Initial Steps (Not Repeated)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Initial Steps (Not Repeated) of the Testbed</a:t>
            </a:r>
          </a:p>
        </p:txBody>
      </p:sp>
      <p:sp>
        <p:nvSpPr>
          <p:cNvPr id="208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10" name="Simulating Real Network Data Using Normal Distribution…"/>
          <p:cNvSpPr txBox="1"/>
          <p:nvPr>
            <p:ph type="body" sz="half" idx="1"/>
          </p:nvPr>
        </p:nvSpPr>
        <p:spPr>
          <a:xfrm>
            <a:off x="1097280" y="1358900"/>
            <a:ext cx="10058401" cy="2297335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Simulating Real Network Data Using Normal Distribution</a:t>
            </a:r>
          </a:p>
          <a:p>
            <a:pPr marL="200526" indent="-200526">
              <a:buClrTx/>
              <a:buFontTx/>
              <a:buChar char="•"/>
            </a:pPr>
            <a:r>
              <a:t>Generating Mesh Network Topology</a:t>
            </a:r>
          </a:p>
          <a:p>
            <a:pPr lvl="1" marL="581526" indent="-200526">
              <a:buClrTx/>
              <a:buFontTx/>
              <a:buChar char="•"/>
            </a:pPr>
            <a:r>
              <a:t>Integrating the P2P Algorithm</a:t>
            </a:r>
          </a:p>
          <a:p>
            <a:pPr lvl="1" marL="581526" indent="-200526">
              <a:buClrTx/>
              <a:buFontTx/>
              <a:buChar char="•"/>
            </a:pPr>
            <a:r>
              <a:t>Implementing the Traditional Server-Client Based Approach</a:t>
            </a:r>
          </a:p>
          <a:p>
            <a:pPr marL="200526" indent="-200526">
              <a:buClrTx/>
              <a:buFontTx/>
              <a:buChar char="•"/>
            </a:pPr>
            <a:r>
              <a:t>Calculating Optimized Network Topology with the P2P Algorithm</a:t>
            </a:r>
          </a:p>
        </p:txBody>
      </p:sp>
      <p:sp>
        <p:nvSpPr>
          <p:cNvPr id="211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INITAL steps (not repeated) of the testbed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ollecting &amp; Analyzing Network Data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Simulating Real Network Data</a:t>
            </a:r>
          </a:p>
        </p:txBody>
      </p:sp>
      <p:sp>
        <p:nvSpPr>
          <p:cNvPr id="214" name="Network Data Collection…"/>
          <p:cNvSpPr txBox="1"/>
          <p:nvPr>
            <p:ph type="body" idx="1"/>
          </p:nvPr>
        </p:nvSpPr>
        <p:spPr>
          <a:xfrm>
            <a:off x="1097280" y="136042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Analyzing Real Network Dataset</a:t>
            </a:r>
          </a:p>
          <a:p>
            <a:pPr lvl="1" marL="581525" indent="-200525">
              <a:buClrTx/>
              <a:buFontTx/>
              <a:buChar char="•"/>
            </a:pPr>
            <a:r>
              <a:t>Max Download Speed, Max Upload Speed</a:t>
            </a:r>
          </a:p>
          <a:p>
            <a:pPr lvl="1" marL="581525" indent="-200525">
              <a:buClrTx/>
              <a:buFontTx/>
              <a:buChar char="•"/>
            </a:pPr>
            <a:r>
              <a:t>Latency</a:t>
            </a:r>
          </a:p>
          <a:p>
            <a:pPr lvl="1" marL="581525" indent="-200525">
              <a:buClrTx/>
              <a:buFontTx/>
              <a:buChar char="•"/>
            </a:pPr>
            <a:r>
              <a:t>Packet Loss</a:t>
            </a:r>
          </a:p>
          <a:p>
            <a:pPr marL="200526" indent="-200526">
              <a:buClrTx/>
              <a:buFontTx/>
              <a:buChar char="•"/>
            </a:pPr>
            <a:r>
              <a:t>Reading Real Network Data from CSV File</a:t>
            </a:r>
          </a:p>
          <a:p>
            <a:pPr marL="200526" indent="-200526">
              <a:buClrTx/>
              <a:buFontTx/>
              <a:buChar char="•"/>
            </a:pPr>
            <a:r>
              <a:t>Generating Network Data Using Normal Distribution </a:t>
            </a:r>
          </a:p>
          <a:p>
            <a:pPr lvl="1" marL="581526" indent="-200526">
              <a:buClrTx/>
              <a:buFontTx/>
              <a:buChar char="•"/>
            </a:pPr>
            <a:r>
              <a:t>Having Mean and Standard Deviation from UK and Germany Based Data</a:t>
            </a:r>
          </a:p>
        </p:txBody>
      </p:sp>
      <p:sp>
        <p:nvSpPr>
          <p:cNvPr id="215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16" name="Table"/>
          <p:cNvGraphicFramePr/>
          <p:nvPr/>
        </p:nvGraphicFramePr>
        <p:xfrm>
          <a:off x="2312033" y="4500824"/>
          <a:ext cx="10075682" cy="195512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75850"/>
                <a:gridCol w="2509911"/>
                <a:gridCol w="2890790"/>
              </a:tblGrid>
              <a:tr h="488781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 of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Mean (μ)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Standard Deviation (σ)</a:t>
                      </a:r>
                    </a:p>
                  </a:txBody>
                  <a:tcPr marL="0" marR="0" marT="0" marB="0" anchor="ctr" anchorCtr="0" horzOverflow="overflow"/>
                </a:tc>
              </a:tr>
              <a:tr h="48878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First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</a:tr>
              <a:tr h="48878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Second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Ger-Based Data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1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18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Simulating real network data</a:t>
            </a:r>
          </a:p>
        </p:txBody>
      </p:sp>
      <p:sp>
        <p:nvSpPr>
          <p:cNvPr id="219" name="[2]"/>
          <p:cNvSpPr txBox="1"/>
          <p:nvPr/>
        </p:nvSpPr>
        <p:spPr>
          <a:xfrm>
            <a:off x="10114279" y="5655893"/>
            <a:ext cx="619597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722376">
              <a:lnSpc>
                <a:spcPct val="85000"/>
              </a:lnSpc>
              <a:defRPr spc="-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[1], [2]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Network Topology Generator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Network Topology</a:t>
            </a:r>
          </a:p>
        </p:txBody>
      </p:sp>
      <p:sp>
        <p:nvSpPr>
          <p:cNvPr id="222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Network Topology</a:t>
            </a:r>
          </a:p>
        </p:txBody>
      </p:sp>
      <p:sp>
        <p:nvSpPr>
          <p:cNvPr id="224" name="{…"/>
          <p:cNvSpPr txBox="1"/>
          <p:nvPr/>
        </p:nvSpPr>
        <p:spPr>
          <a:xfrm>
            <a:off x="1170943" y="3619077"/>
            <a:ext cx="2184401" cy="244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900"/>
            </a:pPr>
            <a:r>
              <a:t>{                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"filename"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"test.pdf"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"filesize"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5000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"peers"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</a:t>
            </a:r>
            <a:r>
              <a:rPr>
                <a:solidFill>
                  <a:srgbClr val="9CDCFE"/>
                </a:solidFill>
              </a:rPr>
              <a:t> "maxDownload":</a:t>
            </a:r>
            <a:r>
              <a:t> </a:t>
            </a:r>
            <a:r>
              <a:rPr>
                <a:solidFill>
                  <a:srgbClr val="B5CEA8"/>
                </a:solidFill>
              </a:rPr>
              <a:t>29150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"maxUpload"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9209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"maxDownload"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1080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"maxUpload"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373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225" name="&quot;connections&quot;: […"/>
          <p:cNvSpPr txBox="1"/>
          <p:nvPr/>
        </p:nvSpPr>
        <p:spPr>
          <a:xfrm>
            <a:off x="3341558" y="3619077"/>
            <a:ext cx="2184401" cy="244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</a:t>
            </a:r>
            <a:r>
              <a:rPr>
                <a:solidFill>
                  <a:srgbClr val="000000"/>
                </a:solidFill>
              </a:rPr>
              <a:t>"connections"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"bandwidth"</a:t>
            </a:r>
            <a:r>
              <a:t>: </a:t>
            </a:r>
            <a:r>
              <a:rPr>
                <a:solidFill>
                  <a:srgbClr val="B5CEA8"/>
                </a:solidFill>
              </a:rPr>
              <a:t>1080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"latency"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57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"loss"</a:t>
            </a:r>
            <a:r>
              <a:t>: </a:t>
            </a:r>
            <a:r>
              <a:rPr>
                <a:solidFill>
                  <a:srgbClr val="B5CEA8"/>
                </a:solidFill>
              </a:rPr>
              <a:t>0.0035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"bandwidth"</a:t>
            </a:r>
            <a:r>
              <a:t>: </a:t>
            </a:r>
            <a:r>
              <a:rPr>
                <a:solidFill>
                  <a:srgbClr val="B5CEA8"/>
                </a:solidFill>
              </a:rPr>
              <a:t>373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"latency"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57.15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"loss"</a:t>
            </a:r>
            <a:r>
              <a:t>: </a:t>
            </a:r>
            <a:r>
              <a:rPr>
                <a:solidFill>
                  <a:srgbClr val="B5CEA8"/>
                </a:solidFill>
              </a:rPr>
              <a:t>0.0035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226" name="List of Peers and Network Characteristics"/>
          <p:cNvSpPr txBox="1"/>
          <p:nvPr/>
        </p:nvSpPr>
        <p:spPr>
          <a:xfrm>
            <a:off x="2031150" y="3301500"/>
            <a:ext cx="2768226" cy="225707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1" sz="1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Topology Generated by the Testbed</a:t>
            </a:r>
          </a:p>
        </p:txBody>
      </p:sp>
      <p:pic>
        <p:nvPicPr>
          <p:cNvPr id="227" name="136525.png" descr="1365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985" y="5721005"/>
            <a:ext cx="241293" cy="241292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{…"/>
          <p:cNvSpPr txBox="1"/>
          <p:nvPr/>
        </p:nvSpPr>
        <p:spPr>
          <a:xfrm>
            <a:off x="7454900" y="3619500"/>
            <a:ext cx="2187490" cy="2441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914400">
              <a:defRPr sz="900"/>
            </a:pPr>
            <a:r>
              <a:t>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"superpeers"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"peer2peer"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"2"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229" name="Connection Between Peers"/>
          <p:cNvSpPr txBox="1"/>
          <p:nvPr/>
        </p:nvSpPr>
        <p:spPr>
          <a:xfrm>
            <a:off x="7861023" y="3301500"/>
            <a:ext cx="3041893" cy="225707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1" sz="1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Topology Optimized by the P2P Algorithm</a:t>
            </a:r>
          </a:p>
        </p:txBody>
      </p:sp>
      <p:pic>
        <p:nvPicPr>
          <p:cNvPr id="230" name="136525.png" descr="1365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8956" y="5715000"/>
            <a:ext cx="241292" cy="241293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Line"/>
          <p:cNvSpPr/>
          <p:nvPr/>
        </p:nvSpPr>
        <p:spPr>
          <a:xfrm>
            <a:off x="5697133" y="4693165"/>
            <a:ext cx="1577334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33" name="Develop Java Program…"/>
          <p:cNvSpPr txBox="1"/>
          <p:nvPr>
            <p:ph type="body" sz="quarter" idx="1"/>
          </p:nvPr>
        </p:nvSpPr>
        <p:spPr>
          <a:xfrm>
            <a:off x="1097280" y="1360420"/>
            <a:ext cx="4511518" cy="1644802"/>
          </a:xfrm>
          <a:prstGeom prst="rect">
            <a:avLst/>
          </a:prstGeom>
        </p:spPr>
        <p:txBody>
          <a:bodyPr/>
          <a:lstStyle/>
          <a:p>
            <a:pPr marL="18648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Generating Network Topology by the Testbed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Listing Nodes with Network Characteristics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Detailing Connections between the LectureStudio Server and All Peers</a:t>
            </a:r>
          </a:p>
        </p:txBody>
      </p:sp>
      <p:sp>
        <p:nvSpPr>
          <p:cNvPr id="234" name="Develop Java Program…"/>
          <p:cNvSpPr txBox="1"/>
          <p:nvPr/>
        </p:nvSpPr>
        <p:spPr>
          <a:xfrm>
            <a:off x="6722348" y="1358900"/>
            <a:ext cx="4349395" cy="1535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7846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Optimizing Network Topology by the P2P Algorithm</a:t>
            </a:r>
          </a:p>
          <a:p>
            <a:pPr lvl="1" marL="51755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Identifying Super Peers</a:t>
            </a:r>
          </a:p>
          <a:p>
            <a:pPr lvl="1" marL="51755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Optimizing Connections between the Studio Server and Peers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Management of Container-Testbed Environment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/>
          <a:p>
            <a:pPr lvl="1" defTabSz="777240">
              <a:defRPr spc="-120"/>
            </a:pPr>
            <a:r>
              <a:t>Container—Based Testbed Environment</a:t>
            </a:r>
          </a:p>
        </p:txBody>
      </p:sp>
      <p:sp>
        <p:nvSpPr>
          <p:cNvPr id="237" name="Create and Deploy Applications Faster and More Securely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Docker and Containerlab: Efficient, Isolated Simulation Environment</a:t>
            </a:r>
          </a:p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Creation and Management of User-Defined Network Topologies</a:t>
            </a:r>
          </a:p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Advantages of Using Containerlab for the Testbed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Properties of Containerlab</a:t>
            </a:r>
          </a:p>
          <a:p>
            <a:pPr lvl="3" marL="767454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name, image, kind, env, binds, etc.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Speed, Ease of Use, Repeatability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Creation of Complex Network Topologies</a:t>
            </a:r>
          </a:p>
        </p:txBody>
      </p:sp>
      <p:sp>
        <p:nvSpPr>
          <p:cNvPr id="238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" name="Footer Placeholder 4"/>
          <p:cNvSpPr txBox="1"/>
          <p:nvPr/>
        </p:nvSpPr>
        <p:spPr>
          <a:xfrm>
            <a:off x="3731905" y="6529495"/>
            <a:ext cx="5417365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Management of Container-Testbed Environment</a:t>
            </a:r>
          </a:p>
        </p:txBody>
      </p:sp>
      <p:sp>
        <p:nvSpPr>
          <p:cNvPr id="240" name="[2]"/>
          <p:cNvSpPr txBox="1"/>
          <p:nvPr/>
        </p:nvSpPr>
        <p:spPr>
          <a:xfrm>
            <a:off x="5955603" y="5415963"/>
            <a:ext cx="3564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722376">
              <a:lnSpc>
                <a:spcPct val="85000"/>
              </a:lnSpc>
              <a:defRPr spc="-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[3]</a:t>
            </a:r>
          </a:p>
        </p:txBody>
      </p:sp>
      <p:sp>
        <p:nvSpPr>
          <p:cNvPr id="241" name="name: p2p-network-topology…"/>
          <p:cNvSpPr txBox="1"/>
          <p:nvPr/>
        </p:nvSpPr>
        <p:spPr>
          <a:xfrm>
            <a:off x="7042035" y="3262875"/>
            <a:ext cx="3344360" cy="2534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name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2FB17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testbed</a:t>
            </a:r>
            <a:endParaRPr>
              <a:solidFill>
                <a:srgbClr val="2FB170"/>
              </a:solidFill>
            </a:endParaRPr>
          </a:p>
          <a:p>
            <a:pPr defTabSz="914400">
              <a:defRPr sz="1200"/>
            </a:p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topology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</a:t>
            </a:r>
            <a:r>
              <a:rPr>
                <a:solidFill>
                  <a:srgbClr val="6791E0"/>
                </a:solidFill>
              </a:rPr>
              <a:t>nodes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</a:t>
            </a:r>
            <a:r>
              <a:rPr>
                <a:solidFill>
                  <a:srgbClr val="6791E0"/>
                </a:solidFill>
              </a:rPr>
              <a:t>peer1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  </a:t>
            </a:r>
            <a:r>
              <a:rPr>
                <a:solidFill>
                  <a:srgbClr val="6791E0"/>
                </a:solidFill>
              </a:rPr>
              <a:t>kind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linux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  </a:t>
            </a:r>
            <a:r>
              <a:rPr>
                <a:solidFill>
                  <a:srgbClr val="6791E0"/>
                </a:solidFill>
              </a:rPr>
              <a:t>image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6791E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image-testbed</a:t>
            </a:r>
          </a:p>
          <a:p>
            <a:pPr defTabSz="914400">
              <a:defRPr sz="1200"/>
            </a:pPr>
            <a:r>
              <a:t>    </a:t>
            </a:r>
            <a:r>
              <a:rPr>
                <a:solidFill>
                  <a:srgbClr val="6791E0"/>
                </a:solidFill>
              </a:rPr>
              <a:t>peer2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  </a:t>
            </a:r>
            <a:r>
              <a:rPr>
                <a:solidFill>
                  <a:srgbClr val="6791E0"/>
                </a:solidFill>
              </a:rPr>
              <a:t>kind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linux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  </a:t>
            </a:r>
            <a:r>
              <a:rPr>
                <a:solidFill>
                  <a:srgbClr val="6791E0"/>
                </a:solidFill>
              </a:rPr>
              <a:t>image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image-testbed</a:t>
            </a:r>
          </a:p>
          <a:p>
            <a:pPr defTabSz="914400">
              <a:defRPr sz="1200"/>
            </a:p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</a:t>
            </a:r>
            <a:r>
              <a:rPr>
                <a:solidFill>
                  <a:srgbClr val="6791E0"/>
                </a:solidFill>
              </a:rPr>
              <a:t>links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</a:t>
            </a:r>
            <a:r>
              <a:rPr>
                <a:solidFill>
                  <a:srgbClr val="D2D7F9">
                    <a:alpha val="61961"/>
                  </a:srgbClr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[</a:t>
            </a:r>
            <a:r>
              <a:rPr>
                <a:solidFill>
                  <a:srgbClr val="AF2A7C"/>
                </a:solidFill>
              </a:rPr>
              <a:t>peer1:eth1, peer2:eth1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</a:p>
        </p:txBody>
      </p:sp>
      <p:sp>
        <p:nvSpPr>
          <p:cNvPr id="242" name="Configuration of Containerlab File"/>
          <p:cNvSpPr txBox="1"/>
          <p:nvPr/>
        </p:nvSpPr>
        <p:spPr>
          <a:xfrm>
            <a:off x="7302802" y="2949396"/>
            <a:ext cx="2822827" cy="248304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Containerlab File (YAML)</a:t>
            </a:r>
          </a:p>
        </p:txBody>
      </p:sp>
      <p:pic>
        <p:nvPicPr>
          <p:cNvPr id="243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7012" y="5459292"/>
            <a:ext cx="223437" cy="243839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245" name="containerlabTestbed.png" descr="containerlabTestb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4176" y="4430742"/>
            <a:ext cx="4498477" cy="14410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ounded Rectangle"/>
          <p:cNvSpPr/>
          <p:nvPr/>
        </p:nvSpPr>
        <p:spPr>
          <a:xfrm>
            <a:off x="9092464" y="3291728"/>
            <a:ext cx="357123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8" name="Square"/>
          <p:cNvSpPr/>
          <p:nvPr/>
        </p:nvSpPr>
        <p:spPr>
          <a:xfrm>
            <a:off x="9128820" y="3706416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9" name="Circle"/>
          <p:cNvSpPr/>
          <p:nvPr/>
        </p:nvSpPr>
        <p:spPr>
          <a:xfrm>
            <a:off x="9128820" y="4137534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0" name="Shape"/>
          <p:cNvSpPr/>
          <p:nvPr/>
        </p:nvSpPr>
        <p:spPr>
          <a:xfrm>
            <a:off x="9092464" y="4524140"/>
            <a:ext cx="357123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1" name="Java…"/>
          <p:cNvSpPr txBox="1"/>
          <p:nvPr/>
        </p:nvSpPr>
        <p:spPr>
          <a:xfrm>
            <a:off x="9532102" y="3285378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lectureStudio-server</a:t>
            </a:r>
          </a:p>
        </p:txBody>
      </p:sp>
      <p:sp>
        <p:nvSpPr>
          <p:cNvPr id="252" name="Java…"/>
          <p:cNvSpPr txBox="1"/>
          <p:nvPr/>
        </p:nvSpPr>
        <p:spPr>
          <a:xfrm>
            <a:off x="9544802" y="3712766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super-peer</a:t>
            </a:r>
          </a:p>
        </p:txBody>
      </p:sp>
      <p:sp>
        <p:nvSpPr>
          <p:cNvPr id="253" name="Java…"/>
          <p:cNvSpPr txBox="1"/>
          <p:nvPr/>
        </p:nvSpPr>
        <p:spPr>
          <a:xfrm>
            <a:off x="9532102" y="4144699"/>
            <a:ext cx="1802856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peer</a:t>
            </a:r>
          </a:p>
        </p:txBody>
      </p:sp>
      <p:sp>
        <p:nvSpPr>
          <p:cNvPr id="254" name="Java…"/>
          <p:cNvSpPr txBox="1"/>
          <p:nvPr/>
        </p:nvSpPr>
        <p:spPr>
          <a:xfrm>
            <a:off x="9532102" y="4565945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tracker-peer</a:t>
            </a:r>
          </a:p>
        </p:txBody>
      </p:sp>
      <p:pic>
        <p:nvPicPr>
          <p:cNvPr id="255" name="473791.png" descr="47379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1879" y="1640601"/>
            <a:ext cx="547115" cy="547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9969" y="5616870"/>
            <a:ext cx="233469" cy="2547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1654914-200.png" descr="1654914-2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89603" y="1296750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Java…"/>
          <p:cNvSpPr txBox="1"/>
          <p:nvPr/>
        </p:nvSpPr>
        <p:spPr>
          <a:xfrm>
            <a:off x="4291537" y="1735178"/>
            <a:ext cx="440306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Verifying the Connection Characteristics</a:t>
            </a:r>
          </a:p>
        </p:txBody>
      </p:sp>
      <p:pic>
        <p:nvPicPr>
          <p:cNvPr id="259" name="images.png" descr="image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59142" y="3008078"/>
            <a:ext cx="5080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Oval"/>
          <p:cNvSpPr/>
          <p:nvPr/>
        </p:nvSpPr>
        <p:spPr>
          <a:xfrm>
            <a:off x="7419741" y="2913966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1" name="1"/>
          <p:cNvSpPr txBox="1"/>
          <p:nvPr/>
        </p:nvSpPr>
        <p:spPr>
          <a:xfrm>
            <a:off x="7476815" y="2948830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262" name="Oval"/>
          <p:cNvSpPr/>
          <p:nvPr/>
        </p:nvSpPr>
        <p:spPr>
          <a:xfrm>
            <a:off x="3629378" y="1579074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3" name="4"/>
          <p:cNvSpPr txBox="1"/>
          <p:nvPr/>
        </p:nvSpPr>
        <p:spPr>
          <a:xfrm>
            <a:off x="3648351" y="1563138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264" name="Oval"/>
          <p:cNvSpPr/>
          <p:nvPr/>
        </p:nvSpPr>
        <p:spPr>
          <a:xfrm>
            <a:off x="2036162" y="2932970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5" name="5"/>
          <p:cNvSpPr txBox="1"/>
          <p:nvPr/>
        </p:nvSpPr>
        <p:spPr>
          <a:xfrm>
            <a:off x="2061573" y="2938603"/>
            <a:ext cx="207128" cy="300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/>
            </a:lvl1pPr>
          </a:lstStyle>
          <a:p>
            <a:pPr/>
            <a:r>
              <a:t>5</a:t>
            </a:r>
          </a:p>
        </p:txBody>
      </p:sp>
      <p:pic>
        <p:nvPicPr>
          <p:cNvPr id="266" name="1351844-200.png" descr="1351844-20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80106" y="3022621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Oval"/>
          <p:cNvSpPr/>
          <p:nvPr/>
        </p:nvSpPr>
        <p:spPr>
          <a:xfrm>
            <a:off x="5326589" y="1486650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8" name="3"/>
          <p:cNvSpPr txBox="1"/>
          <p:nvPr/>
        </p:nvSpPr>
        <p:spPr>
          <a:xfrm>
            <a:off x="5345563" y="1458014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3</a:t>
            </a:r>
          </a:p>
        </p:txBody>
      </p:sp>
      <p:pic>
        <p:nvPicPr>
          <p:cNvPr id="269" name="239207.png" descr="23920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79266" y="1561526"/>
            <a:ext cx="233469" cy="233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Unknown.png" descr="Unkn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68226" y="3330628"/>
            <a:ext cx="304206" cy="304207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Rounded Rectangle"/>
          <p:cNvSpPr/>
          <p:nvPr/>
        </p:nvSpPr>
        <p:spPr>
          <a:xfrm>
            <a:off x="3574222" y="2823403"/>
            <a:ext cx="5431236" cy="3018518"/>
          </a:xfrm>
          <a:prstGeom prst="roundRect">
            <a:avLst>
              <a:gd name="adj" fmla="val 12272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72" name="logo.png" descr="log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830704" y="4215610"/>
            <a:ext cx="870347" cy="382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Unknown.png" descr="Unknown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764744" y="5246483"/>
            <a:ext cx="1002268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quare"/>
          <p:cNvSpPr/>
          <p:nvPr/>
        </p:nvSpPr>
        <p:spPr>
          <a:xfrm>
            <a:off x="5799704" y="3820905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5" name="Rounded Rectangle"/>
          <p:cNvSpPr/>
          <p:nvPr/>
        </p:nvSpPr>
        <p:spPr>
          <a:xfrm>
            <a:off x="6201063" y="3215316"/>
            <a:ext cx="357124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6" name="Square"/>
          <p:cNvSpPr/>
          <p:nvPr/>
        </p:nvSpPr>
        <p:spPr>
          <a:xfrm>
            <a:off x="4599700" y="3820905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7" name="Circle"/>
          <p:cNvSpPr/>
          <p:nvPr/>
        </p:nvSpPr>
        <p:spPr>
          <a:xfrm>
            <a:off x="4593611" y="4501845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8" name="Circle"/>
          <p:cNvSpPr/>
          <p:nvPr/>
        </p:nvSpPr>
        <p:spPr>
          <a:xfrm>
            <a:off x="4150941" y="4516610"/>
            <a:ext cx="284411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9" name="Circle"/>
          <p:cNvSpPr/>
          <p:nvPr/>
        </p:nvSpPr>
        <p:spPr>
          <a:xfrm>
            <a:off x="3708272" y="4501845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0" name="Circle"/>
          <p:cNvSpPr/>
          <p:nvPr/>
        </p:nvSpPr>
        <p:spPr>
          <a:xfrm>
            <a:off x="5478167" y="4514308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1" name="Circle"/>
          <p:cNvSpPr/>
          <p:nvPr/>
        </p:nvSpPr>
        <p:spPr>
          <a:xfrm>
            <a:off x="6526376" y="3820905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2" name="Circle"/>
          <p:cNvSpPr/>
          <p:nvPr/>
        </p:nvSpPr>
        <p:spPr>
          <a:xfrm>
            <a:off x="7533657" y="3818273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3" name="Circle"/>
          <p:cNvSpPr/>
          <p:nvPr/>
        </p:nvSpPr>
        <p:spPr>
          <a:xfrm>
            <a:off x="7044223" y="3818273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4" name="Circle"/>
          <p:cNvSpPr/>
          <p:nvPr/>
        </p:nvSpPr>
        <p:spPr>
          <a:xfrm>
            <a:off x="8067525" y="3820120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5" name="Shape"/>
          <p:cNvSpPr/>
          <p:nvPr/>
        </p:nvSpPr>
        <p:spPr>
          <a:xfrm>
            <a:off x="5660973" y="5338190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286" name="Connection Line"/>
          <p:cNvCxnSpPr>
            <a:stCxn id="275" idx="0"/>
            <a:endCxn id="281" idx="0"/>
          </p:cNvCxnSpPr>
          <p:nvPr/>
        </p:nvCxnSpPr>
        <p:spPr>
          <a:xfrm>
            <a:off x="6379625" y="3351819"/>
            <a:ext cx="288956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7" name="Connection Line"/>
          <p:cNvCxnSpPr>
            <a:stCxn id="275" idx="0"/>
            <a:endCxn id="282" idx="0"/>
          </p:cNvCxnSpPr>
          <p:nvPr/>
        </p:nvCxnSpPr>
        <p:spPr>
          <a:xfrm>
            <a:off x="6379625" y="3351819"/>
            <a:ext cx="1296237" cy="6093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8" name="Connection Line"/>
          <p:cNvCxnSpPr>
            <a:stCxn id="283" idx="0"/>
            <a:endCxn id="275" idx="0"/>
          </p:cNvCxnSpPr>
          <p:nvPr/>
        </p:nvCxnSpPr>
        <p:spPr>
          <a:xfrm flipH="1" flipV="1">
            <a:off x="6379625" y="3351819"/>
            <a:ext cx="806804" cy="6093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9" name="Connection Line"/>
          <p:cNvCxnSpPr>
            <a:stCxn id="275" idx="0"/>
            <a:endCxn id="284" idx="0"/>
          </p:cNvCxnSpPr>
          <p:nvPr/>
        </p:nvCxnSpPr>
        <p:spPr>
          <a:xfrm>
            <a:off x="6379625" y="3351819"/>
            <a:ext cx="1830105" cy="61115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0" name="Connection Line"/>
          <p:cNvCxnSpPr>
            <a:stCxn id="275" idx="0"/>
            <a:endCxn id="276" idx="0"/>
          </p:cNvCxnSpPr>
          <p:nvPr/>
        </p:nvCxnSpPr>
        <p:spPr>
          <a:xfrm flipH="1">
            <a:off x="4741905" y="3351819"/>
            <a:ext cx="1637721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1" name="Connection Line"/>
          <p:cNvCxnSpPr>
            <a:stCxn id="275" idx="0"/>
            <a:endCxn id="274" idx="0"/>
          </p:cNvCxnSpPr>
          <p:nvPr/>
        </p:nvCxnSpPr>
        <p:spPr>
          <a:xfrm flipH="1">
            <a:off x="5941909" y="3351819"/>
            <a:ext cx="437717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2" name="Connection Line"/>
          <p:cNvCxnSpPr>
            <a:stCxn id="280" idx="0"/>
            <a:endCxn id="274" idx="0"/>
          </p:cNvCxnSpPr>
          <p:nvPr/>
        </p:nvCxnSpPr>
        <p:spPr>
          <a:xfrm flipV="1">
            <a:off x="5620372" y="3963758"/>
            <a:ext cx="321538" cy="69340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3" name="Connection Line"/>
          <p:cNvCxnSpPr>
            <a:stCxn id="279" idx="0"/>
            <a:endCxn id="276" idx="0"/>
          </p:cNvCxnSpPr>
          <p:nvPr/>
        </p:nvCxnSpPr>
        <p:spPr>
          <a:xfrm flipV="1">
            <a:off x="3850477" y="3963758"/>
            <a:ext cx="89142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4" name="Connection Line"/>
          <p:cNvCxnSpPr>
            <a:stCxn id="278" idx="0"/>
            <a:endCxn id="276" idx="0"/>
          </p:cNvCxnSpPr>
          <p:nvPr/>
        </p:nvCxnSpPr>
        <p:spPr>
          <a:xfrm flipV="1">
            <a:off x="4293146" y="3963758"/>
            <a:ext cx="448760" cy="69570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5" name="Connection Line"/>
          <p:cNvCxnSpPr>
            <a:stCxn id="277" idx="0"/>
            <a:endCxn id="276" idx="0"/>
          </p:cNvCxnSpPr>
          <p:nvPr/>
        </p:nvCxnSpPr>
        <p:spPr>
          <a:xfrm flipV="1">
            <a:off x="4735816" y="3963758"/>
            <a:ext cx="6090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6" name="Connection Line"/>
          <p:cNvCxnSpPr>
            <a:stCxn id="285" idx="0"/>
            <a:endCxn id="284" idx="0"/>
          </p:cNvCxnSpPr>
          <p:nvPr/>
        </p:nvCxnSpPr>
        <p:spPr>
          <a:xfrm flipV="1">
            <a:off x="5839535" y="3962974"/>
            <a:ext cx="2370195" cy="155987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7" name="Connection Line"/>
          <p:cNvCxnSpPr>
            <a:stCxn id="283" idx="0"/>
            <a:endCxn id="285" idx="0"/>
          </p:cNvCxnSpPr>
          <p:nvPr/>
        </p:nvCxnSpPr>
        <p:spPr>
          <a:xfrm flipH="1">
            <a:off x="5839535" y="3961126"/>
            <a:ext cx="1346894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8" name="Connection Line"/>
          <p:cNvCxnSpPr>
            <a:stCxn id="285" idx="0"/>
            <a:endCxn id="282" idx="0"/>
          </p:cNvCxnSpPr>
          <p:nvPr/>
        </p:nvCxnSpPr>
        <p:spPr>
          <a:xfrm flipV="1">
            <a:off x="5839535" y="3961126"/>
            <a:ext cx="1836327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9" name="Connection Line"/>
          <p:cNvCxnSpPr>
            <a:stCxn id="285" idx="0"/>
            <a:endCxn id="281" idx="0"/>
          </p:cNvCxnSpPr>
          <p:nvPr/>
        </p:nvCxnSpPr>
        <p:spPr>
          <a:xfrm flipV="1">
            <a:off x="5839535" y="3963758"/>
            <a:ext cx="82904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0" name="Connection Line"/>
          <p:cNvCxnSpPr>
            <a:stCxn id="285" idx="0"/>
            <a:endCxn id="275" idx="0"/>
          </p:cNvCxnSpPr>
          <p:nvPr/>
        </p:nvCxnSpPr>
        <p:spPr>
          <a:xfrm flipV="1">
            <a:off x="5839535" y="3351819"/>
            <a:ext cx="540091" cy="217103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1" name="Connection Line"/>
          <p:cNvCxnSpPr>
            <a:stCxn id="277" idx="0"/>
            <a:endCxn id="285" idx="0"/>
          </p:cNvCxnSpPr>
          <p:nvPr/>
        </p:nvCxnSpPr>
        <p:spPr>
          <a:xfrm>
            <a:off x="4735816" y="4644698"/>
            <a:ext cx="1103720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2" name="Connection Line"/>
          <p:cNvCxnSpPr>
            <a:stCxn id="285" idx="0"/>
            <a:endCxn id="278" idx="0"/>
          </p:cNvCxnSpPr>
          <p:nvPr/>
        </p:nvCxnSpPr>
        <p:spPr>
          <a:xfrm flipH="1" flipV="1">
            <a:off x="4293146" y="4659463"/>
            <a:ext cx="1546390" cy="8633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3" name="Connection Line"/>
          <p:cNvCxnSpPr>
            <a:stCxn id="279" idx="0"/>
            <a:endCxn id="285" idx="0"/>
          </p:cNvCxnSpPr>
          <p:nvPr/>
        </p:nvCxnSpPr>
        <p:spPr>
          <a:xfrm>
            <a:off x="3850477" y="4644698"/>
            <a:ext cx="198905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4" name="Connection Line"/>
          <p:cNvCxnSpPr>
            <a:stCxn id="285" idx="0"/>
            <a:endCxn id="280" idx="0"/>
          </p:cNvCxnSpPr>
          <p:nvPr/>
        </p:nvCxnSpPr>
        <p:spPr>
          <a:xfrm flipH="1" flipV="1">
            <a:off x="5620372" y="4657161"/>
            <a:ext cx="219164" cy="865689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5" name="Connection Line"/>
          <p:cNvCxnSpPr>
            <a:stCxn id="276" idx="0"/>
            <a:endCxn id="285" idx="0"/>
          </p:cNvCxnSpPr>
          <p:nvPr/>
        </p:nvCxnSpPr>
        <p:spPr>
          <a:xfrm>
            <a:off x="4741905" y="3963758"/>
            <a:ext cx="1097631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6" name="Connection Line"/>
          <p:cNvCxnSpPr>
            <a:stCxn id="274" idx="0"/>
            <a:endCxn id="285" idx="0"/>
          </p:cNvCxnSpPr>
          <p:nvPr/>
        </p:nvCxnSpPr>
        <p:spPr>
          <a:xfrm flipH="1">
            <a:off x="5839535" y="3963758"/>
            <a:ext cx="102375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pic>
        <p:nvPicPr>
          <p:cNvPr id="307" name="3621249.png" descr="3621249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075167" y="4664558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Oval"/>
          <p:cNvSpPr/>
          <p:nvPr/>
        </p:nvSpPr>
        <p:spPr>
          <a:xfrm>
            <a:off x="2566246" y="4889740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09" name="6"/>
          <p:cNvSpPr txBox="1"/>
          <p:nvPr/>
        </p:nvSpPr>
        <p:spPr>
          <a:xfrm>
            <a:off x="2585418" y="4879923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6</a:t>
            </a:r>
          </a:p>
        </p:txBody>
      </p:sp>
      <p:sp>
        <p:nvSpPr>
          <p:cNvPr id="310" name="Line"/>
          <p:cNvSpPr/>
          <p:nvPr/>
        </p:nvSpPr>
        <p:spPr>
          <a:xfrm>
            <a:off x="3810397" y="2037037"/>
            <a:ext cx="1" cy="77172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11" name="102642.png" descr="10264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668177" y="1309970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239207.png" descr="23920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117788" y="1545808"/>
            <a:ext cx="241293" cy="241293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Oval"/>
          <p:cNvSpPr/>
          <p:nvPr/>
        </p:nvSpPr>
        <p:spPr>
          <a:xfrm>
            <a:off x="9361047" y="1299986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14" name="2"/>
          <p:cNvSpPr txBox="1"/>
          <p:nvPr/>
        </p:nvSpPr>
        <p:spPr>
          <a:xfrm>
            <a:off x="9380021" y="1284050"/>
            <a:ext cx="220001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pic>
        <p:nvPicPr>
          <p:cNvPr id="315" name="Screenshot 2024-01-21 at 16.09.34.png" descr="Screenshot 2024-01-21 at 16.09.34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759768" y="2924449"/>
            <a:ext cx="703276" cy="634697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Line"/>
          <p:cNvSpPr/>
          <p:nvPr/>
        </p:nvSpPr>
        <p:spPr>
          <a:xfrm flipH="1">
            <a:off x="3307447" y="6135136"/>
            <a:ext cx="8891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7" name="Java…"/>
          <p:cNvSpPr txBox="1"/>
          <p:nvPr/>
        </p:nvSpPr>
        <p:spPr>
          <a:xfrm>
            <a:off x="4204442" y="6005576"/>
            <a:ext cx="1938625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56615">
              <a:defRPr sz="1403"/>
            </a:lvl1pPr>
          </a:lstStyle>
          <a:p>
            <a:pPr/>
            <a:r>
              <a:t>Data Flow between Steps</a:t>
            </a:r>
          </a:p>
        </p:txBody>
      </p:sp>
      <p:sp>
        <p:nvSpPr>
          <p:cNvPr id="318" name="Line"/>
          <p:cNvSpPr/>
          <p:nvPr/>
        </p:nvSpPr>
        <p:spPr>
          <a:xfrm flipH="1">
            <a:off x="6310059" y="6135136"/>
            <a:ext cx="88913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9" name="Java…"/>
          <p:cNvSpPr txBox="1"/>
          <p:nvPr/>
        </p:nvSpPr>
        <p:spPr>
          <a:xfrm>
            <a:off x="7238350" y="5992283"/>
            <a:ext cx="1938625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Data Flow to Testbed</a:t>
            </a:r>
          </a:p>
        </p:txBody>
      </p:sp>
      <p:sp>
        <p:nvSpPr>
          <p:cNvPr id="320" name="Line"/>
          <p:cNvSpPr/>
          <p:nvPr/>
        </p:nvSpPr>
        <p:spPr>
          <a:xfrm flipV="1">
            <a:off x="2915636" y="4964413"/>
            <a:ext cx="634343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1" name="Line"/>
          <p:cNvSpPr/>
          <p:nvPr/>
        </p:nvSpPr>
        <p:spPr>
          <a:xfrm>
            <a:off x="3078225" y="3745870"/>
            <a:ext cx="47421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2" name="Line"/>
          <p:cNvSpPr/>
          <p:nvPr/>
        </p:nvSpPr>
        <p:spPr>
          <a:xfrm flipH="1" flipV="1">
            <a:off x="6688139" y="1620623"/>
            <a:ext cx="130854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3" name="Java…"/>
          <p:cNvSpPr txBox="1"/>
          <p:nvPr/>
        </p:nvSpPr>
        <p:spPr>
          <a:xfrm>
            <a:off x="5208032" y="2828031"/>
            <a:ext cx="2442487" cy="2857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/>
            </a:lvl1pPr>
          </a:lstStyle>
          <a:p>
            <a:pPr/>
            <a:r>
              <a:t>Definition of the Containerlab</a:t>
            </a:r>
          </a:p>
        </p:txBody>
      </p:sp>
      <p:sp>
        <p:nvSpPr>
          <p:cNvPr id="324" name="Line"/>
          <p:cNvSpPr/>
          <p:nvPr/>
        </p:nvSpPr>
        <p:spPr>
          <a:xfrm>
            <a:off x="5709272" y="2055891"/>
            <a:ext cx="1" cy="74985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5" name="Line"/>
          <p:cNvSpPr/>
          <p:nvPr/>
        </p:nvSpPr>
        <p:spPr>
          <a:xfrm>
            <a:off x="8896778" y="2071198"/>
            <a:ext cx="1" cy="74985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6" name="Oval"/>
          <p:cNvSpPr/>
          <p:nvPr/>
        </p:nvSpPr>
        <p:spPr>
          <a:xfrm>
            <a:off x="6819006" y="2470369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7" name="1"/>
          <p:cNvSpPr txBox="1"/>
          <p:nvPr/>
        </p:nvSpPr>
        <p:spPr>
          <a:xfrm>
            <a:off x="6837980" y="2441733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328" name="Java…"/>
          <p:cNvSpPr txBox="1"/>
          <p:nvPr/>
        </p:nvSpPr>
        <p:spPr>
          <a:xfrm>
            <a:off x="2163212" y="1243502"/>
            <a:ext cx="440306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Communication and Data Transfer</a:t>
            </a:r>
          </a:p>
        </p:txBody>
      </p:sp>
      <p:sp>
        <p:nvSpPr>
          <p:cNvPr id="329" name="Java…"/>
          <p:cNvSpPr txBox="1"/>
          <p:nvPr/>
        </p:nvSpPr>
        <p:spPr>
          <a:xfrm>
            <a:off x="7574981" y="1742233"/>
            <a:ext cx="440306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Configurating the Connection Characteristics</a:t>
            </a:r>
          </a:p>
        </p:txBody>
      </p:sp>
      <p:sp>
        <p:nvSpPr>
          <p:cNvPr id="330" name="Java…"/>
          <p:cNvSpPr txBox="1"/>
          <p:nvPr/>
        </p:nvSpPr>
        <p:spPr>
          <a:xfrm>
            <a:off x="1281865" y="3614217"/>
            <a:ext cx="2452011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Checking the PDF File</a:t>
            </a:r>
          </a:p>
        </p:txBody>
      </p:sp>
      <p:sp>
        <p:nvSpPr>
          <p:cNvPr id="331" name="Java…"/>
          <p:cNvSpPr txBox="1"/>
          <p:nvPr/>
        </p:nvSpPr>
        <p:spPr>
          <a:xfrm>
            <a:off x="1342614" y="5164505"/>
            <a:ext cx="233051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Tracking the Data Transfer</a:t>
            </a:r>
          </a:p>
        </p:txBody>
      </p:sp>
      <p:sp>
        <p:nvSpPr>
          <p:cNvPr id="332" name="Execution Steps (Repeated)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Execution Steps (Repeated) of the Testbed</a:t>
            </a:r>
          </a:p>
        </p:txBody>
      </p:sp>
      <p:pic>
        <p:nvPicPr>
          <p:cNvPr id="333" name="Unknown.png" descr="Unknown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739367" y="4730271"/>
            <a:ext cx="961992" cy="480998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35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Execution Steps (Repeated) of the Testbed</a:t>
            </a:r>
          </a:p>
        </p:txBody>
      </p:sp>
      <p:sp>
        <p:nvSpPr>
          <p:cNvPr id="336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onfiguring the Components of the P2P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pc="-41" sz="3936"/>
            </a:lvl1pPr>
          </a:lstStyle>
          <a:p>
            <a:pPr/>
            <a:r>
              <a:t>Configuring the Components of the P2P Algorithm</a:t>
            </a:r>
          </a:p>
        </p:txBody>
      </p:sp>
      <p:sp>
        <p:nvSpPr>
          <p:cNvPr id="339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41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Configuring the Testbed Environment</a:t>
            </a:r>
          </a:p>
        </p:txBody>
      </p:sp>
      <p:sp>
        <p:nvSpPr>
          <p:cNvPr id="342" name="name: p2p-network-topology…"/>
          <p:cNvSpPr txBox="1"/>
          <p:nvPr/>
        </p:nvSpPr>
        <p:spPr>
          <a:xfrm>
            <a:off x="1245222" y="2007181"/>
            <a:ext cx="3344360" cy="386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name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2FB17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testbed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mgmt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</a:t>
            </a:r>
            <a:r>
              <a:t>network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fixedips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</a:t>
            </a:r>
            <a:r>
              <a:t>ipv4-subnet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172.100.100.0/24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topology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  </a:t>
            </a:r>
            <a:r>
              <a:t>nodes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…</a:t>
            </a:r>
            <a:endParaRPr b="1"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</a:t>
            </a:r>
            <a:r>
              <a:rPr>
                <a:solidFill>
                  <a:srgbClr val="6791E0"/>
                </a:solidFill>
              </a:rPr>
              <a:t>links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endParaRPr b="1">
              <a:solidFill>
                <a:srgbClr val="000000">
                  <a:alpha val="61961"/>
                </a:srgbClr>
              </a:solidFill>
            </a:endParaR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rPr b="1">
                <a:solidFill>
                  <a:srgbClr val="000000">
                    <a:alpha val="61961"/>
                  </a:srgbClr>
                </a:solidFill>
              </a:rPr>
              <a:t>       </a:t>
            </a:r>
            <a:r>
              <a:rPr>
                <a:solidFill>
                  <a:srgbClr val="6791E0"/>
                </a:solidFill>
              </a:rPr>
              <a:t>- 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lectureStudioserver:eth1, 1:eth1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lectureStudioserver:eth2, 2:eth1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lectureStudioserver:eth3, 3:eth1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lectureStudioserver:eth4, 4:eth1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lectureStudioserver:eth5, 5:eth1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lectureStudioserver:eth6, 6:eth1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5:eth2, 7:eth1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6:eth2, 8:eth1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6:eth3, 9:eth1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6:eth4, 10:eth1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</a:p>
        </p:txBody>
      </p:sp>
      <p:sp>
        <p:nvSpPr>
          <p:cNvPr id="343" name="Configuration of Containerlab File"/>
          <p:cNvSpPr txBox="1"/>
          <p:nvPr/>
        </p:nvSpPr>
        <p:spPr>
          <a:xfrm>
            <a:off x="1245222" y="1397677"/>
            <a:ext cx="3751876" cy="480994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Containerlab File (Network Management, Nodes and Links) </a:t>
            </a:r>
          </a:p>
        </p:txBody>
      </p:sp>
      <p:pic>
        <p:nvPicPr>
          <p:cNvPr id="344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2522" y="5737646"/>
            <a:ext cx="223437" cy="243839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Rounded Rectangle"/>
          <p:cNvSpPr/>
          <p:nvPr/>
        </p:nvSpPr>
        <p:spPr>
          <a:xfrm>
            <a:off x="7105773" y="5101394"/>
            <a:ext cx="357123" cy="273007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6" name="Square"/>
          <p:cNvSpPr/>
          <p:nvPr/>
        </p:nvSpPr>
        <p:spPr>
          <a:xfrm>
            <a:off x="8318720" y="5095044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7" name="Circle"/>
          <p:cNvSpPr/>
          <p:nvPr/>
        </p:nvSpPr>
        <p:spPr>
          <a:xfrm>
            <a:off x="9149460" y="5094636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8" name="Shape"/>
          <p:cNvSpPr/>
          <p:nvPr/>
        </p:nvSpPr>
        <p:spPr>
          <a:xfrm>
            <a:off x="9866140" y="5040538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9" name="Java…"/>
          <p:cNvSpPr txBox="1"/>
          <p:nvPr/>
        </p:nvSpPr>
        <p:spPr>
          <a:xfrm>
            <a:off x="6599261" y="5425244"/>
            <a:ext cx="1370147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lectureStudio server</a:t>
            </a:r>
          </a:p>
        </p:txBody>
      </p:sp>
      <p:sp>
        <p:nvSpPr>
          <p:cNvPr id="350" name="Square"/>
          <p:cNvSpPr/>
          <p:nvPr/>
        </p:nvSpPr>
        <p:spPr>
          <a:xfrm>
            <a:off x="8447231" y="3131633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1" name="Rounded Rectangle"/>
          <p:cNvSpPr/>
          <p:nvPr/>
        </p:nvSpPr>
        <p:spPr>
          <a:xfrm>
            <a:off x="8912090" y="2322844"/>
            <a:ext cx="357123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2" name="Square"/>
          <p:cNvSpPr/>
          <p:nvPr/>
        </p:nvSpPr>
        <p:spPr>
          <a:xfrm>
            <a:off x="7247227" y="3131633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3" name="Circle"/>
          <p:cNvSpPr/>
          <p:nvPr/>
        </p:nvSpPr>
        <p:spPr>
          <a:xfrm>
            <a:off x="7241138" y="381257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4" name="Circle"/>
          <p:cNvSpPr/>
          <p:nvPr/>
        </p:nvSpPr>
        <p:spPr>
          <a:xfrm>
            <a:off x="6798468" y="3827338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5" name="Circle"/>
          <p:cNvSpPr/>
          <p:nvPr/>
        </p:nvSpPr>
        <p:spPr>
          <a:xfrm>
            <a:off x="6355799" y="381257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6" name="Circle"/>
          <p:cNvSpPr/>
          <p:nvPr/>
        </p:nvSpPr>
        <p:spPr>
          <a:xfrm>
            <a:off x="8125694" y="3825036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7" name="Circle"/>
          <p:cNvSpPr/>
          <p:nvPr/>
        </p:nvSpPr>
        <p:spPr>
          <a:xfrm>
            <a:off x="9173902" y="313163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8" name="Circle"/>
          <p:cNvSpPr/>
          <p:nvPr/>
        </p:nvSpPr>
        <p:spPr>
          <a:xfrm>
            <a:off x="10181183" y="3129001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9" name="Circle"/>
          <p:cNvSpPr/>
          <p:nvPr/>
        </p:nvSpPr>
        <p:spPr>
          <a:xfrm>
            <a:off x="9691749" y="3129001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60" name="Circle"/>
          <p:cNvSpPr/>
          <p:nvPr/>
        </p:nvSpPr>
        <p:spPr>
          <a:xfrm>
            <a:off x="10715051" y="3130848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61" name="Shape"/>
          <p:cNvSpPr/>
          <p:nvPr/>
        </p:nvSpPr>
        <p:spPr>
          <a:xfrm>
            <a:off x="8308500" y="4648918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362" name="Connection Line"/>
          <p:cNvCxnSpPr>
            <a:stCxn id="351" idx="0"/>
            <a:endCxn id="357" idx="0"/>
          </p:cNvCxnSpPr>
          <p:nvPr/>
        </p:nvCxnSpPr>
        <p:spPr>
          <a:xfrm>
            <a:off x="9090651" y="2459347"/>
            <a:ext cx="225456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3" name="Connection Line"/>
          <p:cNvCxnSpPr>
            <a:stCxn id="351" idx="0"/>
            <a:endCxn id="358" idx="0"/>
          </p:cNvCxnSpPr>
          <p:nvPr/>
        </p:nvCxnSpPr>
        <p:spPr>
          <a:xfrm>
            <a:off x="9090651" y="2459347"/>
            <a:ext cx="1232737" cy="8125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4" name="Connection Line"/>
          <p:cNvCxnSpPr>
            <a:stCxn id="359" idx="0"/>
            <a:endCxn id="351" idx="0"/>
          </p:cNvCxnSpPr>
          <p:nvPr/>
        </p:nvCxnSpPr>
        <p:spPr>
          <a:xfrm flipH="1" flipV="1">
            <a:off x="9090651" y="2459347"/>
            <a:ext cx="743304" cy="8125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5" name="Connection Line"/>
          <p:cNvCxnSpPr>
            <a:stCxn id="351" idx="0"/>
            <a:endCxn id="360" idx="0"/>
          </p:cNvCxnSpPr>
          <p:nvPr/>
        </p:nvCxnSpPr>
        <p:spPr>
          <a:xfrm>
            <a:off x="9090651" y="2459347"/>
            <a:ext cx="1766605" cy="81435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6" name="Connection Line"/>
          <p:cNvCxnSpPr>
            <a:stCxn id="351" idx="0"/>
            <a:endCxn id="352" idx="0"/>
          </p:cNvCxnSpPr>
          <p:nvPr/>
        </p:nvCxnSpPr>
        <p:spPr>
          <a:xfrm flipH="1">
            <a:off x="7389431" y="2459347"/>
            <a:ext cx="1701221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7" name="Connection Line"/>
          <p:cNvCxnSpPr>
            <a:stCxn id="351" idx="0"/>
            <a:endCxn id="350" idx="0"/>
          </p:cNvCxnSpPr>
          <p:nvPr/>
        </p:nvCxnSpPr>
        <p:spPr>
          <a:xfrm flipH="1">
            <a:off x="8589436" y="2459347"/>
            <a:ext cx="501216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8" name="Connection Line"/>
          <p:cNvCxnSpPr>
            <a:stCxn id="356" idx="0"/>
            <a:endCxn id="350" idx="0"/>
          </p:cNvCxnSpPr>
          <p:nvPr/>
        </p:nvCxnSpPr>
        <p:spPr>
          <a:xfrm flipV="1">
            <a:off x="8267899" y="3274486"/>
            <a:ext cx="321538" cy="69340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9" name="Connection Line"/>
          <p:cNvCxnSpPr>
            <a:stCxn id="355" idx="0"/>
            <a:endCxn id="352" idx="0"/>
          </p:cNvCxnSpPr>
          <p:nvPr/>
        </p:nvCxnSpPr>
        <p:spPr>
          <a:xfrm flipV="1">
            <a:off x="6498003" y="3274486"/>
            <a:ext cx="89142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0" name="Connection Line"/>
          <p:cNvCxnSpPr>
            <a:stCxn id="354" idx="0"/>
            <a:endCxn id="352" idx="0"/>
          </p:cNvCxnSpPr>
          <p:nvPr/>
        </p:nvCxnSpPr>
        <p:spPr>
          <a:xfrm flipV="1">
            <a:off x="6940673" y="3274486"/>
            <a:ext cx="448759" cy="69570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1" name="Connection Line"/>
          <p:cNvCxnSpPr>
            <a:stCxn id="353" idx="0"/>
            <a:endCxn id="352" idx="0"/>
          </p:cNvCxnSpPr>
          <p:nvPr/>
        </p:nvCxnSpPr>
        <p:spPr>
          <a:xfrm flipV="1">
            <a:off x="7383343" y="3274486"/>
            <a:ext cx="608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2" name="Connection Line"/>
          <p:cNvCxnSpPr>
            <a:stCxn id="361" idx="0"/>
            <a:endCxn id="360" idx="0"/>
          </p:cNvCxnSpPr>
          <p:nvPr/>
        </p:nvCxnSpPr>
        <p:spPr>
          <a:xfrm flipV="1">
            <a:off x="8487061" y="3273702"/>
            <a:ext cx="2370195" cy="155987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3" name="Connection Line"/>
          <p:cNvCxnSpPr>
            <a:stCxn id="359" idx="0"/>
            <a:endCxn id="361" idx="0"/>
          </p:cNvCxnSpPr>
          <p:nvPr/>
        </p:nvCxnSpPr>
        <p:spPr>
          <a:xfrm flipH="1">
            <a:off x="8487061" y="3271854"/>
            <a:ext cx="1346894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4" name="Connection Line"/>
          <p:cNvCxnSpPr>
            <a:stCxn id="361" idx="0"/>
            <a:endCxn id="358" idx="0"/>
          </p:cNvCxnSpPr>
          <p:nvPr/>
        </p:nvCxnSpPr>
        <p:spPr>
          <a:xfrm flipV="1">
            <a:off x="8487061" y="3271854"/>
            <a:ext cx="1836327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5" name="Connection Line"/>
          <p:cNvCxnSpPr>
            <a:stCxn id="361" idx="0"/>
            <a:endCxn id="357" idx="0"/>
          </p:cNvCxnSpPr>
          <p:nvPr/>
        </p:nvCxnSpPr>
        <p:spPr>
          <a:xfrm flipV="1">
            <a:off x="8487061" y="3274486"/>
            <a:ext cx="82904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6" name="Connection Line"/>
          <p:cNvCxnSpPr>
            <a:stCxn id="361" idx="0"/>
            <a:endCxn id="351" idx="0"/>
          </p:cNvCxnSpPr>
          <p:nvPr/>
        </p:nvCxnSpPr>
        <p:spPr>
          <a:xfrm flipV="1">
            <a:off x="8487061" y="2459347"/>
            <a:ext cx="603591" cy="237423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7" name="Connection Line"/>
          <p:cNvCxnSpPr>
            <a:stCxn id="353" idx="0"/>
            <a:endCxn id="361" idx="0"/>
          </p:cNvCxnSpPr>
          <p:nvPr/>
        </p:nvCxnSpPr>
        <p:spPr>
          <a:xfrm>
            <a:off x="7383343" y="3955426"/>
            <a:ext cx="110371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8" name="Connection Line"/>
          <p:cNvCxnSpPr>
            <a:stCxn id="361" idx="0"/>
            <a:endCxn id="354" idx="0"/>
          </p:cNvCxnSpPr>
          <p:nvPr/>
        </p:nvCxnSpPr>
        <p:spPr>
          <a:xfrm flipH="1" flipV="1">
            <a:off x="6940673" y="3970191"/>
            <a:ext cx="1546389" cy="8633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9" name="Connection Line"/>
          <p:cNvCxnSpPr>
            <a:stCxn id="355" idx="0"/>
            <a:endCxn id="361" idx="0"/>
          </p:cNvCxnSpPr>
          <p:nvPr/>
        </p:nvCxnSpPr>
        <p:spPr>
          <a:xfrm>
            <a:off x="6498003" y="3955426"/>
            <a:ext cx="198905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80" name="Connection Line"/>
          <p:cNvCxnSpPr>
            <a:stCxn id="361" idx="0"/>
            <a:endCxn id="356" idx="0"/>
          </p:cNvCxnSpPr>
          <p:nvPr/>
        </p:nvCxnSpPr>
        <p:spPr>
          <a:xfrm flipH="1" flipV="1">
            <a:off x="8267899" y="3967889"/>
            <a:ext cx="219163" cy="865689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81" name="Connection Line"/>
          <p:cNvCxnSpPr>
            <a:stCxn id="352" idx="0"/>
            <a:endCxn id="361" idx="0"/>
          </p:cNvCxnSpPr>
          <p:nvPr/>
        </p:nvCxnSpPr>
        <p:spPr>
          <a:xfrm>
            <a:off x="7389431" y="3274486"/>
            <a:ext cx="1097631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82" name="Connection Line"/>
          <p:cNvCxnSpPr>
            <a:stCxn id="350" idx="0"/>
            <a:endCxn id="361" idx="0"/>
          </p:cNvCxnSpPr>
          <p:nvPr/>
        </p:nvCxnSpPr>
        <p:spPr>
          <a:xfrm flipH="1">
            <a:off x="8487061" y="3274486"/>
            <a:ext cx="10237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383" name="Java…"/>
          <p:cNvSpPr txBox="1"/>
          <p:nvPr/>
        </p:nvSpPr>
        <p:spPr>
          <a:xfrm>
            <a:off x="8071918" y="5425244"/>
            <a:ext cx="778013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super peer</a:t>
            </a:r>
          </a:p>
        </p:txBody>
      </p:sp>
      <p:sp>
        <p:nvSpPr>
          <p:cNvPr id="384" name="Java…"/>
          <p:cNvSpPr txBox="1"/>
          <p:nvPr/>
        </p:nvSpPr>
        <p:spPr>
          <a:xfrm>
            <a:off x="9094782" y="5425244"/>
            <a:ext cx="434370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peer</a:t>
            </a:r>
          </a:p>
        </p:txBody>
      </p:sp>
      <p:sp>
        <p:nvSpPr>
          <p:cNvPr id="385" name="Java…"/>
          <p:cNvSpPr txBox="1"/>
          <p:nvPr/>
        </p:nvSpPr>
        <p:spPr>
          <a:xfrm>
            <a:off x="9655694" y="5449577"/>
            <a:ext cx="92391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 tracker peer</a:t>
            </a:r>
          </a:p>
        </p:txBody>
      </p:sp>
      <p:sp>
        <p:nvSpPr>
          <p:cNvPr id="386" name="Configuration of Containerlab File"/>
          <p:cNvSpPr txBox="1"/>
          <p:nvPr/>
        </p:nvSpPr>
        <p:spPr>
          <a:xfrm>
            <a:off x="7827874" y="1867481"/>
            <a:ext cx="2525556" cy="280798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Nodes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