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Footer Placeholder 4"/>
          <p:cNvSpPr txBox="1"/>
          <p:nvPr/>
        </p:nvSpPr>
        <p:spPr>
          <a:xfrm>
            <a:off x="3731905" y="6529495"/>
            <a:ext cx="586381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and Verifying the network characteristics</a:t>
            </a:r>
          </a:p>
        </p:txBody>
      </p:sp>
      <p:grpSp>
        <p:nvGrpSpPr>
          <p:cNvPr id="393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1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6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4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7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0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8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1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2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3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4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2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4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Strategy among peers</a:t>
            </a:r>
          </a:p>
        </p:txBody>
      </p: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23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4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5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7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8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9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0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1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32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33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5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7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8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9" name="Connection Line"/>
          <p:cNvCxnSpPr>
            <a:stCxn id="430" idx="0"/>
            <a:endCxn id="425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0" name="Connection Line"/>
          <p:cNvCxnSpPr>
            <a:stCxn id="431" idx="0"/>
            <a:endCxn id="437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1" name="Connection Line"/>
          <p:cNvCxnSpPr>
            <a:stCxn id="432" idx="0"/>
            <a:endCxn id="438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2" name="Connection Line"/>
          <p:cNvCxnSpPr>
            <a:stCxn id="428" idx="0"/>
            <a:endCxn id="429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43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4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5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6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7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54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55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56" name="Configuration of Containerlab File"/>
          <p:cNvSpPr txBox="1"/>
          <p:nvPr/>
        </p:nvSpPr>
        <p:spPr>
          <a:xfrm>
            <a:off x="68545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Latency,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 </a:t>
            </a:r>
            <a:br/>
          </a:p>
        </p:txBody>
      </p:sp>
      <p:sp>
        <p:nvSpPr>
          <p:cNvPr id="46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 (1)</a:t>
            </a:r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8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onfiguration of Containerlab File"/>
          <p:cNvSpPr txBox="1"/>
          <p:nvPr/>
        </p:nvSpPr>
        <p:spPr>
          <a:xfrm>
            <a:off x="1803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010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71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Configured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Result in Reduced Bandwidth Allocation, Leading to Increased Latency</a:t>
            </a:r>
          </a:p>
          <a:p>
            <a:pPr marL="200526" indent="-200526">
              <a:buClrTx/>
              <a:buFontTx/>
              <a:buChar char="•"/>
            </a:pPr>
            <a:r>
              <a:t>Containerization Technologies Increase Latency, Reduce Overheads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Usage, Affecting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 (2)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8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499" y="2714875"/>
            <a:ext cx="383454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6339" y="2709200"/>
            <a:ext cx="383454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906468" y="2431196"/>
            <a:ext cx="319671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6534459" y="2431196"/>
            <a:ext cx="3341573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138420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8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9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491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Scaling Peers with Containerlab for Simplified Topology Deployment and Destroying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Deployment Time Increase of 5.37s per Additional Node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Destroying Process Time Low, Approximately 9 Seconds for 75 Nodes</a:t>
            </a:r>
          </a:p>
        </p:txBody>
      </p:sp>
      <p:sp>
        <p:nvSpPr>
          <p:cNvPr id="493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Peers, Indicating Increased Host Load</a:t>
            </a:r>
          </a:p>
          <a:p>
            <a:pPr lvl="1" marL="54663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4663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pic>
        <p:nvPicPr>
          <p:cNvPr id="494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583" y="4039018"/>
            <a:ext cx="320507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8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Analysis of Resource Consumption (CPU and Memory Usage) of the P2P Algorithm Components (the LectureStudio Server and Peers)</a:t>
            </a:r>
          </a:p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CPU Usage Evaluation with and without the P2P Algorithm in the Testbed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Direct Data Transfer, Increased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P2P Algorithm, Data Distribution Leading to Decreased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Peak CPU Usage Reduction of 52% by the P2P Algorithm </a:t>
            </a:r>
          </a:p>
        </p:txBody>
      </p:sp>
      <p:sp>
        <p:nvSpPr>
          <p:cNvPr id="49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1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875525"/>
            <a:ext cx="4146424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onfiguration of Containerlab File"/>
          <p:cNvSpPr txBox="1"/>
          <p:nvPr/>
        </p:nvSpPr>
        <p:spPr>
          <a:xfrm>
            <a:off x="2182688" y="3513982"/>
            <a:ext cx="266737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7201954" y="3456425"/>
            <a:ext cx="2595047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pic>
        <p:nvPicPr>
          <p:cNvPr id="504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3875525"/>
            <a:ext cx="404402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0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9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352800"/>
            <a:ext cx="4092223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352800"/>
            <a:ext cx="4136572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Configuration of Containerlab File"/>
          <p:cNvSpPr txBox="1"/>
          <p:nvPr/>
        </p:nvSpPr>
        <p:spPr>
          <a:xfrm>
            <a:off x="1936282" y="30762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2" name="Configuration of Containerlab File"/>
          <p:cNvSpPr txBox="1"/>
          <p:nvPr/>
        </p:nvSpPr>
        <p:spPr>
          <a:xfrm>
            <a:off x="7087914" y="30762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3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41% by the P2P Algorithm</a:t>
            </a:r>
          </a:p>
        </p:txBody>
      </p:sp>
      <p:sp>
        <p:nvSpPr>
          <p:cNvPr id="51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5" name="Content Placeholder 2"/>
          <p:cNvSpPr txBox="1"/>
          <p:nvPr/>
        </p:nvSpPr>
        <p:spPr>
          <a:xfrm>
            <a:off x="1147811" y="5513861"/>
            <a:ext cx="10058402" cy="63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1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(1)</a:t>
            </a:r>
          </a:p>
        </p:txBody>
      </p:sp>
      <p:sp>
        <p:nvSpPr>
          <p:cNvPr id="5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Performed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Data Using Normal Distribution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Difference between the P2P Algorithm and Server-Client Based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Optimization by the P2P Algorithm not Significant Advantageous with Small File Sizes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Using Normal Distribution with Different Source for Mean Value (e.g., Germany)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Combination of German Mean Values with Real Network Data's Standard Deviation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Results with the P2P Algorithm Quite Good in this Configuration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Efficiency Increases as Number of Peers and Data Size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2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6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First Configuration with the LectureStudio Server and 20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The P2P Algorithm Performance Little Worse to the Traditional Approach</a:t>
            </a:r>
          </a:p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Second Configuration with the LectureStudio Server and 20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Nearly Identical to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27% Faster than the Traditional Approach</a:t>
            </a:r>
          </a:p>
        </p:txBody>
      </p:sp>
      <p:sp>
        <p:nvSpPr>
          <p:cNvPr id="528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9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0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6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8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39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First Configuration with the LectureStudio Server and 50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Nearly Identical to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5% Faster than the Traditional Approach</a:t>
            </a:r>
          </a:p>
          <a:p>
            <a:pPr marL="17646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Second Configuration with the LectureStudio Server and 50 Peers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2MB Data Size, the P2P Algorithm Performance 12% Faster than the Traditional Approach</a:t>
            </a:r>
          </a:p>
          <a:p>
            <a:pPr lvl="1" marL="511742" indent="-176462" defTabSz="804672">
              <a:spcBef>
                <a:spcPts val="1000"/>
              </a:spcBef>
              <a:buClrTx/>
              <a:buFontTx/>
              <a:buChar char="•"/>
              <a:defRPr sz="1760"/>
            </a:pPr>
            <a:r>
              <a:t>Transferring 128MB Data Size, the P2P Algorithm Performance 35% Faster than the Traditional Approach</a:t>
            </a:r>
          </a:p>
        </p:txBody>
      </p:sp>
      <p:pic>
        <p:nvPicPr>
          <p:cNvPr id="540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4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Goal: Develop a Testbed for the P2P Data Distribution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Utilization of Docker and Containerlab for An Efficient, Isolated Testing Environment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Simulation of Real Network Environments and Complex Network Topologies in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Replication Accuracy of Bandwidth Limitation and Latency Addition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Effective Scalability with Increasing Nodes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Resource Consumption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Resource Usage Demand without the P2P Algorithm on the LectureStudio Server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Significant Reduction Achieved with the P2P Algorithm on the LectureStudio Server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Total Duration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Limited Benefits Observed for Small Files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Increased Robustness of the P2P Algorithm with Larger Numbers of Peers and Data Sizes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Future Works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Enhancement of Packet Loss Simulation for Accurate Network Behavior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Automatic Integration between the Testbed and the P2P Algorithm Optimization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Integration of Additional P2P Algorithms into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4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Conclusion and future work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0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1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5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56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5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6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6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Finding Real Network Data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Maximum Upload Speed, Maximum Download Speed,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Simulating Real Network Data Using Normal Distribution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Generating Network Topology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Integrating the P2P Algorithm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Configuring the Components of the P2P Algorithm in the Testbed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Creating a Containerlab File and Configuring Network Management, Nodes and Links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Implementing and Validating the Network Characteristics of the Connections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Bandwidth,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Managing Communication and Data Transfer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Tracking and Validating the Data Transfer Process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Evaluating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Germany-Based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Container-Based 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4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28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29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0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1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2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3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540573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components of the p2p algorithm</a:t>
            </a:r>
          </a:p>
        </p:txBody>
      </p:sp>
      <p:sp>
        <p:nvSpPr>
          <p:cNvPr id="342" name="name: p2p-network-topology…"/>
          <p:cNvSpPr txBox="1"/>
          <p:nvPr/>
        </p:nvSpPr>
        <p:spPr>
          <a:xfrm>
            <a:off x="1397000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3" name="Configuration of Containerlab File"/>
          <p:cNvSpPr txBox="1"/>
          <p:nvPr/>
        </p:nvSpPr>
        <p:spPr>
          <a:xfrm>
            <a:off x="1244600" y="1397000"/>
            <a:ext cx="3686867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602" y="57225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ounded Rectangle"/>
          <p:cNvSpPr/>
          <p:nvPr/>
        </p:nvSpPr>
        <p:spPr>
          <a:xfrm>
            <a:off x="68009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80139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88446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Shape"/>
          <p:cNvSpPr/>
          <p:nvPr/>
        </p:nvSpPr>
        <p:spPr>
          <a:xfrm>
            <a:off x="95613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Java…"/>
          <p:cNvSpPr txBox="1"/>
          <p:nvPr/>
        </p:nvSpPr>
        <p:spPr>
          <a:xfrm>
            <a:off x="62944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0" name="Square"/>
          <p:cNvSpPr/>
          <p:nvPr/>
        </p:nvSpPr>
        <p:spPr>
          <a:xfrm>
            <a:off x="81424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6072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69424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69363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64936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60509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78208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88691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98763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93869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104102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Shape"/>
          <p:cNvSpPr/>
          <p:nvPr/>
        </p:nvSpPr>
        <p:spPr>
          <a:xfrm>
            <a:off x="80037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2" name="Connection Line"/>
          <p:cNvCxnSpPr>
            <a:stCxn id="351" idx="0"/>
            <a:endCxn id="357" idx="0"/>
          </p:cNvCxnSpPr>
          <p:nvPr/>
        </p:nvCxnSpPr>
        <p:spPr>
          <a:xfrm>
            <a:off x="87858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51" idx="0"/>
            <a:endCxn id="358" idx="0"/>
          </p:cNvCxnSpPr>
          <p:nvPr/>
        </p:nvCxnSpPr>
        <p:spPr>
          <a:xfrm>
            <a:off x="87858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59" idx="0"/>
            <a:endCxn id="351" idx="0"/>
          </p:cNvCxnSpPr>
          <p:nvPr/>
        </p:nvCxnSpPr>
        <p:spPr>
          <a:xfrm flipH="1" flipV="1">
            <a:off x="87858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51" idx="0"/>
            <a:endCxn id="360" idx="0"/>
          </p:cNvCxnSpPr>
          <p:nvPr/>
        </p:nvCxnSpPr>
        <p:spPr>
          <a:xfrm>
            <a:off x="87858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1" idx="0"/>
            <a:endCxn id="352" idx="0"/>
          </p:cNvCxnSpPr>
          <p:nvPr/>
        </p:nvCxnSpPr>
        <p:spPr>
          <a:xfrm flipH="1">
            <a:off x="70846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1" idx="0"/>
            <a:endCxn id="350" idx="0"/>
          </p:cNvCxnSpPr>
          <p:nvPr/>
        </p:nvCxnSpPr>
        <p:spPr>
          <a:xfrm flipH="1">
            <a:off x="82846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50" idx="0"/>
          </p:cNvCxnSpPr>
          <p:nvPr/>
        </p:nvCxnSpPr>
        <p:spPr>
          <a:xfrm flipV="1">
            <a:off x="79630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2" idx="0"/>
          </p:cNvCxnSpPr>
          <p:nvPr/>
        </p:nvCxnSpPr>
        <p:spPr>
          <a:xfrm flipV="1">
            <a:off x="61932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4" idx="0"/>
            <a:endCxn id="352" idx="0"/>
          </p:cNvCxnSpPr>
          <p:nvPr/>
        </p:nvCxnSpPr>
        <p:spPr>
          <a:xfrm flipV="1">
            <a:off x="66358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3" idx="0"/>
            <a:endCxn id="352" idx="0"/>
          </p:cNvCxnSpPr>
          <p:nvPr/>
        </p:nvCxnSpPr>
        <p:spPr>
          <a:xfrm flipV="1">
            <a:off x="70785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61" idx="0"/>
            <a:endCxn id="360" idx="0"/>
          </p:cNvCxnSpPr>
          <p:nvPr/>
        </p:nvCxnSpPr>
        <p:spPr>
          <a:xfrm flipV="1">
            <a:off x="81822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9" idx="0"/>
            <a:endCxn id="361" idx="0"/>
          </p:cNvCxnSpPr>
          <p:nvPr/>
        </p:nvCxnSpPr>
        <p:spPr>
          <a:xfrm flipH="1">
            <a:off x="81822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1" idx="0"/>
            <a:endCxn id="358" idx="0"/>
          </p:cNvCxnSpPr>
          <p:nvPr/>
        </p:nvCxnSpPr>
        <p:spPr>
          <a:xfrm flipV="1">
            <a:off x="81822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7" idx="0"/>
          </p:cNvCxnSpPr>
          <p:nvPr/>
        </p:nvCxnSpPr>
        <p:spPr>
          <a:xfrm flipV="1">
            <a:off x="81822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1" idx="0"/>
            <a:endCxn id="351" idx="0"/>
          </p:cNvCxnSpPr>
          <p:nvPr/>
        </p:nvCxnSpPr>
        <p:spPr>
          <a:xfrm flipV="1">
            <a:off x="81822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3" idx="0"/>
            <a:endCxn id="361" idx="0"/>
          </p:cNvCxnSpPr>
          <p:nvPr/>
        </p:nvCxnSpPr>
        <p:spPr>
          <a:xfrm>
            <a:off x="70785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1" idx="0"/>
            <a:endCxn id="354" idx="0"/>
          </p:cNvCxnSpPr>
          <p:nvPr/>
        </p:nvCxnSpPr>
        <p:spPr>
          <a:xfrm flipH="1" flipV="1">
            <a:off x="66358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55" idx="0"/>
            <a:endCxn id="361" idx="0"/>
          </p:cNvCxnSpPr>
          <p:nvPr/>
        </p:nvCxnSpPr>
        <p:spPr>
          <a:xfrm>
            <a:off x="61932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1" idx="0"/>
            <a:endCxn id="356" idx="0"/>
          </p:cNvCxnSpPr>
          <p:nvPr/>
        </p:nvCxnSpPr>
        <p:spPr>
          <a:xfrm flipH="1" flipV="1">
            <a:off x="79630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52" idx="0"/>
            <a:endCxn id="361" idx="0"/>
          </p:cNvCxnSpPr>
          <p:nvPr/>
        </p:nvCxnSpPr>
        <p:spPr>
          <a:xfrm>
            <a:off x="70846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0" idx="0"/>
            <a:endCxn id="361" idx="0"/>
          </p:cNvCxnSpPr>
          <p:nvPr/>
        </p:nvCxnSpPr>
        <p:spPr>
          <a:xfrm flipH="1">
            <a:off x="81822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3" name="Java…"/>
          <p:cNvSpPr txBox="1"/>
          <p:nvPr/>
        </p:nvSpPr>
        <p:spPr>
          <a:xfrm>
            <a:off x="77671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4" name="Java…"/>
          <p:cNvSpPr txBox="1"/>
          <p:nvPr/>
        </p:nvSpPr>
        <p:spPr>
          <a:xfrm>
            <a:off x="87899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85" name="Java…"/>
          <p:cNvSpPr txBox="1"/>
          <p:nvPr/>
        </p:nvSpPr>
        <p:spPr>
          <a:xfrm>
            <a:off x="93508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6" name="Configuration of Containerlab File"/>
          <p:cNvSpPr txBox="1"/>
          <p:nvPr/>
        </p:nvSpPr>
        <p:spPr>
          <a:xfrm>
            <a:off x="75230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