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2"/>
  </p:notesMasterIdLst>
  <p:handoutMasterIdLst>
    <p:handoutMasterId r:id="rId33"/>
  </p:handoutMasterIdLst>
  <p:sldIdLst>
    <p:sldId id="258" r:id="rId2"/>
    <p:sldId id="398" r:id="rId3"/>
    <p:sldId id="366" r:id="rId4"/>
    <p:sldId id="373" r:id="rId5"/>
    <p:sldId id="374" r:id="rId6"/>
    <p:sldId id="368" r:id="rId7"/>
    <p:sldId id="369" r:id="rId8"/>
    <p:sldId id="375" r:id="rId9"/>
    <p:sldId id="376" r:id="rId10"/>
    <p:sldId id="380" r:id="rId11"/>
    <p:sldId id="381" r:id="rId12"/>
    <p:sldId id="382" r:id="rId13"/>
    <p:sldId id="383" r:id="rId14"/>
    <p:sldId id="387" r:id="rId15"/>
    <p:sldId id="388" r:id="rId16"/>
    <p:sldId id="389" r:id="rId17"/>
    <p:sldId id="390" r:id="rId18"/>
    <p:sldId id="400" r:id="rId19"/>
    <p:sldId id="399" r:id="rId20"/>
    <p:sldId id="401" r:id="rId21"/>
    <p:sldId id="378" r:id="rId22"/>
    <p:sldId id="391" r:id="rId23"/>
    <p:sldId id="402" r:id="rId24"/>
    <p:sldId id="393" r:id="rId25"/>
    <p:sldId id="392" r:id="rId26"/>
    <p:sldId id="396" r:id="rId27"/>
    <p:sldId id="405" r:id="rId28"/>
    <p:sldId id="403" r:id="rId29"/>
    <p:sldId id="397" r:id="rId30"/>
    <p:sldId id="404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0000FF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54902" autoAdjust="0"/>
  </p:normalViewPr>
  <p:slideViewPr>
    <p:cSldViewPr>
      <p:cViewPr>
        <p:scale>
          <a:sx n="100" d="100"/>
          <a:sy n="100" d="100"/>
        </p:scale>
        <p:origin x="72" y="-216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1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1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-1"/>
            <a:ext cx="8001000" cy="1381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366610"/>
            <a:ext cx="1143005" cy="549139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3732B2-72C7-137B-E4CB-E6CE21640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62088"/>
            <a:ext cx="1143000" cy="150971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050" b="1" kern="0" dirty="0"/>
              <a:t>D</a:t>
            </a:r>
            <a:r>
              <a:rPr lang="en-US" sz="1050" kern="0" dirty="0"/>
              <a:t>istributed </a:t>
            </a:r>
            <a:r>
              <a:rPr lang="en-US" sz="1050" b="1" kern="0" dirty="0"/>
              <a:t>A</a:t>
            </a:r>
            <a:r>
              <a:rPr lang="en-US" sz="1050" kern="0" dirty="0"/>
              <a:t>synchronous </a:t>
            </a:r>
          </a:p>
          <a:p>
            <a:pPr algn="l"/>
            <a:r>
              <a:rPr lang="en-US" sz="1050" b="1" dirty="0"/>
              <a:t>P</a:t>
            </a:r>
            <a:r>
              <a:rPr lang="en-US" sz="1050" dirty="0"/>
              <a:t>lacement</a:t>
            </a:r>
          </a:p>
          <a:p>
            <a:pPr algn="l"/>
            <a:r>
              <a:rPr lang="en-US" sz="1050" b="1" kern="0" dirty="0"/>
              <a:t>P</a:t>
            </a:r>
            <a:r>
              <a:rPr lang="en-US" sz="1050" kern="0" dirty="0"/>
              <a:t>rotocol </a:t>
            </a:r>
          </a:p>
          <a:p>
            <a:pPr algn="l"/>
            <a:r>
              <a:rPr lang="en-US" sz="1050" dirty="0"/>
              <a:t>     </a:t>
            </a:r>
            <a:r>
              <a:rPr lang="en-US" sz="1050" kern="0" dirty="0"/>
              <a:t>for the </a:t>
            </a:r>
          </a:p>
          <a:p>
            <a:pPr algn="l"/>
            <a:r>
              <a:rPr lang="en-US" sz="1050" b="1" kern="0" dirty="0"/>
              <a:t>E</a:t>
            </a:r>
            <a:r>
              <a:rPr lang="en-US" sz="1050" kern="0" dirty="0"/>
              <a:t>dge-</a:t>
            </a:r>
          </a:p>
          <a:p>
            <a:pPr algn="l"/>
            <a:r>
              <a:rPr lang="en-US" sz="1050" b="1" kern="0" dirty="0"/>
              <a:t>C</a:t>
            </a:r>
            <a:r>
              <a:rPr lang="en-US" sz="1050" kern="0" dirty="0"/>
              <a:t>loud </a:t>
            </a:r>
            <a:r>
              <a:rPr lang="en-US" sz="1050" b="1" kern="0" dirty="0"/>
              <a:t>C</a:t>
            </a:r>
            <a:r>
              <a:rPr lang="en-US" sz="1050" kern="0" dirty="0"/>
              <a:t>ontinuum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143000" cy="13666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40B5BE6-49DB-DF7F-679C-25166A08D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" y="3438525"/>
            <a:ext cx="1143000" cy="1143000"/>
          </a:xfrm>
        </p:spPr>
        <p:txBody>
          <a:bodyPr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sz="1100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problem</a:t>
            </a:r>
          </a:p>
          <a:p>
            <a:r>
              <a:rPr lang="en-US" sz="1100" dirty="0">
                <a:solidFill>
                  <a:schemeClr val="bg2"/>
                </a:solidFill>
              </a:rPr>
              <a:t>Our solution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Balls &amp;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791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AF9D47-13B6-9873-5B16-87FD3D1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</a:rPr>
              <a:t>Optimal performance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>
                <a:latin typeface="+mj-lt"/>
              </a:rPr>
              <a:t>High communication overhead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 err="1">
                <a:latin typeface="+mj-lt"/>
              </a:rPr>
              <a:t>Incast</a:t>
            </a:r>
            <a:r>
              <a:rPr lang="en-US" sz="3200" dirty="0">
                <a:latin typeface="+mj-lt"/>
              </a:rPr>
              <a:t> problem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97044E-85C2-2807-D266-67676C4215D2}"/>
              </a:ext>
            </a:extLst>
          </p:cNvPr>
          <p:cNvSpPr/>
          <p:nvPr/>
        </p:nvSpPr>
        <p:spPr>
          <a:xfrm>
            <a:off x="2411720" y="461541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No communication overhead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and 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C220DC-1B90-63A4-8BA5-F190E0C5C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827703"/>
            <a:ext cx="1918419" cy="6970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D9D231-F8E2-58F5-644F-F8009B16F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03A89-D3FE-A915-6FAE-2FEC2CA5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2362594" y="2961409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7026F-0FF8-EB05-D604-A498B54D3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776635"/>
            <a:ext cx="1918419" cy="6970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C5441-4C88-C2FB-90A0-DA196140E823}"/>
              </a:ext>
            </a:extLst>
          </p:cNvPr>
          <p:cNvSpPr/>
          <p:nvPr/>
        </p:nvSpPr>
        <p:spPr bwMode="auto">
          <a:xfrm>
            <a:off x="4724399" y="3461235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EA89AC-78A1-3391-4D97-F87AA55420FB}"/>
              </a:ext>
            </a:extLst>
          </p:cNvPr>
          <p:cNvSpPr/>
          <p:nvPr/>
        </p:nvSpPr>
        <p:spPr bwMode="auto">
          <a:xfrm>
            <a:off x="5246370" y="3466120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8E155-AA4E-0553-4504-8199CB0A75F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F1011-C30B-89F9-D419-BC616D6D506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	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84814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</a:p>
          <a:p>
            <a:pPr lvl="1"/>
            <a:r>
              <a:rPr lang="en-US" sz="3200" dirty="0">
                <a:latin typeface="+mj-lt"/>
                <a:sym typeface="Wingdings" pitchFamily="2" charset="2"/>
              </a:rPr>
              <a:t>E.g.,    </a:t>
            </a:r>
            <a:r>
              <a:rPr lang="en-US" sz="3200">
                <a:latin typeface="+mj-lt"/>
                <a:sym typeface="Wingdings" pitchFamily="2" charset="2"/>
              </a:rPr>
              <a:t>=1M:</a:t>
            </a:r>
            <a:endParaRPr lang="en-US" sz="3200" dirty="0">
              <a:latin typeface="+mj-lt"/>
              <a:sym typeface="Wingdings" pitchFamily="2" charset="2"/>
            </a:endParaRP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Picking </a:t>
            </a:r>
            <a:r>
              <a:rPr lang="en-US" sz="2800" dirty="0" err="1">
                <a:latin typeface="+mj-lt"/>
                <a:sym typeface="Wingdings" pitchFamily="2" charset="2"/>
              </a:rPr>
              <a:t>u.a.r</a:t>
            </a:r>
            <a:r>
              <a:rPr lang="en-US" sz="2800" dirty="0">
                <a:latin typeface="+mj-lt"/>
                <a:sym typeface="Wingdings" pitchFamily="2" charset="2"/>
              </a:rPr>
              <a:t>: 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load=5.26</a:t>
            </a: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Power of 2 choices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load=2.63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44648"/>
            <a:ext cx="1924050" cy="5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E7B12-94EC-6AD3-F1C3-49A86B62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895600" y="3550227"/>
            <a:ext cx="30637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NGINX and the &quot;Power of Two Choices&quot; Load-Balancing Algorithm">
            <a:extLst>
              <a:ext uri="{FF2B5EF4-FFF2-40B4-BE49-F238E27FC236}">
                <a16:creationId xmlns:a16="http://schemas.microsoft.com/office/drawing/2014/main" id="{924B317C-5218-92A4-4B82-D3B8B502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3634"/>
            <a:ext cx="6692900" cy="50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06049-E858-D6AE-3475-E1FF59F67187}"/>
              </a:ext>
            </a:extLst>
          </p:cNvPr>
          <p:cNvSpPr/>
          <p:nvPr/>
        </p:nvSpPr>
        <p:spPr bwMode="auto">
          <a:xfrm>
            <a:off x="5105400" y="5181600"/>
            <a:ext cx="3352800" cy="1344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</a:t>
            </a:r>
            <a:r>
              <a:rPr lang="en-US" sz="3400" i="1" dirty="0"/>
              <a:t>d</a:t>
            </a:r>
            <a:r>
              <a:rPr lang="en-US" sz="3400" dirty="0"/>
              <a:t>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Sampling    bins reduces the load by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multiplicative factor       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</a:t>
            </a:r>
            <a:r>
              <a:rPr lang="en-US" sz="2400" dirty="0">
                <a:latin typeface="+mj-lt"/>
                <a:sym typeface="Wingdings" pitchFamily="2" charset="2"/>
              </a:rPr>
              <a:t>]</a:t>
            </a:r>
            <a:endParaRPr lang="en-US" sz="24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1AFED2-B97D-2A36-B0AF-48970F23D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5" t="31588" r="48661" b="47778"/>
          <a:stretch/>
        </p:blipFill>
        <p:spPr>
          <a:xfrm>
            <a:off x="3469301" y="1731645"/>
            <a:ext cx="28135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7C8A4-1704-7B5C-ABEA-AFB7A7C5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34" t="42222" r="18332" b="32222"/>
          <a:stretch/>
        </p:blipFill>
        <p:spPr>
          <a:xfrm>
            <a:off x="5257800" y="2298469"/>
            <a:ext cx="12589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Implementation dilemma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Sampling </a:t>
            </a:r>
            <a:r>
              <a:rPr lang="en-US" i="1" dirty="0"/>
              <a:t>d </a:t>
            </a:r>
            <a:r>
              <a:rPr lang="en-US" dirty="0"/>
              <a:t>bins may be harder if we disallow repetitions</a:t>
            </a:r>
          </a:p>
          <a:p>
            <a:pPr lvl="1"/>
            <a:r>
              <a:rPr lang="en-US" dirty="0"/>
              <a:t>Is that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06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(absolute values)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AAA9A1-09BB-E574-B8A4-B316059F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6665" r="10834" b="5556"/>
          <a:stretch/>
        </p:blipFill>
        <p:spPr>
          <a:xfrm>
            <a:off x="1158875" y="1440501"/>
            <a:ext cx="2543174" cy="207124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596A28-EDC5-964D-AF52-3373BAA81BFE}"/>
              </a:ext>
            </a:extLst>
          </p:cNvPr>
          <p:cNvSpPr/>
          <p:nvPr/>
        </p:nvSpPr>
        <p:spPr bwMode="auto">
          <a:xfrm>
            <a:off x="2057400" y="3052076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A28FB0-8D1D-3CEE-75E2-3F54078A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665" r="11668" b="5556"/>
          <a:stretch/>
        </p:blipFill>
        <p:spPr>
          <a:xfrm>
            <a:off x="3788785" y="1424940"/>
            <a:ext cx="2543174" cy="209282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033D3A3-D88B-736D-F723-2DFFC10A5CA1}"/>
              </a:ext>
            </a:extLst>
          </p:cNvPr>
          <p:cNvSpPr/>
          <p:nvPr/>
        </p:nvSpPr>
        <p:spPr bwMode="auto">
          <a:xfrm>
            <a:off x="4717472" y="3119094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(normalized w.r.t </a:t>
            </a:r>
            <a:r>
              <a:rPr lang="en-US" sz="3400" dirty="0" err="1"/>
              <a:t>Opt</a:t>
            </a:r>
            <a:r>
              <a:rPr lang="en-US" sz="3400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8275CC-74BA-B7F9-FAFF-FDDD4A0DD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6665" r="10834" b="5556"/>
          <a:stretch/>
        </p:blipFill>
        <p:spPr>
          <a:xfrm>
            <a:off x="1174174" y="1447800"/>
            <a:ext cx="2543173" cy="2092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10F04B-6091-6BEB-C272-6009A554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6665" r="11667" b="5556"/>
          <a:stretch/>
        </p:blipFill>
        <p:spPr>
          <a:xfrm>
            <a:off x="3833380" y="1456443"/>
            <a:ext cx="2543173" cy="21148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31D0C-3F5C-6A53-3D71-FD394DD39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3" t="6665" r="14009" b="5556"/>
          <a:stretch/>
        </p:blipFill>
        <p:spPr>
          <a:xfrm>
            <a:off x="6534150" y="1455057"/>
            <a:ext cx="2438400" cy="213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00611-B19C-E634-6BDF-1885CE89AC4B}"/>
              </a:ext>
            </a:extLst>
          </p:cNvPr>
          <p:cNvSpPr txBox="1"/>
          <p:nvPr/>
        </p:nvSpPr>
        <p:spPr>
          <a:xfrm>
            <a:off x="6534150" y="3733800"/>
            <a:ext cx="3073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Theoretical bounds</a:t>
            </a:r>
          </a:p>
          <a:p>
            <a:r>
              <a:rPr lang="en-US" sz="1600" dirty="0"/>
              <a:t>(10K bins)</a:t>
            </a:r>
            <a:r>
              <a:rPr lang="en-US" sz="2000" dirty="0"/>
              <a:t>:</a:t>
            </a:r>
          </a:p>
          <a:p>
            <a:r>
              <a:rPr lang="en-US" b="0" dirty="0"/>
              <a:t>1 sample:   4.15 + O(1)</a:t>
            </a:r>
          </a:p>
          <a:p>
            <a:r>
              <a:rPr lang="en-US" b="0" dirty="0"/>
              <a:t>2 samples: 3.2 + O(1)</a:t>
            </a:r>
          </a:p>
        </p:txBody>
      </p:sp>
    </p:spTree>
    <p:extLst>
      <p:ext uri="{BB962C8B-B14F-4D97-AF65-F5344CB8AC3E}">
        <p14:creationId xmlns:p14="http://schemas.microsoft.com/office/powerpoint/2010/main" val="780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Std. dev. / average of the max. load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94C6-76AD-BE62-4CC3-B94717B4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2222" r="6666" b="37639"/>
          <a:stretch/>
        </p:blipFill>
        <p:spPr>
          <a:xfrm>
            <a:off x="1219200" y="1590676"/>
            <a:ext cx="7686675" cy="1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Allowing repetitions hardly changes the results</a:t>
            </a:r>
          </a:p>
          <a:p>
            <a:pPr lvl="1"/>
            <a:r>
              <a:rPr lang="en-US" dirty="0"/>
              <a:t>But this may change when varying </a:t>
            </a:r>
            <a:r>
              <a:rPr lang="en-US" i="1" dirty="0"/>
              <a:t>m, n, d</a:t>
            </a:r>
            <a:r>
              <a:rPr lang="en-US" dirty="0"/>
              <a:t>.</a:t>
            </a:r>
          </a:p>
          <a:p>
            <a:r>
              <a:rPr lang="en-US" dirty="0"/>
              <a:t>The power of 2 choices</a:t>
            </a:r>
          </a:p>
          <a:p>
            <a:pPr lvl="1"/>
            <a:r>
              <a:rPr lang="en-US" dirty="0"/>
              <a:t>especially effective when </a:t>
            </a:r>
            <a:r>
              <a:rPr lang="en-US" i="1" dirty="0" err="1"/>
              <a:t>m~n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relative std. dev. remains high</a:t>
            </a:r>
          </a:p>
        </p:txBody>
      </p:sp>
    </p:spTree>
    <p:extLst>
      <p:ext uri="{BB962C8B-B14F-4D97-AF65-F5344CB8AC3E}">
        <p14:creationId xmlns:p14="http://schemas.microsoft.com/office/powerpoint/2010/main" val="8942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Relevance for Cisco Silicon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Telemetry-assisted Ethernet</a:t>
            </a:r>
          </a:p>
          <a:p>
            <a:pPr lvl="1"/>
            <a:r>
              <a:rPr lang="en-US" dirty="0"/>
              <a:t>Selecting path (ECMP)</a:t>
            </a:r>
          </a:p>
          <a:p>
            <a:pPr lvl="1"/>
            <a:r>
              <a:rPr lang="en-US" dirty="0"/>
              <a:t>Flood telemetry info in an async, lazy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Generalization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Heterogeneous balls, bins</a:t>
            </a:r>
          </a:p>
          <a:p>
            <a:r>
              <a:rPr lang="en-US" dirty="0"/>
              <a:t>Multiple dimensions</a:t>
            </a:r>
          </a:p>
          <a:p>
            <a:pPr lvl="1"/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BW</a:t>
            </a:r>
          </a:p>
          <a:p>
            <a:r>
              <a:rPr lang="en-US" dirty="0"/>
              <a:t>Decaying load (finished tasks)</a:t>
            </a:r>
          </a:p>
          <a:p>
            <a:pPr lvl="1"/>
            <a:r>
              <a:rPr lang="en-US" dirty="0"/>
              <a:t>Poisson</a:t>
            </a:r>
          </a:p>
          <a:p>
            <a:r>
              <a:rPr lang="en-US" dirty="0"/>
              <a:t>“Rounds” of sample </a:t>
            </a:r>
            <a:r>
              <a:rPr lang="en-US" dirty="0">
                <a:sym typeface="Wingdings" panose="05000000000000000000" pitchFamily="2" charset="2"/>
              </a:rPr>
              <a:t> pick 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Do we really want LB?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3200" dirty="0"/>
              <a:t>Reversing the supermarket </a:t>
            </a:r>
            <a:r>
              <a:rPr lang="en-US" sz="2400" dirty="0">
                <a:latin typeface="+mj-lt"/>
              </a:rPr>
              <a:t>[Nahir’16]</a:t>
            </a:r>
            <a:endParaRPr lang="en-US" dirty="0">
              <a:latin typeface="+mj-lt"/>
            </a:endParaRPr>
          </a:p>
          <a:p>
            <a:pPr lvl="1"/>
            <a:r>
              <a:rPr lang="en-US" sz="3200" dirty="0"/>
              <a:t>Supermarket: balls </a:t>
            </a:r>
            <a:r>
              <a:rPr lang="en-US" sz="3200" dirty="0">
                <a:sym typeface="Wingdings" panose="05000000000000000000" pitchFamily="2" charset="2"/>
              </a:rPr>
              <a:t> M/M/1 Qs</a:t>
            </a:r>
            <a:endParaRPr lang="en-US" sz="3200" dirty="0"/>
          </a:p>
          <a:p>
            <a:pPr lvl="1"/>
            <a:r>
              <a:rPr lang="en-US" sz="3200" dirty="0"/>
              <a:t>Save energy</a:t>
            </a:r>
          </a:p>
          <a:p>
            <a:pPr lvl="1"/>
            <a:r>
              <a:rPr lang="en-US" sz="3200" dirty="0"/>
              <a:t>Assuring load in [</a:t>
            </a:r>
            <a:r>
              <a:rPr lang="en-US" sz="3200" dirty="0" err="1"/>
              <a:t>low_th</a:t>
            </a:r>
            <a:r>
              <a:rPr lang="en-US" sz="3200" dirty="0"/>
              <a:t>, </a:t>
            </a:r>
            <a:r>
              <a:rPr lang="en-US" sz="3200" dirty="0" err="1"/>
              <a:t>high_th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74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Parallelization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Independent schedulers may collide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Static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[Quincy]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Fragmentation problem</a:t>
            </a:r>
          </a:p>
          <a:p>
            <a:pPr lvl="1"/>
            <a:r>
              <a:rPr lang="en-US" dirty="0"/>
              <a:t>Dynamic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[Mesos]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implementation</a:t>
            </a:r>
          </a:p>
          <a:p>
            <a:pPr lvl="1"/>
            <a:r>
              <a:rPr lang="en-US" dirty="0"/>
              <a:t>Our contribution: adjustable # of sched’s.</a:t>
            </a:r>
          </a:p>
          <a:p>
            <a:pPr lvl="2"/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Balance TP Vs. collision ratio </a:t>
            </a:r>
            <a:r>
              <a:rPr lang="en-US" dirty="0">
                <a:latin typeface="+mj-lt"/>
                <a:ea typeface="+mn-ea"/>
                <a:cs typeface="+mn-cs"/>
              </a:rPr>
              <a:t>[Cohen’23]</a:t>
            </a:r>
          </a:p>
        </p:txBody>
      </p:sp>
    </p:spTree>
    <p:extLst>
      <p:ext uri="{BB962C8B-B14F-4D97-AF65-F5344CB8AC3E}">
        <p14:creationId xmlns:p14="http://schemas.microsoft.com/office/powerpoint/2010/main" val="1717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[Mitzenmacher’01]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M. "The power of two choices in randomized load balancing." </a:t>
            </a:r>
            <a:r>
              <a:rPr lang="en-US" sz="18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IEEE Transactions on Parallel and Distributed Systems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12.10 (2001): 1094-1104.</a:t>
            </a:r>
          </a:p>
          <a:p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[Nahir’16]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Nahir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Orda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A., &amp; Raz, D. (2016, April). Reversing the supermarket: A distributed approach for handling elasticity in the cloud. In </a:t>
            </a:r>
            <a:r>
              <a:rPr lang="en-US" sz="18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NOMS 2016-2016 IEEE/IFIP Network Operations and Management Symposium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(pp. 87-95). IEEE.</a:t>
            </a:r>
          </a:p>
          <a:p>
            <a:r>
              <a:rPr lang="en-US" sz="1800" dirty="0"/>
              <a:t>[Quincy] M. </a:t>
            </a:r>
            <a:r>
              <a:rPr lang="en-US" sz="1800" dirty="0" err="1"/>
              <a:t>Isard</a:t>
            </a:r>
            <a:r>
              <a:rPr lang="en-US" sz="1800" dirty="0"/>
              <a:t> et al. “Quincy: Fair scheduling for distributed computing clusters,” in Proc. ACM SIGOPS, 2009, pp. 261–276.</a:t>
            </a:r>
          </a:p>
          <a:p>
            <a:r>
              <a:rPr lang="en-US" sz="1800" dirty="0"/>
              <a:t>[Mesos] B. Hindman et al., “Mesos: A platform for fine-grained resource sharing in the data center,” in Proc. NSDI, 2011, pp. 295–308.</a:t>
            </a:r>
          </a:p>
          <a:p>
            <a:r>
              <a:rPr lang="en-US" sz="1800" dirty="0"/>
              <a:t>[Cohen’23] Cohen, Itamar, et al. "High throughput </a:t>
            </a:r>
            <a:r>
              <a:rPr lang="en-US" sz="1800" dirty="0" err="1"/>
              <a:t>vms</a:t>
            </a:r>
            <a:r>
              <a:rPr lang="en-US" sz="1800" dirty="0"/>
              <a:t> placement with constrained communication overhead and provable guarantees." IEEE Transactions on Network and Service Management 20.3 (2023): 3148-3161.</a:t>
            </a:r>
          </a:p>
        </p:txBody>
      </p:sp>
    </p:spTree>
    <p:extLst>
      <p:ext uri="{BB962C8B-B14F-4D97-AF65-F5344CB8AC3E}">
        <p14:creationId xmlns:p14="http://schemas.microsoft.com/office/powerpoint/2010/main" val="2785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6660"/>
              </p:ext>
            </p:extLst>
          </p:nvPr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1329019" y="2837122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44045 -0.0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Paths &amp; flows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5353050" y="2771174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outing - Fat-Tree topology - Network ...">
            <a:extLst>
              <a:ext uri="{FF2B5EF4-FFF2-40B4-BE49-F238E27FC236}">
                <a16:creationId xmlns:a16="http://schemas.microsoft.com/office/drawing/2014/main" id="{41FFE55C-56C8-8765-6041-E27B8FC2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8" y="4581525"/>
            <a:ext cx="450847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6095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83C39-2143-0229-0F29-A7C5EB28C5EE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09A6D1-433F-5A33-1CAA-AF0B3B5605D1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143EA-CBDE-92F7-1BFD-E4354682462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DF6116-56E1-A513-E88A-2CDDB4B2A81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F15343-11B5-F6F1-A96D-FD5B09752E1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5CC57C-6C9E-1FA8-90F3-C017DD097628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B4A4F7-CD63-56B5-3539-66DC43D1D257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E8583E9-17B0-CA5E-3C88-25351994987C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C5BC9A-C956-6A3B-65E6-370BCFF4433E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37857E-71AA-94E2-0F98-2EE8FE04A22E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B428EF8-BE3F-2077-9515-018081DDC63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2FC8FF-D0E3-0290-262E-C2390E4C4C5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85BF2B-86B1-0798-045F-BA31EDF8BF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FA5B70-A2B6-97CF-99F6-88A08BA61C81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86D0FF-80F8-4C64-2A39-E49BD75860A3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ADC96-4DF8-4134-B35A-D0005E5B6DE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1E45A3F-A66D-FA41-4B69-AD2B1F297E2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F833E3D-EA0D-4EC4-F1AE-4166781505EB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408BF8-2B36-657C-9CE6-4C84E8E0227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405635-7573-8163-E104-F51E36B0CC9E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B9EAFC-CED4-6E55-D91E-8DD9A267B7B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176E2B-E697-68C1-B844-816ED15CDF71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EBD0E9-081F-8EA5-F72C-027CF3EE27A2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56BC1-E9D6-71A5-6FD2-AD48849B53CA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F0B751-2375-6D50-9602-2909979C4794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085FB5-E80C-3D73-F5F5-780E38C042C8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ED7552-92BC-3A34-CA74-DFC7F9934B9D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063A01-775C-FFC9-BBD1-E60C95AA3D12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102A93-9A2E-F239-1E4C-DA168045FB9F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BF28EFE-0B19-E82C-74ED-AFCD5E55442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90FFD3-6855-885E-3E37-A0DAE45A665C}"/>
              </a:ext>
            </a:extLst>
          </p:cNvPr>
          <p:cNvSpPr/>
          <p:nvPr/>
        </p:nvSpPr>
        <p:spPr>
          <a:xfrm>
            <a:off x="1400909" y="213387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573B80-E843-6C8D-D069-31D5A4F6E509}"/>
              </a:ext>
            </a:extLst>
          </p:cNvPr>
          <p:cNvSpPr txBox="1"/>
          <p:nvPr/>
        </p:nvSpPr>
        <p:spPr>
          <a:xfrm>
            <a:off x="1381978" y="1688343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3 			…                         m-1   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847EF1-1869-CB89-A95B-AE7D3464F345}"/>
              </a:ext>
            </a:extLst>
          </p:cNvPr>
          <p:cNvCxnSpPr/>
          <p:nvPr/>
        </p:nvCxnSpPr>
        <p:spPr>
          <a:xfrm>
            <a:off x="4582378" y="2297943"/>
            <a:ext cx="91440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AC7CE60-C284-E371-1C49-C58CA818A69A}"/>
              </a:ext>
            </a:extLst>
          </p:cNvPr>
          <p:cNvSpPr/>
          <p:nvPr/>
        </p:nvSpPr>
        <p:spPr>
          <a:xfrm>
            <a:off x="1818208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8F709F-4B39-1D26-B53B-0EC29134900E}"/>
              </a:ext>
            </a:extLst>
          </p:cNvPr>
          <p:cNvSpPr/>
          <p:nvPr/>
        </p:nvSpPr>
        <p:spPr>
          <a:xfrm>
            <a:off x="2261629" y="2119599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C71F6A-19D4-FA0D-D6EC-EACD624B12D7}"/>
              </a:ext>
            </a:extLst>
          </p:cNvPr>
          <p:cNvSpPr/>
          <p:nvPr/>
        </p:nvSpPr>
        <p:spPr>
          <a:xfrm>
            <a:off x="7003410" y="2113276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D4BE04-DD07-18B3-F695-AF725C7BAB95}"/>
              </a:ext>
            </a:extLst>
          </p:cNvPr>
          <p:cNvSpPr/>
          <p:nvPr/>
        </p:nvSpPr>
        <p:spPr>
          <a:xfrm>
            <a:off x="7440097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48CCE68-3185-31D9-0C8C-58046A8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(Simplifying) assumptions</a:t>
            </a:r>
          </a:p>
          <a:p>
            <a:pPr lvl="1"/>
            <a:r>
              <a:rPr lang="en-US" dirty="0"/>
              <a:t>One ball at a time</a:t>
            </a:r>
          </a:p>
          <a:p>
            <a:pPr lvl="1"/>
            <a:r>
              <a:rPr lang="en-US" dirty="0"/>
              <a:t>Uniform balls</a:t>
            </a:r>
          </a:p>
          <a:p>
            <a:pPr lvl="1"/>
            <a:r>
              <a:rPr lang="en-US" dirty="0"/>
              <a:t>Uniform bins</a:t>
            </a:r>
          </a:p>
        </p:txBody>
      </p:sp>
    </p:spTree>
    <p:extLst>
      <p:ext uri="{BB962C8B-B14F-4D97-AF65-F5344CB8AC3E}">
        <p14:creationId xmlns:p14="http://schemas.microsoft.com/office/powerpoint/2010/main" val="18279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30269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21628</TotalTime>
  <Words>1065</Words>
  <Application>Microsoft Office PowerPoint</Application>
  <PresentationFormat>On-screen Show (4:3)</PresentationFormat>
  <Paragraphs>323</Paragraphs>
  <Slides>30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Motivation</vt:lpstr>
      <vt:lpstr>Motivation</vt:lpstr>
      <vt:lpstr>Motivation</vt:lpstr>
      <vt:lpstr>Problem statement</vt:lpstr>
      <vt:lpstr>Problem statement</vt:lpstr>
      <vt:lpstr>Picking the absolute minimum</vt:lpstr>
      <vt:lpstr>Picking the absolute minimum</vt:lpstr>
      <vt:lpstr>Picking the absolute minimum</vt:lpstr>
      <vt:lpstr>Picking a bin u.a.r</vt:lpstr>
      <vt:lpstr>Picking a bin u.a.r</vt:lpstr>
      <vt:lpstr>Picking a bin u.a.r</vt:lpstr>
      <vt:lpstr>The power of 2 choices</vt:lpstr>
      <vt:lpstr>The power of 2 choices</vt:lpstr>
      <vt:lpstr>The power of 2 choices</vt:lpstr>
      <vt:lpstr>The power of 2 choices</vt:lpstr>
      <vt:lpstr>The power of two choices</vt:lpstr>
      <vt:lpstr>The power of two choices</vt:lpstr>
      <vt:lpstr>The power of d choices</vt:lpstr>
      <vt:lpstr>Implementation dilemma</vt:lpstr>
      <vt:lpstr>Results (absolute values)</vt:lpstr>
      <vt:lpstr>Results (normalized w.r.t Opt)</vt:lpstr>
      <vt:lpstr>Std. dev. / average of the max. load</vt:lpstr>
      <vt:lpstr>Conclusions</vt:lpstr>
      <vt:lpstr>Relevance for Cisco Silicon One</vt:lpstr>
      <vt:lpstr>Generalization</vt:lpstr>
      <vt:lpstr>Do we really want LB?</vt:lpstr>
      <vt:lpstr>Parallelization</vt:lpstr>
      <vt:lpstr>References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איתמר כהן/Itamar Cohen</cp:lastModifiedBy>
  <cp:revision>10437</cp:revision>
  <dcterms:created xsi:type="dcterms:W3CDTF">2003-08-17T20:18:11Z</dcterms:created>
  <dcterms:modified xsi:type="dcterms:W3CDTF">2024-07-13T10:04:08Z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