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31"/>
  </p:notesMasterIdLst>
  <p:handoutMasterIdLst>
    <p:handoutMasterId r:id="rId32"/>
  </p:handoutMasterIdLst>
  <p:sldIdLst>
    <p:sldId id="258" r:id="rId2"/>
    <p:sldId id="398" r:id="rId3"/>
    <p:sldId id="366" r:id="rId4"/>
    <p:sldId id="373" r:id="rId5"/>
    <p:sldId id="374" r:id="rId6"/>
    <p:sldId id="368" r:id="rId7"/>
    <p:sldId id="369" r:id="rId8"/>
    <p:sldId id="375" r:id="rId9"/>
    <p:sldId id="376" r:id="rId10"/>
    <p:sldId id="380" r:id="rId11"/>
    <p:sldId id="381" r:id="rId12"/>
    <p:sldId id="382" r:id="rId13"/>
    <p:sldId id="383" r:id="rId14"/>
    <p:sldId id="387" r:id="rId15"/>
    <p:sldId id="388" r:id="rId16"/>
    <p:sldId id="389" r:id="rId17"/>
    <p:sldId id="390" r:id="rId18"/>
    <p:sldId id="385" r:id="rId19"/>
    <p:sldId id="399" r:id="rId20"/>
    <p:sldId id="400" r:id="rId21"/>
    <p:sldId id="401" r:id="rId22"/>
    <p:sldId id="378" r:id="rId23"/>
    <p:sldId id="391" r:id="rId24"/>
    <p:sldId id="392" r:id="rId25"/>
    <p:sldId id="393" r:id="rId26"/>
    <p:sldId id="394" r:id="rId27"/>
    <p:sldId id="395" r:id="rId28"/>
    <p:sldId id="396" r:id="rId29"/>
    <p:sldId id="397" r:id="rId30"/>
  </p:sldIdLst>
  <p:sldSz cx="9144000" cy="6858000" type="screen4x3"/>
  <p:notesSz cx="7099300" cy="10234613"/>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984">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amar Cohen" initials="IC" lastIdx="2" clrIdx="0">
    <p:extLst>
      <p:ext uri="{19B8F6BF-5375-455C-9EA6-DF929625EA0E}">
        <p15:presenceInfo xmlns:p15="http://schemas.microsoft.com/office/powerpoint/2012/main" userId="a67a5675e59966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00FF"/>
    <a:srgbClr val="0000FF"/>
    <a:srgbClr val="847979"/>
    <a:srgbClr val="93CCEA"/>
    <a:srgbClr val="B7B5E4"/>
    <a:srgbClr val="77D0E5"/>
    <a:srgbClr val="77DDE5"/>
    <a:srgbClr val="7CD2E0"/>
    <a:srgbClr val="7CC3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0A15C55-8517-42AA-B614-E9B94910E393}" styleName="סגנון ביניים 2 - הדגשה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65" autoAdjust="0"/>
    <p:restoredTop sz="61625" autoAdjust="0"/>
  </p:normalViewPr>
  <p:slideViewPr>
    <p:cSldViewPr>
      <p:cViewPr>
        <p:scale>
          <a:sx n="66" d="100"/>
          <a:sy n="66" d="100"/>
        </p:scale>
        <p:origin x="1548" y="48"/>
      </p:cViewPr>
      <p:guideLst>
        <p:guide orient="horz" pos="3984"/>
        <p:guide pos="2880"/>
      </p:guideLst>
    </p:cSldViewPr>
  </p:slideViewPr>
  <p:outlineViewPr>
    <p:cViewPr>
      <p:scale>
        <a:sx n="75" d="100"/>
        <a:sy n="75" d="100"/>
      </p:scale>
      <p:origin x="0" y="0"/>
    </p:cViewPr>
  </p:outlineViewPr>
  <p:notesTextViewPr>
    <p:cViewPr>
      <p:scale>
        <a:sx n="200" d="100"/>
        <a:sy n="200" d="100"/>
      </p:scale>
      <p:origin x="0" y="0"/>
    </p:cViewPr>
  </p:notesTextViewPr>
  <p:sorterViewPr>
    <p:cViewPr>
      <p:scale>
        <a:sx n="85" d="100"/>
        <a:sy n="85" d="100"/>
      </p:scale>
      <p:origin x="0" y="0"/>
    </p:cViewPr>
  </p:sorterViewPr>
  <p:notesViewPr>
    <p:cSldViewPr>
      <p:cViewPr varScale="1">
        <p:scale>
          <a:sx n="64" d="100"/>
          <a:sy n="64" d="100"/>
        </p:scale>
        <p:origin x="2286" y="84"/>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7585" tIns="48792" rIns="97585" bIns="48792" numCol="1" anchor="t" anchorCtr="0" compatLnSpc="1">
            <a:prstTxWarp prst="textNoShape">
              <a:avLst/>
            </a:prstTxWarp>
          </a:bodyPr>
          <a:lstStyle>
            <a:lvl1pPr algn="l" defTabSz="976313">
              <a:defRPr sz="1300" b="0">
                <a:cs typeface="+mn-cs"/>
              </a:defRPr>
            </a:lvl1pPr>
          </a:lstStyle>
          <a:p>
            <a:pPr>
              <a:defRPr/>
            </a:pPr>
            <a:endParaRPr lang="en-US"/>
          </a:p>
        </p:txBody>
      </p:sp>
      <p:sp>
        <p:nvSpPr>
          <p:cNvPr id="34816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7585" tIns="48792" rIns="97585" bIns="48792" numCol="1" anchor="t" anchorCtr="0" compatLnSpc="1">
            <a:prstTxWarp prst="textNoShape">
              <a:avLst/>
            </a:prstTxWarp>
          </a:bodyPr>
          <a:lstStyle>
            <a:lvl1pPr algn="r" defTabSz="976313">
              <a:defRPr sz="1300" b="0">
                <a:cs typeface="+mn-cs"/>
              </a:defRPr>
            </a:lvl1pPr>
          </a:lstStyle>
          <a:p>
            <a:pPr>
              <a:defRPr/>
            </a:pPr>
            <a:fld id="{6413A8AA-4230-46BA-A07E-15EE9882BC4E}" type="datetime1">
              <a:rPr lang="en-US"/>
              <a:pPr>
                <a:defRPr/>
              </a:pPr>
              <a:t>7/12/2024</a:t>
            </a:fld>
            <a:endParaRPr lang="en-US"/>
          </a:p>
        </p:txBody>
      </p:sp>
      <p:sp>
        <p:nvSpPr>
          <p:cNvPr id="34816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7585" tIns="48792" rIns="97585" bIns="48792" numCol="1" anchor="b" anchorCtr="0" compatLnSpc="1">
            <a:prstTxWarp prst="textNoShape">
              <a:avLst/>
            </a:prstTxWarp>
          </a:bodyPr>
          <a:lstStyle>
            <a:lvl1pPr algn="l" defTabSz="976313">
              <a:defRPr sz="1300" b="0">
                <a:cs typeface="+mn-cs"/>
              </a:defRPr>
            </a:lvl1pPr>
          </a:lstStyle>
          <a:p>
            <a:pPr>
              <a:defRPr/>
            </a:pPr>
            <a:endParaRPr lang="en-US"/>
          </a:p>
        </p:txBody>
      </p:sp>
      <p:sp>
        <p:nvSpPr>
          <p:cNvPr id="34816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7585" tIns="48792" rIns="97585" bIns="48792" numCol="1" anchor="b" anchorCtr="0" compatLnSpc="1">
            <a:prstTxWarp prst="textNoShape">
              <a:avLst/>
            </a:prstTxWarp>
          </a:bodyPr>
          <a:lstStyle>
            <a:lvl1pPr algn="r" defTabSz="976313">
              <a:defRPr sz="1300" b="0">
                <a:cs typeface="+mn-cs"/>
              </a:defRPr>
            </a:lvl1pPr>
          </a:lstStyle>
          <a:p>
            <a:pPr>
              <a:defRPr/>
            </a:pPr>
            <a:fld id="{D94CCC7D-99FA-476D-B699-AFC136A3CABF}" type="slidenum">
              <a:rPr lang="he-IL"/>
              <a:pPr>
                <a:defRPr/>
              </a:pPr>
              <a:t>‹#›</a:t>
            </a:fld>
            <a:endParaRPr lang="en-US"/>
          </a:p>
        </p:txBody>
      </p:sp>
    </p:spTree>
    <p:extLst>
      <p:ext uri="{BB962C8B-B14F-4D97-AF65-F5344CB8AC3E}">
        <p14:creationId xmlns:p14="http://schemas.microsoft.com/office/powerpoint/2010/main" val="2870968973"/>
      </p:ext>
    </p:extLst>
  </p:cSld>
  <p:clrMap bg1="lt1" tx1="dk1" bg2="lt2" tx2="dk2" accent1="accent1" accent2="accent2" accent3="accent3" accent4="accent4" accent5="accent5" accent6="accent6" hlink="hlink" folHlink="folHlink"/>
  <p:hf hdr="0" ftr="0" dt="0"/>
  <p:extLst>
    <p:ext uri="{56416CCD-93CA-4268-BC5B-53C4BB910035}">
      <p15:sldGuideLst xmlns:p15="http://schemas.microsoft.com/office/powerpoint/2012/main">
        <p15:guide id="1" orient="horz" pos="3223" userDrawn="1">
          <p15:clr>
            <a:srgbClr val="F26B43"/>
          </p15:clr>
        </p15:guide>
        <p15:guide id="2" pos="2236"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7585" tIns="48792" rIns="97585" bIns="48792" numCol="1" anchor="t" anchorCtr="0" compatLnSpc="1">
            <a:prstTxWarp prst="textNoShape">
              <a:avLst/>
            </a:prstTxWarp>
          </a:bodyPr>
          <a:lstStyle>
            <a:lvl1pPr algn="l" defTabSz="976313">
              <a:defRPr sz="1300" b="0">
                <a:cs typeface="+mn-cs"/>
              </a:defRPr>
            </a:lvl1pPr>
          </a:lstStyle>
          <a:p>
            <a:pPr>
              <a:defRPr/>
            </a:pPr>
            <a:endParaRPr lang="en-US"/>
          </a:p>
        </p:txBody>
      </p:sp>
      <p:sp>
        <p:nvSpPr>
          <p:cNvPr id="1218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7585" tIns="48792" rIns="97585" bIns="48792" numCol="1" anchor="t" anchorCtr="0" compatLnSpc="1">
            <a:prstTxWarp prst="textNoShape">
              <a:avLst/>
            </a:prstTxWarp>
          </a:bodyPr>
          <a:lstStyle>
            <a:lvl1pPr algn="r" defTabSz="976313">
              <a:defRPr sz="1300" b="0">
                <a:cs typeface="+mn-cs"/>
              </a:defRPr>
            </a:lvl1pPr>
          </a:lstStyle>
          <a:p>
            <a:pPr>
              <a:defRPr/>
            </a:pPr>
            <a:fld id="{35468C3C-F902-46A6-9195-297ED04B942A}" type="datetime1">
              <a:rPr lang="en-US"/>
              <a:pPr>
                <a:defRPr/>
              </a:pPr>
              <a:t>7/12/2024</a:t>
            </a:fld>
            <a:endParaRPr lang="en-US"/>
          </a:p>
        </p:txBody>
      </p:sp>
      <p:sp>
        <p:nvSpPr>
          <p:cNvPr id="28676"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7585" tIns="48792" rIns="97585" bIns="4879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18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7585" tIns="48792" rIns="97585" bIns="48792" numCol="1" anchor="b" anchorCtr="0" compatLnSpc="1">
            <a:prstTxWarp prst="textNoShape">
              <a:avLst/>
            </a:prstTxWarp>
          </a:bodyPr>
          <a:lstStyle>
            <a:lvl1pPr algn="l" defTabSz="976313">
              <a:defRPr sz="1300" b="0">
                <a:cs typeface="+mn-cs"/>
              </a:defRPr>
            </a:lvl1pPr>
          </a:lstStyle>
          <a:p>
            <a:pPr>
              <a:defRPr/>
            </a:pPr>
            <a:endParaRPr lang="en-US"/>
          </a:p>
        </p:txBody>
      </p:sp>
      <p:sp>
        <p:nvSpPr>
          <p:cNvPr id="1218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7585" tIns="48792" rIns="97585" bIns="48792" numCol="1" anchor="b" anchorCtr="0" compatLnSpc="1">
            <a:prstTxWarp prst="textNoShape">
              <a:avLst/>
            </a:prstTxWarp>
          </a:bodyPr>
          <a:lstStyle>
            <a:lvl1pPr algn="r" defTabSz="976313">
              <a:defRPr sz="1300" b="0">
                <a:cs typeface="+mn-cs"/>
              </a:defRPr>
            </a:lvl1pPr>
          </a:lstStyle>
          <a:p>
            <a:pPr>
              <a:defRPr/>
            </a:pPr>
            <a:fld id="{AF3000EE-471F-49DA-891E-26BB1401A0F3}" type="slidenum">
              <a:rPr lang="he-IL"/>
              <a:pPr>
                <a:defRPr/>
              </a:pPr>
              <a:t>‹#›</a:t>
            </a:fld>
            <a:endParaRPr lang="en-US"/>
          </a:p>
        </p:txBody>
      </p:sp>
    </p:spTree>
    <p:extLst>
      <p:ext uri="{BB962C8B-B14F-4D97-AF65-F5344CB8AC3E}">
        <p14:creationId xmlns:p14="http://schemas.microsoft.com/office/powerpoint/2010/main" val="1341138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a:t>
            </a:fld>
            <a:endParaRPr lang="en-US"/>
          </a:p>
        </p:txBody>
      </p:sp>
    </p:spTree>
    <p:extLst>
      <p:ext uri="{BB962C8B-B14F-4D97-AF65-F5344CB8AC3E}">
        <p14:creationId xmlns:p14="http://schemas.microsoft.com/office/powerpoint/2010/main" val="3323846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10</a:t>
            </a:fld>
            <a:endParaRPr lang="en-US"/>
          </a:p>
        </p:txBody>
      </p:sp>
    </p:spTree>
    <p:extLst>
      <p:ext uri="{BB962C8B-B14F-4D97-AF65-F5344CB8AC3E}">
        <p14:creationId xmlns:p14="http://schemas.microsoft.com/office/powerpoint/2010/main" val="3414688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11</a:t>
            </a:fld>
            <a:endParaRPr lang="en-US"/>
          </a:p>
        </p:txBody>
      </p:sp>
    </p:spTree>
    <p:extLst>
      <p:ext uri="{BB962C8B-B14F-4D97-AF65-F5344CB8AC3E}">
        <p14:creationId xmlns:p14="http://schemas.microsoft.com/office/powerpoint/2010/main" val="643989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12</a:t>
            </a:fld>
            <a:endParaRPr lang="en-US"/>
          </a:p>
        </p:txBody>
      </p:sp>
    </p:spTree>
    <p:extLst>
      <p:ext uri="{BB962C8B-B14F-4D97-AF65-F5344CB8AC3E}">
        <p14:creationId xmlns:p14="http://schemas.microsoft.com/office/powerpoint/2010/main" val="3447437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13</a:t>
            </a:fld>
            <a:endParaRPr lang="en-US"/>
          </a:p>
        </p:txBody>
      </p:sp>
    </p:spTree>
    <p:extLst>
      <p:ext uri="{BB962C8B-B14F-4D97-AF65-F5344CB8AC3E}">
        <p14:creationId xmlns:p14="http://schemas.microsoft.com/office/powerpoint/2010/main" val="3473673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14</a:t>
            </a:fld>
            <a:endParaRPr lang="en-US"/>
          </a:p>
        </p:txBody>
      </p:sp>
    </p:spTree>
    <p:extLst>
      <p:ext uri="{BB962C8B-B14F-4D97-AF65-F5344CB8AC3E}">
        <p14:creationId xmlns:p14="http://schemas.microsoft.com/office/powerpoint/2010/main" val="2424082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15</a:t>
            </a:fld>
            <a:endParaRPr lang="en-US"/>
          </a:p>
        </p:txBody>
      </p:sp>
    </p:spTree>
    <p:extLst>
      <p:ext uri="{BB962C8B-B14F-4D97-AF65-F5344CB8AC3E}">
        <p14:creationId xmlns:p14="http://schemas.microsoft.com/office/powerpoint/2010/main" val="4280145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16</a:t>
            </a:fld>
            <a:endParaRPr lang="en-US"/>
          </a:p>
        </p:txBody>
      </p:sp>
    </p:spTree>
    <p:extLst>
      <p:ext uri="{BB962C8B-B14F-4D97-AF65-F5344CB8AC3E}">
        <p14:creationId xmlns:p14="http://schemas.microsoft.com/office/powerpoint/2010/main" val="1844283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17</a:t>
            </a:fld>
            <a:endParaRPr lang="en-US"/>
          </a:p>
        </p:txBody>
      </p:sp>
    </p:spTree>
    <p:extLst>
      <p:ext uri="{BB962C8B-B14F-4D97-AF65-F5344CB8AC3E}">
        <p14:creationId xmlns:p14="http://schemas.microsoft.com/office/powerpoint/2010/main" val="1593515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18</a:t>
            </a:fld>
            <a:endParaRPr lang="en-US"/>
          </a:p>
        </p:txBody>
      </p:sp>
    </p:spTree>
    <p:extLst>
      <p:ext uri="{BB962C8B-B14F-4D97-AF65-F5344CB8AC3E}">
        <p14:creationId xmlns:p14="http://schemas.microsoft.com/office/powerpoint/2010/main" val="2896270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19</a:t>
            </a:fld>
            <a:endParaRPr lang="en-US"/>
          </a:p>
        </p:txBody>
      </p:sp>
    </p:spTree>
    <p:extLst>
      <p:ext uri="{BB962C8B-B14F-4D97-AF65-F5344CB8AC3E}">
        <p14:creationId xmlns:p14="http://schemas.microsoft.com/office/powerpoint/2010/main" val="176789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a:t>
            </a:fld>
            <a:endParaRPr lang="en-US"/>
          </a:p>
        </p:txBody>
      </p:sp>
    </p:spTree>
    <p:extLst>
      <p:ext uri="{BB962C8B-B14F-4D97-AF65-F5344CB8AC3E}">
        <p14:creationId xmlns:p14="http://schemas.microsoft.com/office/powerpoint/2010/main" val="627819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20</a:t>
            </a:fld>
            <a:endParaRPr lang="en-US"/>
          </a:p>
        </p:txBody>
      </p:sp>
    </p:spTree>
    <p:extLst>
      <p:ext uri="{BB962C8B-B14F-4D97-AF65-F5344CB8AC3E}">
        <p14:creationId xmlns:p14="http://schemas.microsoft.com/office/powerpoint/2010/main" val="2884728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endParaRPr lang="en-US" dirty="0"/>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21</a:t>
            </a:fld>
            <a:endParaRPr lang="en-US"/>
          </a:p>
        </p:txBody>
      </p:sp>
    </p:spTree>
    <p:extLst>
      <p:ext uri="{BB962C8B-B14F-4D97-AF65-F5344CB8AC3E}">
        <p14:creationId xmlns:p14="http://schemas.microsoft.com/office/powerpoint/2010/main" val="2590757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22</a:t>
            </a:fld>
            <a:endParaRPr lang="en-US"/>
          </a:p>
        </p:txBody>
      </p:sp>
    </p:spTree>
    <p:extLst>
      <p:ext uri="{BB962C8B-B14F-4D97-AF65-F5344CB8AC3E}">
        <p14:creationId xmlns:p14="http://schemas.microsoft.com/office/powerpoint/2010/main" val="175408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23</a:t>
            </a:fld>
            <a:endParaRPr lang="en-US"/>
          </a:p>
        </p:txBody>
      </p:sp>
    </p:spTree>
    <p:extLst>
      <p:ext uri="{BB962C8B-B14F-4D97-AF65-F5344CB8AC3E}">
        <p14:creationId xmlns:p14="http://schemas.microsoft.com/office/powerpoint/2010/main" val="1298450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24</a:t>
            </a:fld>
            <a:endParaRPr lang="en-US"/>
          </a:p>
        </p:txBody>
      </p:sp>
    </p:spTree>
    <p:extLst>
      <p:ext uri="{BB962C8B-B14F-4D97-AF65-F5344CB8AC3E}">
        <p14:creationId xmlns:p14="http://schemas.microsoft.com/office/powerpoint/2010/main" val="1294465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25</a:t>
            </a:fld>
            <a:endParaRPr lang="en-US"/>
          </a:p>
        </p:txBody>
      </p:sp>
    </p:spTree>
    <p:extLst>
      <p:ext uri="{BB962C8B-B14F-4D97-AF65-F5344CB8AC3E}">
        <p14:creationId xmlns:p14="http://schemas.microsoft.com/office/powerpoint/2010/main" val="2192763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26</a:t>
            </a:fld>
            <a:endParaRPr lang="en-US"/>
          </a:p>
        </p:txBody>
      </p:sp>
    </p:spTree>
    <p:extLst>
      <p:ext uri="{BB962C8B-B14F-4D97-AF65-F5344CB8AC3E}">
        <p14:creationId xmlns:p14="http://schemas.microsoft.com/office/powerpoint/2010/main" val="322142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27</a:t>
            </a:fld>
            <a:endParaRPr lang="en-US"/>
          </a:p>
        </p:txBody>
      </p:sp>
    </p:spTree>
    <p:extLst>
      <p:ext uri="{BB962C8B-B14F-4D97-AF65-F5344CB8AC3E}">
        <p14:creationId xmlns:p14="http://schemas.microsoft.com/office/powerpoint/2010/main" val="2923433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28</a:t>
            </a:fld>
            <a:endParaRPr lang="en-US"/>
          </a:p>
        </p:txBody>
      </p:sp>
    </p:spTree>
    <p:extLst>
      <p:ext uri="{BB962C8B-B14F-4D97-AF65-F5344CB8AC3E}">
        <p14:creationId xmlns:p14="http://schemas.microsoft.com/office/powerpoint/2010/main" val="3097481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29</a:t>
            </a:fld>
            <a:endParaRPr lang="en-US"/>
          </a:p>
        </p:txBody>
      </p:sp>
    </p:spTree>
    <p:extLst>
      <p:ext uri="{BB962C8B-B14F-4D97-AF65-F5344CB8AC3E}">
        <p14:creationId xmlns:p14="http://schemas.microsoft.com/office/powerpoint/2010/main" val="382242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3</a:t>
            </a:fld>
            <a:endParaRPr lang="en-US"/>
          </a:p>
        </p:txBody>
      </p:sp>
    </p:spTree>
    <p:extLst>
      <p:ext uri="{BB962C8B-B14F-4D97-AF65-F5344CB8AC3E}">
        <p14:creationId xmlns:p14="http://schemas.microsoft.com/office/powerpoint/2010/main" val="254680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4</a:t>
            </a:fld>
            <a:endParaRPr lang="en-US"/>
          </a:p>
        </p:txBody>
      </p:sp>
    </p:spTree>
    <p:extLst>
      <p:ext uri="{BB962C8B-B14F-4D97-AF65-F5344CB8AC3E}">
        <p14:creationId xmlns:p14="http://schemas.microsoft.com/office/powerpoint/2010/main" val="426510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5</a:t>
            </a:fld>
            <a:endParaRPr lang="en-US"/>
          </a:p>
        </p:txBody>
      </p:sp>
    </p:spTree>
    <p:extLst>
      <p:ext uri="{BB962C8B-B14F-4D97-AF65-F5344CB8AC3E}">
        <p14:creationId xmlns:p14="http://schemas.microsoft.com/office/powerpoint/2010/main" val="383894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6</a:t>
            </a:fld>
            <a:endParaRPr lang="en-US"/>
          </a:p>
        </p:txBody>
      </p:sp>
    </p:spTree>
    <p:extLst>
      <p:ext uri="{BB962C8B-B14F-4D97-AF65-F5344CB8AC3E}">
        <p14:creationId xmlns:p14="http://schemas.microsoft.com/office/powerpoint/2010/main" val="3248588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7</a:t>
            </a:fld>
            <a:endParaRPr lang="en-US"/>
          </a:p>
        </p:txBody>
      </p:sp>
    </p:spTree>
    <p:extLst>
      <p:ext uri="{BB962C8B-B14F-4D97-AF65-F5344CB8AC3E}">
        <p14:creationId xmlns:p14="http://schemas.microsoft.com/office/powerpoint/2010/main" val="35352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8</a:t>
            </a:fld>
            <a:endParaRPr lang="en-US"/>
          </a:p>
        </p:txBody>
      </p:sp>
    </p:spTree>
    <p:extLst>
      <p:ext uri="{BB962C8B-B14F-4D97-AF65-F5344CB8AC3E}">
        <p14:creationId xmlns:p14="http://schemas.microsoft.com/office/powerpoint/2010/main" val="2831372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dirty="0"/>
              <a:t>In the edge-cloud continuum, datacenters provide services to mobile users with hetero’ demands.  For instance, a car safety service is time-critical, and therefore must be placed in an edge datacenter, close to the users. On the other hand, an infotainment service requires larger computational resources but looser timing constraint and therefore may be placed in the cloud. Furthermore, as users are mobile, services may have to be migrated to follow the user’s trajectory.</a:t>
            </a:r>
          </a:p>
        </p:txBody>
      </p:sp>
      <p:sp>
        <p:nvSpPr>
          <p:cNvPr id="4" name="Slide Number Placeholder 3"/>
          <p:cNvSpPr>
            <a:spLocks noGrp="1"/>
          </p:cNvSpPr>
          <p:nvPr>
            <p:ph type="sldNum" sz="quarter" idx="5"/>
          </p:nvPr>
        </p:nvSpPr>
        <p:spPr/>
        <p:txBody>
          <a:bodyPr/>
          <a:lstStyle/>
          <a:p>
            <a:pPr>
              <a:defRPr/>
            </a:pPr>
            <a:fld id="{AF3000EE-471F-49DA-891E-26BB1401A0F3}" type="slidenum">
              <a:rPr lang="he-IL" smtClean="0"/>
              <a:pPr>
                <a:defRPr/>
              </a:pPr>
              <a:t>9</a:t>
            </a:fld>
            <a:endParaRPr lang="en-US"/>
          </a:p>
        </p:txBody>
      </p:sp>
    </p:spTree>
    <p:extLst>
      <p:ext uri="{BB962C8B-B14F-4D97-AF65-F5344CB8AC3E}">
        <p14:creationId xmlns:p14="http://schemas.microsoft.com/office/powerpoint/2010/main" val="2835427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1"/>
            <a:ext cx="8001000" cy="1381125"/>
          </a:xfrm>
        </p:spPr>
        <p:txBody>
          <a:bodyPr/>
          <a:lstStyle>
            <a:lvl1pPr>
              <a:defRPr/>
            </a:lvl1pPr>
          </a:lstStyle>
          <a:p>
            <a:r>
              <a:rPr lang="en-US" dirty="0"/>
              <a:t> Click to edit Master title style</a:t>
            </a:r>
          </a:p>
        </p:txBody>
      </p:sp>
      <p:sp>
        <p:nvSpPr>
          <p:cNvPr id="23" name="Title 1">
            <a:extLst>
              <a:ext uri="{FF2B5EF4-FFF2-40B4-BE49-F238E27FC236}">
                <a16:creationId xmlns:a16="http://schemas.microsoft.com/office/drawing/2014/main" id="{7032A872-F6C4-471E-AD50-A2D4135F374A}"/>
              </a:ext>
            </a:extLst>
          </p:cNvPr>
          <p:cNvSpPr txBox="1">
            <a:spLocks/>
          </p:cNvSpPr>
          <p:nvPr userDrawn="1"/>
        </p:nvSpPr>
        <p:spPr bwMode="auto">
          <a:xfrm>
            <a:off x="-5" y="1366610"/>
            <a:ext cx="1143005" cy="5491390"/>
          </a:xfrm>
          <a:prstGeom prst="rect">
            <a:avLst/>
          </a:prstGeom>
          <a:solidFill>
            <a:srgbClr val="3333CC"/>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accent3"/>
                </a:solidFill>
                <a:latin typeface="+mj-lt"/>
                <a:ea typeface="+mj-ea"/>
                <a:cs typeface="+mj-cs"/>
              </a:defRPr>
            </a:lvl1pPr>
            <a:lvl2pPr algn="ctr" rtl="0" eaLnBrk="0" fontAlgn="base" hangingPunct="0">
              <a:spcBef>
                <a:spcPct val="0"/>
              </a:spcBef>
              <a:spcAft>
                <a:spcPct val="0"/>
              </a:spcAft>
              <a:defRPr sz="4000" b="1">
                <a:solidFill>
                  <a:srgbClr val="0000CC"/>
                </a:solidFill>
                <a:latin typeface="Arial" charset="0"/>
              </a:defRPr>
            </a:lvl2pPr>
            <a:lvl3pPr algn="ctr" rtl="0" eaLnBrk="0" fontAlgn="base" hangingPunct="0">
              <a:spcBef>
                <a:spcPct val="0"/>
              </a:spcBef>
              <a:spcAft>
                <a:spcPct val="0"/>
              </a:spcAft>
              <a:defRPr sz="4000" b="1">
                <a:solidFill>
                  <a:srgbClr val="0000CC"/>
                </a:solidFill>
                <a:latin typeface="Arial" charset="0"/>
              </a:defRPr>
            </a:lvl3pPr>
            <a:lvl4pPr algn="ctr" rtl="0" eaLnBrk="0" fontAlgn="base" hangingPunct="0">
              <a:spcBef>
                <a:spcPct val="0"/>
              </a:spcBef>
              <a:spcAft>
                <a:spcPct val="0"/>
              </a:spcAft>
              <a:defRPr sz="4000" b="1">
                <a:solidFill>
                  <a:srgbClr val="0000CC"/>
                </a:solidFill>
                <a:latin typeface="Arial" charset="0"/>
              </a:defRPr>
            </a:lvl4pPr>
            <a:lvl5pPr algn="ctr" rtl="0" eaLnBrk="0" fontAlgn="base" hangingPunct="0">
              <a:spcBef>
                <a:spcPct val="0"/>
              </a:spcBef>
              <a:spcAft>
                <a:spcPct val="0"/>
              </a:spcAft>
              <a:defRPr sz="4000" b="1">
                <a:solidFill>
                  <a:srgbClr val="0000CC"/>
                </a:solidFill>
                <a:latin typeface="Arial" charset="0"/>
              </a:defRPr>
            </a:lvl5pPr>
            <a:lvl6pPr marL="457200" algn="ctr" rtl="0" eaLnBrk="0" fontAlgn="base" hangingPunct="0">
              <a:spcBef>
                <a:spcPct val="0"/>
              </a:spcBef>
              <a:spcAft>
                <a:spcPct val="0"/>
              </a:spcAft>
              <a:defRPr sz="4000" b="1">
                <a:solidFill>
                  <a:srgbClr val="0000CC"/>
                </a:solidFill>
                <a:latin typeface="Arial" charset="0"/>
              </a:defRPr>
            </a:lvl6pPr>
            <a:lvl7pPr marL="914400" algn="ctr" rtl="0" eaLnBrk="0" fontAlgn="base" hangingPunct="0">
              <a:spcBef>
                <a:spcPct val="0"/>
              </a:spcBef>
              <a:spcAft>
                <a:spcPct val="0"/>
              </a:spcAft>
              <a:defRPr sz="4000" b="1">
                <a:solidFill>
                  <a:srgbClr val="0000CC"/>
                </a:solidFill>
                <a:latin typeface="Arial" charset="0"/>
              </a:defRPr>
            </a:lvl7pPr>
            <a:lvl8pPr marL="1371600" algn="ctr" rtl="0" eaLnBrk="0" fontAlgn="base" hangingPunct="0">
              <a:spcBef>
                <a:spcPct val="0"/>
              </a:spcBef>
              <a:spcAft>
                <a:spcPct val="0"/>
              </a:spcAft>
              <a:defRPr sz="4000" b="1">
                <a:solidFill>
                  <a:srgbClr val="0000CC"/>
                </a:solidFill>
                <a:latin typeface="Arial" charset="0"/>
              </a:defRPr>
            </a:lvl8pPr>
            <a:lvl9pPr marL="1828800" algn="ctr" rtl="0" eaLnBrk="0" fontAlgn="base" hangingPunct="0">
              <a:spcBef>
                <a:spcPct val="0"/>
              </a:spcBef>
              <a:spcAft>
                <a:spcPct val="0"/>
              </a:spcAft>
              <a:defRPr sz="4000" b="1">
                <a:solidFill>
                  <a:srgbClr val="0000CC"/>
                </a:solidFill>
                <a:latin typeface="Arial" charset="0"/>
              </a:defRPr>
            </a:lvl9pPr>
          </a:lstStyle>
          <a:p>
            <a:endParaRPr lang="en-US" sz="1200" kern="0" baseline="0" dirty="0"/>
          </a:p>
        </p:txBody>
      </p:sp>
      <p:sp>
        <p:nvSpPr>
          <p:cNvPr id="8" name="Content Placeholder 2">
            <a:extLst>
              <a:ext uri="{FF2B5EF4-FFF2-40B4-BE49-F238E27FC236}">
                <a16:creationId xmlns:a16="http://schemas.microsoft.com/office/drawing/2014/main" id="{2A65341F-DD18-4380-A36B-F59F400D1E08}"/>
              </a:ext>
            </a:extLst>
          </p:cNvPr>
          <p:cNvSpPr>
            <a:spLocks noGrp="1"/>
          </p:cNvSpPr>
          <p:nvPr>
            <p:ph idx="1"/>
          </p:nvPr>
        </p:nvSpPr>
        <p:spPr>
          <a:xfrm>
            <a:off x="1143000" y="1600200"/>
            <a:ext cx="7696200" cy="5029200"/>
          </a:xfrm>
        </p:spPr>
        <p:txBody>
          <a:bodyPr/>
          <a:lstStyle/>
          <a:p>
            <a:pPr lvl="0"/>
            <a:r>
              <a:rPr lang="en-US" dirty="0"/>
              <a:t>Click to edit Master text styles</a:t>
            </a:r>
          </a:p>
          <a:p>
            <a:pPr lvl="1"/>
            <a:r>
              <a:rPr lang="en-US" dirty="0"/>
              <a:t>Second level</a:t>
            </a:r>
          </a:p>
          <a:p>
            <a:pPr lvl="2"/>
            <a:r>
              <a:rPr lang="en-US" dirty="0"/>
              <a:t>Third level</a:t>
            </a:r>
          </a:p>
        </p:txBody>
      </p:sp>
      <p:sp>
        <p:nvSpPr>
          <p:cNvPr id="6" name="Text Placeholder 9">
            <a:extLst>
              <a:ext uri="{FF2B5EF4-FFF2-40B4-BE49-F238E27FC236}">
                <a16:creationId xmlns:a16="http://schemas.microsoft.com/office/drawing/2014/main" id="{FE3732B2-72C7-137B-E4CB-E6CE21640C56}"/>
              </a:ext>
            </a:extLst>
          </p:cNvPr>
          <p:cNvSpPr>
            <a:spLocks noGrp="1"/>
          </p:cNvSpPr>
          <p:nvPr>
            <p:ph type="body" sz="quarter" idx="12"/>
          </p:nvPr>
        </p:nvSpPr>
        <p:spPr>
          <a:xfrm>
            <a:off x="0" y="1462088"/>
            <a:ext cx="1143000" cy="1509712"/>
          </a:xfrm>
        </p:spPr>
        <p:txBody>
          <a:bodyPr/>
          <a:lstStyle>
            <a:lvl1pPr marL="0" indent="0">
              <a:buFontTx/>
              <a:buNone/>
              <a:defRPr>
                <a:solidFill>
                  <a:schemeClr val="bg1"/>
                </a:solidFill>
              </a:defRPr>
            </a:lvl1pPr>
          </a:lstStyle>
          <a:p>
            <a:pPr algn="l"/>
            <a:r>
              <a:rPr lang="en-US" sz="1050" b="1" kern="0" dirty="0"/>
              <a:t>D</a:t>
            </a:r>
            <a:r>
              <a:rPr lang="en-US" sz="1050" kern="0" dirty="0"/>
              <a:t>istributed </a:t>
            </a:r>
            <a:r>
              <a:rPr lang="en-US" sz="1050" b="1" kern="0" dirty="0"/>
              <a:t>A</a:t>
            </a:r>
            <a:r>
              <a:rPr lang="en-US" sz="1050" kern="0" dirty="0"/>
              <a:t>synchronous </a:t>
            </a:r>
          </a:p>
          <a:p>
            <a:pPr algn="l"/>
            <a:r>
              <a:rPr lang="en-US" sz="1050" b="1" dirty="0"/>
              <a:t>P</a:t>
            </a:r>
            <a:r>
              <a:rPr lang="en-US" sz="1050" dirty="0"/>
              <a:t>lacement</a:t>
            </a:r>
          </a:p>
          <a:p>
            <a:pPr algn="l"/>
            <a:r>
              <a:rPr lang="en-US" sz="1050" b="1" kern="0" dirty="0"/>
              <a:t>P</a:t>
            </a:r>
            <a:r>
              <a:rPr lang="en-US" sz="1050" kern="0" dirty="0"/>
              <a:t>rotocol </a:t>
            </a:r>
          </a:p>
          <a:p>
            <a:pPr algn="l"/>
            <a:r>
              <a:rPr lang="en-US" sz="1050" dirty="0"/>
              <a:t>     </a:t>
            </a:r>
            <a:r>
              <a:rPr lang="en-US" sz="1050" kern="0" dirty="0"/>
              <a:t>for the </a:t>
            </a:r>
          </a:p>
          <a:p>
            <a:pPr algn="l"/>
            <a:r>
              <a:rPr lang="en-US" sz="1050" b="1" kern="0" dirty="0"/>
              <a:t>E</a:t>
            </a:r>
            <a:r>
              <a:rPr lang="en-US" sz="1050" kern="0" dirty="0"/>
              <a:t>dge-</a:t>
            </a:r>
          </a:p>
          <a:p>
            <a:pPr algn="l"/>
            <a:r>
              <a:rPr lang="en-US" sz="1050" b="1" kern="0" dirty="0"/>
              <a:t>C</a:t>
            </a:r>
            <a:r>
              <a:rPr lang="en-US" sz="1050" kern="0" dirty="0"/>
              <a:t>loud </a:t>
            </a:r>
            <a:r>
              <a:rPr lang="en-US" sz="1050" b="1" kern="0" dirty="0"/>
              <a:t>C</a:t>
            </a:r>
            <a:r>
              <a:rPr lang="en-US" sz="1050" kern="0" dirty="0"/>
              <a:t>ontinuum</a:t>
            </a:r>
          </a:p>
        </p:txBody>
      </p:sp>
      <p:sp>
        <p:nvSpPr>
          <p:cNvPr id="3" name="Rectangle 2">
            <a:extLst>
              <a:ext uri="{FF2B5EF4-FFF2-40B4-BE49-F238E27FC236}">
                <a16:creationId xmlns:a16="http://schemas.microsoft.com/office/drawing/2014/main" id="{6CDC1A7D-3A4F-6ECE-BD61-73FE59BEBC72}"/>
              </a:ext>
            </a:extLst>
          </p:cNvPr>
          <p:cNvSpPr/>
          <p:nvPr userDrawn="1"/>
        </p:nvSpPr>
        <p:spPr bwMode="auto">
          <a:xfrm>
            <a:off x="0" y="-1"/>
            <a:ext cx="1143000" cy="1366611"/>
          </a:xfrm>
          <a:prstGeom prst="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7" name="Text Placeholder 10">
            <a:extLst>
              <a:ext uri="{FF2B5EF4-FFF2-40B4-BE49-F238E27FC236}">
                <a16:creationId xmlns:a16="http://schemas.microsoft.com/office/drawing/2014/main" id="{440B5BE6-49DB-DF7F-679C-25166A08D71C}"/>
              </a:ext>
            </a:extLst>
          </p:cNvPr>
          <p:cNvSpPr>
            <a:spLocks noGrp="1"/>
          </p:cNvSpPr>
          <p:nvPr>
            <p:ph type="body" sz="quarter" idx="13" hasCustomPrompt="1"/>
          </p:nvPr>
        </p:nvSpPr>
        <p:spPr>
          <a:xfrm>
            <a:off x="9525" y="3438525"/>
            <a:ext cx="1143000" cy="1143000"/>
          </a:xfrm>
        </p:spPr>
        <p:txBody>
          <a:bodyPr/>
          <a:lstStyle>
            <a:lvl1pPr marL="0" indent="0">
              <a:buFontTx/>
              <a:buNone/>
              <a:defRPr sz="1200" baseline="0">
                <a:solidFill>
                  <a:schemeClr val="bg1"/>
                </a:solidFill>
              </a:defRPr>
            </a:lvl1pPr>
          </a:lstStyle>
          <a:p>
            <a:r>
              <a:rPr lang="en-US" sz="1100" dirty="0">
                <a:solidFill>
                  <a:schemeClr val="bg2"/>
                </a:solidFill>
              </a:rPr>
              <a:t>Introduction</a:t>
            </a:r>
          </a:p>
          <a:p>
            <a:r>
              <a:rPr lang="en-US" sz="1100" dirty="0">
                <a:solidFill>
                  <a:schemeClr val="bg2"/>
                </a:solidFill>
              </a:rPr>
              <a:t>The problem</a:t>
            </a:r>
          </a:p>
          <a:p>
            <a:r>
              <a:rPr lang="en-US" sz="1100" dirty="0">
                <a:solidFill>
                  <a:schemeClr val="bg2"/>
                </a:solidFill>
              </a:rPr>
              <a:t>Our solution</a:t>
            </a:r>
          </a:p>
          <a:p>
            <a:r>
              <a:rPr lang="en-US" sz="1100" dirty="0">
                <a:solidFill>
                  <a:schemeClr val="bg2"/>
                </a:solidFill>
              </a:rPr>
              <a:t>Evaluation</a:t>
            </a:r>
          </a:p>
          <a:p>
            <a:r>
              <a:rPr lang="en-US" sz="1100" dirty="0">
                <a:solidFill>
                  <a:schemeClr val="bg2"/>
                </a:solidFill>
              </a:rPr>
              <a:t>Summary</a:t>
            </a:r>
          </a:p>
        </p:txBody>
      </p:sp>
    </p:spTree>
    <p:extLst>
      <p:ext uri="{BB962C8B-B14F-4D97-AF65-F5344CB8AC3E}">
        <p14:creationId xmlns:p14="http://schemas.microsoft.com/office/powerpoint/2010/main" val="2837713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solidFill>
            <a:srgbClr val="3333CC"/>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838200" y="1600200"/>
            <a:ext cx="80010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6" name="Footer Placeholder 4"/>
          <p:cNvSpPr>
            <a:spLocks noGrp="1" noChangeArrowheads="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b="0">
                <a:cs typeface="Arial" charset="0"/>
              </a:defRPr>
            </a:lvl1pPr>
          </a:lstStyle>
          <a:p>
            <a:pPr>
              <a:defRPr/>
            </a:pPr>
            <a:endParaRPr lang="en-US" dirty="0"/>
          </a:p>
        </p:txBody>
      </p:sp>
      <p:sp>
        <p:nvSpPr>
          <p:cNvPr id="2" name="Rectangle 4"/>
          <p:cNvSpPr>
            <a:spLocks noGrp="1" noChangeArrowheads="1"/>
          </p:cNvSpPr>
          <p:nvPr>
            <p:ph type="sldNum" sz="quarter" idx="4"/>
          </p:nvPr>
        </p:nvSpPr>
        <p:spPr bwMode="auto">
          <a:xfrm>
            <a:off x="8534400" y="6381750"/>
            <a:ext cx="609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BF23A9A2-9AED-463C-A933-77B52FD4B419}"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915" r:id="rId1"/>
  </p:sldLayoutIdLst>
  <p:hf hdr="0" ftr="0" dt="0"/>
  <p:txStyles>
    <p:titleStyle>
      <a:lvl1pPr algn="ctr" rtl="0" eaLnBrk="0" fontAlgn="base" hangingPunct="0">
        <a:spcBef>
          <a:spcPct val="0"/>
        </a:spcBef>
        <a:spcAft>
          <a:spcPct val="0"/>
        </a:spcAft>
        <a:defRPr sz="3600" b="1">
          <a:solidFill>
            <a:schemeClr val="accent3"/>
          </a:solidFill>
          <a:latin typeface="+mj-lt"/>
          <a:ea typeface="+mj-ea"/>
          <a:cs typeface="+mj-cs"/>
        </a:defRPr>
      </a:lvl1pPr>
      <a:lvl2pPr algn="ctr" rtl="0" eaLnBrk="0" fontAlgn="base" hangingPunct="0">
        <a:spcBef>
          <a:spcPct val="0"/>
        </a:spcBef>
        <a:spcAft>
          <a:spcPct val="0"/>
        </a:spcAft>
        <a:defRPr sz="4000" b="1">
          <a:solidFill>
            <a:srgbClr val="0000CC"/>
          </a:solidFill>
          <a:latin typeface="Arial" charset="0"/>
        </a:defRPr>
      </a:lvl2pPr>
      <a:lvl3pPr algn="ctr" rtl="0" eaLnBrk="0" fontAlgn="base" hangingPunct="0">
        <a:spcBef>
          <a:spcPct val="0"/>
        </a:spcBef>
        <a:spcAft>
          <a:spcPct val="0"/>
        </a:spcAft>
        <a:defRPr sz="4000" b="1">
          <a:solidFill>
            <a:srgbClr val="0000CC"/>
          </a:solidFill>
          <a:latin typeface="Arial" charset="0"/>
        </a:defRPr>
      </a:lvl3pPr>
      <a:lvl4pPr algn="ctr" rtl="0" eaLnBrk="0" fontAlgn="base" hangingPunct="0">
        <a:spcBef>
          <a:spcPct val="0"/>
        </a:spcBef>
        <a:spcAft>
          <a:spcPct val="0"/>
        </a:spcAft>
        <a:defRPr sz="4000" b="1">
          <a:solidFill>
            <a:srgbClr val="0000CC"/>
          </a:solidFill>
          <a:latin typeface="Arial" charset="0"/>
        </a:defRPr>
      </a:lvl4pPr>
      <a:lvl5pPr algn="ctr" rtl="0" eaLnBrk="0" fontAlgn="base" hangingPunct="0">
        <a:spcBef>
          <a:spcPct val="0"/>
        </a:spcBef>
        <a:spcAft>
          <a:spcPct val="0"/>
        </a:spcAft>
        <a:defRPr sz="4000" b="1">
          <a:solidFill>
            <a:srgbClr val="0000CC"/>
          </a:solidFill>
          <a:latin typeface="Arial" charset="0"/>
        </a:defRPr>
      </a:lvl5pPr>
      <a:lvl6pPr marL="457200" algn="ctr" rtl="0" eaLnBrk="0" fontAlgn="base" hangingPunct="0">
        <a:spcBef>
          <a:spcPct val="0"/>
        </a:spcBef>
        <a:spcAft>
          <a:spcPct val="0"/>
        </a:spcAft>
        <a:defRPr sz="4000" b="1">
          <a:solidFill>
            <a:srgbClr val="0000CC"/>
          </a:solidFill>
          <a:latin typeface="Arial" charset="0"/>
        </a:defRPr>
      </a:lvl6pPr>
      <a:lvl7pPr marL="914400" algn="ctr" rtl="0" eaLnBrk="0" fontAlgn="base" hangingPunct="0">
        <a:spcBef>
          <a:spcPct val="0"/>
        </a:spcBef>
        <a:spcAft>
          <a:spcPct val="0"/>
        </a:spcAft>
        <a:defRPr sz="4000" b="1">
          <a:solidFill>
            <a:srgbClr val="0000CC"/>
          </a:solidFill>
          <a:latin typeface="Arial" charset="0"/>
        </a:defRPr>
      </a:lvl7pPr>
      <a:lvl8pPr marL="1371600" algn="ctr" rtl="0" eaLnBrk="0" fontAlgn="base" hangingPunct="0">
        <a:spcBef>
          <a:spcPct val="0"/>
        </a:spcBef>
        <a:spcAft>
          <a:spcPct val="0"/>
        </a:spcAft>
        <a:defRPr sz="4000" b="1">
          <a:solidFill>
            <a:srgbClr val="0000CC"/>
          </a:solidFill>
          <a:latin typeface="Arial" charset="0"/>
        </a:defRPr>
      </a:lvl8pPr>
      <a:lvl9pPr marL="1828800" algn="ctr" rtl="0" eaLnBrk="0" fontAlgn="base" hangingPunct="0">
        <a:spcBef>
          <a:spcPct val="0"/>
        </a:spcBef>
        <a:spcAft>
          <a:spcPct val="0"/>
        </a:spcAft>
        <a:defRPr sz="4000" b="1">
          <a:solidFill>
            <a:srgbClr val="0000CC"/>
          </a:solidFill>
          <a:latin typeface="Arial" charset="0"/>
        </a:defRPr>
      </a:lvl9pPr>
    </p:titleStyle>
    <p:bodyStyle>
      <a:lvl1pPr marL="342900" indent="-342900" algn="l" rtl="0" eaLnBrk="0" fontAlgn="base" hangingPunct="0">
        <a:spcBef>
          <a:spcPct val="20000"/>
        </a:spcBef>
        <a:spcAft>
          <a:spcPct val="0"/>
        </a:spcAft>
        <a:buClr>
          <a:srgbClr val="0000CC"/>
        </a:buClr>
        <a:buSzPct val="10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SzPct val="10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00CC"/>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0000CC"/>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rgbClr val="0000CC"/>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ideo" Target="NUL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ideo" Target="NUL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endParaRPr lang="en-US" dirty="0"/>
          </a:p>
        </p:txBody>
      </p:sp>
      <p:sp>
        <p:nvSpPr>
          <p:cNvPr id="12" name="Title 6">
            <a:extLst>
              <a:ext uri="{FF2B5EF4-FFF2-40B4-BE49-F238E27FC236}">
                <a16:creationId xmlns:a16="http://schemas.microsoft.com/office/drawing/2014/main" id="{43682754-1AE2-4E0B-9C89-9444F5BE9DA5}"/>
              </a:ext>
            </a:extLst>
          </p:cNvPr>
          <p:cNvSpPr txBox="1">
            <a:spLocks/>
          </p:cNvSpPr>
          <p:nvPr/>
        </p:nvSpPr>
        <p:spPr bwMode="auto">
          <a:xfrm>
            <a:off x="1600199" y="2051955"/>
            <a:ext cx="7086601" cy="1000125"/>
          </a:xfrm>
          <a:prstGeom prst="rect">
            <a:avLst/>
          </a:prstGeom>
          <a:solidFill>
            <a:srgbClr val="3333CC"/>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accent3"/>
                </a:solidFill>
                <a:latin typeface="+mj-lt"/>
                <a:ea typeface="+mj-ea"/>
                <a:cs typeface="+mj-cs"/>
              </a:defRPr>
            </a:lvl1pPr>
            <a:lvl2pPr algn="ctr" rtl="0" eaLnBrk="0" fontAlgn="base" hangingPunct="0">
              <a:spcBef>
                <a:spcPct val="0"/>
              </a:spcBef>
              <a:spcAft>
                <a:spcPct val="0"/>
              </a:spcAft>
              <a:defRPr sz="4000" b="1">
                <a:solidFill>
                  <a:srgbClr val="0000CC"/>
                </a:solidFill>
                <a:latin typeface="Arial" charset="0"/>
              </a:defRPr>
            </a:lvl2pPr>
            <a:lvl3pPr algn="ctr" rtl="0" eaLnBrk="0" fontAlgn="base" hangingPunct="0">
              <a:spcBef>
                <a:spcPct val="0"/>
              </a:spcBef>
              <a:spcAft>
                <a:spcPct val="0"/>
              </a:spcAft>
              <a:defRPr sz="4000" b="1">
                <a:solidFill>
                  <a:srgbClr val="0000CC"/>
                </a:solidFill>
                <a:latin typeface="Arial" charset="0"/>
              </a:defRPr>
            </a:lvl3pPr>
            <a:lvl4pPr algn="ctr" rtl="0" eaLnBrk="0" fontAlgn="base" hangingPunct="0">
              <a:spcBef>
                <a:spcPct val="0"/>
              </a:spcBef>
              <a:spcAft>
                <a:spcPct val="0"/>
              </a:spcAft>
              <a:defRPr sz="4000" b="1">
                <a:solidFill>
                  <a:srgbClr val="0000CC"/>
                </a:solidFill>
                <a:latin typeface="Arial" charset="0"/>
              </a:defRPr>
            </a:lvl4pPr>
            <a:lvl5pPr algn="ctr" rtl="0" eaLnBrk="0" fontAlgn="base" hangingPunct="0">
              <a:spcBef>
                <a:spcPct val="0"/>
              </a:spcBef>
              <a:spcAft>
                <a:spcPct val="0"/>
              </a:spcAft>
              <a:defRPr sz="4000" b="1">
                <a:solidFill>
                  <a:srgbClr val="0000CC"/>
                </a:solidFill>
                <a:latin typeface="Arial" charset="0"/>
              </a:defRPr>
            </a:lvl5pPr>
            <a:lvl6pPr marL="457200" algn="ctr" rtl="0" eaLnBrk="0" fontAlgn="base" hangingPunct="0">
              <a:spcBef>
                <a:spcPct val="0"/>
              </a:spcBef>
              <a:spcAft>
                <a:spcPct val="0"/>
              </a:spcAft>
              <a:defRPr sz="4000" b="1">
                <a:solidFill>
                  <a:srgbClr val="0000CC"/>
                </a:solidFill>
                <a:latin typeface="Arial" charset="0"/>
              </a:defRPr>
            </a:lvl6pPr>
            <a:lvl7pPr marL="914400" algn="ctr" rtl="0" eaLnBrk="0" fontAlgn="base" hangingPunct="0">
              <a:spcBef>
                <a:spcPct val="0"/>
              </a:spcBef>
              <a:spcAft>
                <a:spcPct val="0"/>
              </a:spcAft>
              <a:defRPr sz="4000" b="1">
                <a:solidFill>
                  <a:srgbClr val="0000CC"/>
                </a:solidFill>
                <a:latin typeface="Arial" charset="0"/>
              </a:defRPr>
            </a:lvl7pPr>
            <a:lvl8pPr marL="1371600" algn="ctr" rtl="0" eaLnBrk="0" fontAlgn="base" hangingPunct="0">
              <a:spcBef>
                <a:spcPct val="0"/>
              </a:spcBef>
              <a:spcAft>
                <a:spcPct val="0"/>
              </a:spcAft>
              <a:defRPr sz="4000" b="1">
                <a:solidFill>
                  <a:srgbClr val="0000CC"/>
                </a:solidFill>
                <a:latin typeface="Arial" charset="0"/>
              </a:defRPr>
            </a:lvl8pPr>
            <a:lvl9pPr marL="1828800" algn="ctr" rtl="0" eaLnBrk="0" fontAlgn="base" hangingPunct="0">
              <a:spcBef>
                <a:spcPct val="0"/>
              </a:spcBef>
              <a:spcAft>
                <a:spcPct val="0"/>
              </a:spcAft>
              <a:defRPr sz="4000" b="1">
                <a:solidFill>
                  <a:srgbClr val="0000CC"/>
                </a:solidFill>
                <a:latin typeface="Arial" charset="0"/>
              </a:defRPr>
            </a:lvl9pPr>
          </a:lstStyle>
          <a:p>
            <a:r>
              <a:rPr lang="en-US" kern="0" dirty="0"/>
              <a:t>Balls &amp; bins</a:t>
            </a:r>
          </a:p>
        </p:txBody>
      </p:sp>
      <p:sp>
        <p:nvSpPr>
          <p:cNvPr id="6" name="TextBox 5">
            <a:extLst>
              <a:ext uri="{FF2B5EF4-FFF2-40B4-BE49-F238E27FC236}">
                <a16:creationId xmlns:a16="http://schemas.microsoft.com/office/drawing/2014/main" id="{B1DFDCC8-7FCA-4BB8-A335-059D8E84F99C}"/>
              </a:ext>
            </a:extLst>
          </p:cNvPr>
          <p:cNvSpPr txBox="1"/>
          <p:nvPr/>
        </p:nvSpPr>
        <p:spPr>
          <a:xfrm>
            <a:off x="1143000" y="3429000"/>
            <a:ext cx="8001000" cy="707886"/>
          </a:xfrm>
          <a:prstGeom prst="rect">
            <a:avLst/>
          </a:prstGeom>
          <a:noFill/>
        </p:spPr>
        <p:txBody>
          <a:bodyPr wrap="square" rtlCol="1">
            <a:spAutoFit/>
          </a:bodyPr>
          <a:lstStyle/>
          <a:p>
            <a:pPr algn="ctr"/>
            <a:r>
              <a:rPr lang="en-US" sz="2000" dirty="0"/>
              <a:t>Itamar Cohen</a:t>
            </a:r>
          </a:p>
          <a:p>
            <a:endParaRPr lang="en-US" sz="2000" dirty="0"/>
          </a:p>
        </p:txBody>
      </p:sp>
    </p:spTree>
    <p:extLst>
      <p:ext uri="{BB962C8B-B14F-4D97-AF65-F5344CB8AC3E}">
        <p14:creationId xmlns:p14="http://schemas.microsoft.com/office/powerpoint/2010/main" val="1335973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the absolute minimum</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791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A6AF9D47-13B6-9873-5B16-87FD3D110EC8}"/>
              </a:ext>
            </a:extLst>
          </p:cNvPr>
          <p:cNvSpPr>
            <a:spLocks noGrp="1"/>
          </p:cNvSpPr>
          <p:nvPr>
            <p:ph idx="1"/>
          </p:nvPr>
        </p:nvSpPr>
        <p:spPr>
          <a:xfrm>
            <a:off x="1143000" y="1600200"/>
            <a:ext cx="7696200" cy="5029200"/>
          </a:xfrm>
        </p:spPr>
        <p:txBody>
          <a:bodyPr/>
          <a:lstStyle/>
          <a:p>
            <a:pPr marL="0" indent="0">
              <a:buNone/>
            </a:pPr>
            <a:r>
              <a:rPr lang="en-US" sz="3200" b="1" dirty="0">
                <a:solidFill>
                  <a:srgbClr val="00FF00"/>
                </a:solidFill>
                <a:sym typeface="Wingdings" pitchFamily="2" charset="2"/>
              </a:rPr>
              <a:t> </a:t>
            </a:r>
            <a:r>
              <a:rPr lang="en-US" sz="3200" dirty="0">
                <a:latin typeface="+mj-lt"/>
              </a:rPr>
              <a:t>Optimal performance</a:t>
            </a:r>
          </a:p>
          <a:p>
            <a:pPr marL="0" indent="0">
              <a:buNone/>
            </a:pPr>
            <a:r>
              <a:rPr lang="en-US" sz="3200" b="1" kern="1200" dirty="0">
                <a:solidFill>
                  <a:srgbClr val="FF0000"/>
                </a:solidFill>
                <a:latin typeface="Arial" pitchFamily="34" charset="0"/>
                <a:cs typeface="Arial" pitchFamily="34" charset="0"/>
                <a:sym typeface="Wingdings" pitchFamily="2" charset="2"/>
              </a:rPr>
              <a:t> </a:t>
            </a:r>
            <a:r>
              <a:rPr lang="en-US" sz="3200" dirty="0">
                <a:latin typeface="+mj-lt"/>
              </a:rPr>
              <a:t>High communication overhead</a:t>
            </a:r>
          </a:p>
          <a:p>
            <a:pPr marL="0" indent="0">
              <a:buNone/>
            </a:pPr>
            <a:r>
              <a:rPr lang="en-US" sz="3200" b="1" kern="1200" dirty="0">
                <a:solidFill>
                  <a:srgbClr val="FF0000"/>
                </a:solidFill>
                <a:latin typeface="Arial" pitchFamily="34" charset="0"/>
                <a:cs typeface="Arial" pitchFamily="34" charset="0"/>
                <a:sym typeface="Wingdings" pitchFamily="2" charset="2"/>
              </a:rPr>
              <a:t> </a:t>
            </a:r>
            <a:r>
              <a:rPr lang="en-US" sz="3200" dirty="0" err="1">
                <a:latin typeface="+mj-lt"/>
              </a:rPr>
              <a:t>Incast</a:t>
            </a:r>
            <a:r>
              <a:rPr lang="en-US" sz="3200" dirty="0">
                <a:latin typeface="+mj-lt"/>
              </a:rPr>
              <a:t> problem</a:t>
            </a:r>
          </a:p>
          <a:p>
            <a:pPr marL="0" indent="0">
              <a:buNone/>
            </a:pPr>
            <a:endParaRPr lang="en-US" sz="3200" dirty="0">
              <a:latin typeface="+mj-lt"/>
            </a:endParaRPr>
          </a:p>
        </p:txBody>
      </p:sp>
      <p:sp>
        <p:nvSpPr>
          <p:cNvPr id="39" name="Oval 38">
            <a:extLst>
              <a:ext uri="{FF2B5EF4-FFF2-40B4-BE49-F238E27FC236}">
                <a16:creationId xmlns:a16="http://schemas.microsoft.com/office/drawing/2014/main" id="{C997044E-85C2-2807-D266-67676C4215D2}"/>
              </a:ext>
            </a:extLst>
          </p:cNvPr>
          <p:cNvSpPr/>
          <p:nvPr/>
        </p:nvSpPr>
        <p:spPr>
          <a:xfrm>
            <a:off x="2411720" y="461541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95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a bin </a:t>
            </a:r>
            <a:r>
              <a:rPr lang="en-US" sz="3400" dirty="0" err="1"/>
              <a:t>u.a.r</a:t>
            </a:r>
            <a:endParaRPr lang="en-US" sz="3400" dirty="0"/>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amera 11">
            <a:extLst>
              <a:ext uri="{FF2B5EF4-FFF2-40B4-BE49-F238E27FC236}">
                <a16:creationId xmlns:a16="http://schemas.microsoft.com/office/drawing/2014/main" id="{39AD382D-070B-A103-6265-D02822430B34}"/>
              </a:ext>
            </a:extLst>
          </p:cNvPr>
          <p:cNvPicPr>
            <a:picLocks noChangeAspect="1"/>
            <a:extLst>
              <a:ext uri="{51228E76-BA90-4043-B771-695A4F85340A}">
                <alf:liveFeedProps xmlns:alf="http://schemas.microsoft.com/office/drawing/2021/livefeed"/>
              </a:ext>
            </a:extLst>
          </p:cNvPicPr>
          <p:nvPr/>
        </p:nvPicPr>
        <p:blipFill>
          <a:blip/>
          <a:stretch>
            <a:fillRect/>
          </a:stretch>
        </p:blipFill>
        <p:spPr>
          <a:xfrm>
            <a:off x="7004304" y="4718304"/>
            <a:ext cx="2057400" cy="2057400"/>
          </a:xfrm>
          <a:prstGeom prst="ellipse">
            <a:avLst/>
          </a:prstGeom>
        </p:spPr>
      </p:pic>
      <p:pic>
        <p:nvPicPr>
          <p:cNvPr id="39" name="Coin Toss">
            <a:hlinkClick r:id="" action="ppaction://media"/>
            <a:extLst>
              <a:ext uri="{FF2B5EF4-FFF2-40B4-BE49-F238E27FC236}">
                <a16:creationId xmlns:a16="http://schemas.microsoft.com/office/drawing/2014/main" id="{7E72A781-8A27-D6E7-A210-ED1BE01032FD}"/>
              </a:ext>
            </a:extLst>
          </p:cNvPr>
          <p:cNvPicPr>
            <a:picLocks noChangeAspect="1"/>
          </p:cNvPicPr>
          <p:nvPr>
            <a:videoFile r:link="rId1"/>
            <p:extLst>
              <p:ext uri="{DAA4B4D4-6D71-4841-9C94-3DE7FCFB9230}">
                <p14:media xmlns:p14="http://schemas.microsoft.com/office/powerpoint/2010/main"/>
              </p:ext>
            </p:extLst>
          </p:nvPr>
        </p:nvPicPr>
        <p:blipFill>
          <a:blip/>
          <a:stretch>
            <a:fillRect/>
          </a:stretch>
        </p:blipFill>
        <p:spPr>
          <a:xfrm>
            <a:off x="1280983" y="1464245"/>
            <a:ext cx="1828800" cy="1828800"/>
          </a:xfrm>
          <a:prstGeom prst="rect">
            <a:avLst/>
          </a:prstGeom>
        </p:spPr>
      </p:pic>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41" name="Oval 40">
            <a:extLst>
              <a:ext uri="{FF2B5EF4-FFF2-40B4-BE49-F238E27FC236}">
                <a16:creationId xmlns:a16="http://schemas.microsoft.com/office/drawing/2014/main" id="{3C4DA585-43AE-A8AB-C3DF-BF2A0DFF1F1A}"/>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72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2000" fill="hold"/>
                                        <p:tgtEl>
                                          <p:spTgt spid="39"/>
                                        </p:tgtEl>
                                      </p:cBhvr>
                                    </p:cmd>
                                  </p:childTnLst>
                                </p:cTn>
                              </p:par>
                            </p:childTnLst>
                          </p:cTn>
                        </p:par>
                        <p:par>
                          <p:cTn id="12" fill="hold">
                            <p:stCondLst>
                              <p:cond delay="2500"/>
                            </p:stCondLst>
                            <p:childTnLst>
                              <p:par>
                                <p:cTn id="13" presetID="1"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39"/>
                </p:tgtEl>
              </p:cMediaNode>
            </p:video>
            <p:seq concurrent="1" nextAc="seek">
              <p:cTn id="16" restart="whenNotActive" fill="hold" evtFilter="cancelBubble" nodeType="interactiveSeq">
                <p:stCondLst>
                  <p:cond evt="onClick" delay="0">
                    <p:tgtEl>
                      <p:spTgt spid="39"/>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39"/>
                                        </p:tgtEl>
                                      </p:cBhvr>
                                    </p:cmd>
                                  </p:childTnLst>
                                </p:cTn>
                              </p:par>
                            </p:childTnLst>
                          </p:cTn>
                        </p:par>
                      </p:childTnLst>
                    </p:cTn>
                  </p:par>
                </p:childTnLst>
              </p:cTn>
              <p:nextCondLst>
                <p:cond evt="onClick" delay="0">
                  <p:tgtEl>
                    <p:spTgt spid="39"/>
                  </p:tgtEl>
                </p:cond>
              </p:nextCondLst>
            </p:seq>
          </p:childTnLst>
        </p:cTn>
      </p:par>
    </p:tnLst>
    <p:bldLst>
      <p:bldP spid="40"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a bin </a:t>
            </a:r>
            <a:r>
              <a:rPr lang="en-US" sz="3400" dirty="0" err="1"/>
              <a:t>u.a.r</a:t>
            </a:r>
            <a:endParaRPr lang="en-US" sz="3400" dirty="0"/>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38" name="Oval 37">
            <a:extLst>
              <a:ext uri="{FF2B5EF4-FFF2-40B4-BE49-F238E27FC236}">
                <a16:creationId xmlns:a16="http://schemas.microsoft.com/office/drawing/2014/main" id="{B559000B-9A6E-7243-80A7-4A5D43ABE40B}"/>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2350311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486 0.00324 L -0.19757 0.25046 " pathEditMode="relative" rAng="0" ptsTypes="AA">
                                      <p:cBhvr>
                                        <p:cTn id="6" dur="2000" fill="hold"/>
                                        <p:tgtEl>
                                          <p:spTgt spid="38"/>
                                        </p:tgtEl>
                                        <p:attrNameLst>
                                          <p:attrName>ppt_x</p:attrName>
                                          <p:attrName>ppt_y</p:attrName>
                                        </p:attrNameLst>
                                      </p:cBhvr>
                                      <p:rCtr x="-10122" y="12361"/>
                                    </p:animMotion>
                                  </p:childTnLst>
                                </p:cTn>
                              </p:par>
                            </p:childTnLst>
                          </p:cTn>
                        </p:par>
                        <p:par>
                          <p:cTn id="7" fill="hold">
                            <p:stCondLst>
                              <p:cond delay="2000"/>
                            </p:stCondLst>
                            <p:childTnLst>
                              <p:par>
                                <p:cTn id="8" presetID="42" presetClass="path" presetSubtype="0" accel="50000" decel="50000" fill="hold" grpId="1" nodeType="afterEffect">
                                  <p:stCondLst>
                                    <p:cond delay="0"/>
                                  </p:stCondLst>
                                  <p:childTnLst>
                                    <p:animMotion origin="layout" path="M -0.19861 0.25046 L -0.19861 0.28148 " pathEditMode="relative" rAng="0" ptsTypes="AA">
                                      <p:cBhvr>
                                        <p:cTn id="9" dur="2000" fill="hold"/>
                                        <p:tgtEl>
                                          <p:spTgt spid="38"/>
                                        </p:tgtEl>
                                        <p:attrNameLst>
                                          <p:attrName>ppt_x</p:attrName>
                                          <p:attrName>ppt_y</p:attrName>
                                        </p:attrNameLst>
                                      </p:cBhvr>
                                      <p:rCtr x="0" y="1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a bin </a:t>
            </a:r>
            <a:r>
              <a:rPr lang="en-US" sz="3400" dirty="0" err="1"/>
              <a:t>u.a.r</a:t>
            </a:r>
            <a:endParaRPr lang="en-US" sz="3400" dirty="0"/>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ntent Placeholder 5">
            <a:extLst>
              <a:ext uri="{FF2B5EF4-FFF2-40B4-BE49-F238E27FC236}">
                <a16:creationId xmlns:a16="http://schemas.microsoft.com/office/drawing/2014/main" id="{7852B3BA-EF39-9B11-3AC4-82A23FAD5FE6}"/>
              </a:ext>
            </a:extLst>
          </p:cNvPr>
          <p:cNvSpPr>
            <a:spLocks noGrp="1"/>
          </p:cNvSpPr>
          <p:nvPr>
            <p:ph idx="1"/>
          </p:nvPr>
        </p:nvSpPr>
        <p:spPr>
          <a:xfrm>
            <a:off x="1143000" y="1600200"/>
            <a:ext cx="7696200" cy="5029200"/>
          </a:xfrm>
        </p:spPr>
        <p:txBody>
          <a:bodyPr/>
          <a:lstStyle/>
          <a:p>
            <a:pPr marL="0" indent="0">
              <a:buNone/>
            </a:pPr>
            <a:r>
              <a:rPr lang="en-US" sz="3200" b="1" dirty="0">
                <a:solidFill>
                  <a:srgbClr val="00FF00"/>
                </a:solidFill>
                <a:sym typeface="Wingdings" pitchFamily="2" charset="2"/>
              </a:rPr>
              <a:t> </a:t>
            </a:r>
            <a:r>
              <a:rPr lang="en-US" sz="3200" dirty="0"/>
              <a:t>No communication overhead</a:t>
            </a:r>
          </a:p>
          <a:p>
            <a:pPr>
              <a:buFont typeface="Wingdings" panose="05000000000000000000" pitchFamily="2" charset="2"/>
              <a:buChar char="L"/>
            </a:pPr>
            <a:r>
              <a:rPr lang="en-US" sz="3200" dirty="0">
                <a:latin typeface="+mj-lt"/>
                <a:sym typeface="Wingdings" pitchFamily="2" charset="2"/>
              </a:rPr>
              <a:t> Performance: maximal load for </a:t>
            </a:r>
            <a:r>
              <a:rPr lang="en-US" sz="3200" i="1" dirty="0">
                <a:latin typeface="+mj-lt"/>
                <a:sym typeface="Wingdings" pitchFamily="2" charset="2"/>
              </a:rPr>
              <a:t>   </a:t>
            </a:r>
            <a:r>
              <a:rPr lang="en-US" sz="3200" dirty="0">
                <a:latin typeface="+mj-lt"/>
                <a:sym typeface="Wingdings" pitchFamily="2" charset="2"/>
              </a:rPr>
              <a:t>balls and    bins is  		  </a:t>
            </a:r>
            <a:r>
              <a:rPr lang="en-US" sz="3200" dirty="0" err="1">
                <a:latin typeface="+mj-lt"/>
                <a:sym typeface="Wingdings" pitchFamily="2" charset="2"/>
              </a:rPr>
              <a:t>w.h.p</a:t>
            </a:r>
            <a:r>
              <a:rPr lang="en-US" sz="3200" dirty="0">
                <a:latin typeface="+mj-lt"/>
                <a:sym typeface="Wingdings" pitchFamily="2" charset="2"/>
              </a:rPr>
              <a:t>.</a:t>
            </a:r>
            <a:endParaRPr lang="en-US" sz="3200" dirty="0">
              <a:latin typeface="+mj-lt"/>
            </a:endParaRPr>
          </a:p>
          <a:p>
            <a:pPr marL="0" indent="0">
              <a:buNone/>
            </a:pPr>
            <a:endParaRPr lang="en-US" sz="3200" dirty="0">
              <a:latin typeface="+mj-lt"/>
            </a:endParaRPr>
          </a:p>
        </p:txBody>
      </p:sp>
      <p:pic>
        <p:nvPicPr>
          <p:cNvPr id="38" name="Picture 37">
            <a:extLst>
              <a:ext uri="{FF2B5EF4-FFF2-40B4-BE49-F238E27FC236}">
                <a16:creationId xmlns:a16="http://schemas.microsoft.com/office/drawing/2014/main" id="{AFC220DC-1B90-63A4-8BA5-F190E0C5CC2D}"/>
              </a:ext>
            </a:extLst>
          </p:cNvPr>
          <p:cNvPicPr>
            <a:picLocks noChangeAspect="1"/>
          </p:cNvPicPr>
          <p:nvPr/>
        </p:nvPicPr>
        <p:blipFill rotWithShape="1">
          <a:blip r:embed="rId3"/>
          <a:srcRect l="4059" t="33939" r="46528" b="42122"/>
          <a:stretch/>
        </p:blipFill>
        <p:spPr>
          <a:xfrm>
            <a:off x="4039036" y="2735468"/>
            <a:ext cx="1918419" cy="697071"/>
          </a:xfrm>
          <a:prstGeom prst="rect">
            <a:avLst/>
          </a:prstGeom>
        </p:spPr>
      </p:pic>
      <p:pic>
        <p:nvPicPr>
          <p:cNvPr id="40" name="Picture 39">
            <a:extLst>
              <a:ext uri="{FF2B5EF4-FFF2-40B4-BE49-F238E27FC236}">
                <a16:creationId xmlns:a16="http://schemas.microsoft.com/office/drawing/2014/main" id="{65D9D231-F8E2-58F5-644F-F8009B16FB1E}"/>
              </a:ext>
            </a:extLst>
          </p:cNvPr>
          <p:cNvPicPr>
            <a:picLocks noChangeAspect="1"/>
          </p:cNvPicPr>
          <p:nvPr/>
        </p:nvPicPr>
        <p:blipFill rotWithShape="1">
          <a:blip r:embed="rId4"/>
          <a:srcRect l="43333" t="42222" r="48498" b="46943"/>
          <a:stretch/>
        </p:blipFill>
        <p:spPr>
          <a:xfrm>
            <a:off x="7270174" y="2374562"/>
            <a:ext cx="306378" cy="304800"/>
          </a:xfrm>
          <a:prstGeom prst="rect">
            <a:avLst/>
          </a:prstGeom>
        </p:spPr>
      </p:pic>
      <p:pic>
        <p:nvPicPr>
          <p:cNvPr id="41" name="Picture 40">
            <a:extLst>
              <a:ext uri="{FF2B5EF4-FFF2-40B4-BE49-F238E27FC236}">
                <a16:creationId xmlns:a16="http://schemas.microsoft.com/office/drawing/2014/main" id="{6D103A89-D3FE-A915-6FAE-2FEC2CA5A1DD}"/>
              </a:ext>
            </a:extLst>
          </p:cNvPr>
          <p:cNvPicPr>
            <a:picLocks noChangeAspect="1"/>
          </p:cNvPicPr>
          <p:nvPr/>
        </p:nvPicPr>
        <p:blipFill rotWithShape="1">
          <a:blip r:embed="rId4"/>
          <a:srcRect l="43333" t="42222" r="48498" b="46943"/>
          <a:stretch/>
        </p:blipFill>
        <p:spPr>
          <a:xfrm>
            <a:off x="2302771" y="2860414"/>
            <a:ext cx="306378" cy="304800"/>
          </a:xfrm>
          <a:prstGeom prst="rect">
            <a:avLst/>
          </a:prstGeom>
        </p:spPr>
      </p:pic>
    </p:spTree>
    <p:extLst>
      <p:ext uri="{BB962C8B-B14F-4D97-AF65-F5344CB8AC3E}">
        <p14:creationId xmlns:p14="http://schemas.microsoft.com/office/powerpoint/2010/main" val="159981179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2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amera 11">
            <a:extLst>
              <a:ext uri="{FF2B5EF4-FFF2-40B4-BE49-F238E27FC236}">
                <a16:creationId xmlns:a16="http://schemas.microsoft.com/office/drawing/2014/main" id="{39AD382D-070B-A103-6265-D02822430B34}"/>
              </a:ext>
            </a:extLst>
          </p:cNvPr>
          <p:cNvPicPr>
            <a:picLocks noChangeAspect="1"/>
            <a:extLst>
              <a:ext uri="{51228E76-BA90-4043-B771-695A4F85340A}">
                <alf:liveFeedProps xmlns:alf="http://schemas.microsoft.com/office/drawing/2021/livefeed"/>
              </a:ext>
            </a:extLst>
          </p:cNvPicPr>
          <p:nvPr/>
        </p:nvPicPr>
        <p:blipFill>
          <a:blip/>
          <a:stretch>
            <a:fillRect/>
          </a:stretch>
        </p:blipFill>
        <p:spPr>
          <a:xfrm>
            <a:off x="7004304" y="4718304"/>
            <a:ext cx="2057400" cy="2057400"/>
          </a:xfrm>
          <a:prstGeom prst="ellipse">
            <a:avLst/>
          </a:prstGeom>
        </p:spPr>
      </p:pic>
      <p:pic>
        <p:nvPicPr>
          <p:cNvPr id="39" name="Coin Toss">
            <a:hlinkClick r:id="" action="ppaction://media"/>
            <a:extLst>
              <a:ext uri="{FF2B5EF4-FFF2-40B4-BE49-F238E27FC236}">
                <a16:creationId xmlns:a16="http://schemas.microsoft.com/office/drawing/2014/main" id="{7E72A781-8A27-D6E7-A210-ED1BE01032FD}"/>
              </a:ext>
            </a:extLst>
          </p:cNvPr>
          <p:cNvPicPr>
            <a:picLocks noChangeAspect="1"/>
          </p:cNvPicPr>
          <p:nvPr>
            <a:videoFile r:link="rId1"/>
            <p:extLst>
              <p:ext uri="{DAA4B4D4-6D71-4841-9C94-3DE7FCFB9230}">
                <p14:media xmlns:p14="http://schemas.microsoft.com/office/powerpoint/2010/main"/>
              </p:ext>
            </p:extLst>
          </p:nvPr>
        </p:nvPicPr>
        <p:blipFill>
          <a:blip/>
          <a:stretch>
            <a:fillRect/>
          </a:stretch>
        </p:blipFill>
        <p:spPr>
          <a:xfrm>
            <a:off x="1280983" y="1464245"/>
            <a:ext cx="1828800" cy="1828800"/>
          </a:xfrm>
          <a:prstGeom prst="rect">
            <a:avLst/>
          </a:prstGeom>
        </p:spPr>
      </p:pic>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41" name="Oval 40">
            <a:extLst>
              <a:ext uri="{FF2B5EF4-FFF2-40B4-BE49-F238E27FC236}">
                <a16:creationId xmlns:a16="http://schemas.microsoft.com/office/drawing/2014/main" id="{3C4DA585-43AE-A8AB-C3DF-BF2A0DFF1F1A}"/>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7E73244-B0AE-4B55-0E6F-223773A34B6B}"/>
              </a:ext>
            </a:extLst>
          </p:cNvPr>
          <p:cNvSpPr/>
          <p:nvPr/>
        </p:nvSpPr>
        <p:spPr bwMode="auto">
          <a:xfrm>
            <a:off x="2433945" y="5505556"/>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82089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2000" fill="hold"/>
                                        <p:tgtEl>
                                          <p:spTgt spid="39"/>
                                        </p:tgtEl>
                                      </p:cBhvr>
                                    </p:cmd>
                                  </p:childTnLst>
                                </p:cTn>
                              </p:par>
                            </p:childTnLst>
                          </p:cTn>
                        </p:par>
                        <p:par>
                          <p:cTn id="12" fill="hold">
                            <p:stCondLst>
                              <p:cond delay="2500"/>
                            </p:stCondLst>
                            <p:childTnLst>
                              <p:par>
                                <p:cTn id="13" presetID="1"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7" fill="hold" display="0">
                  <p:stCondLst>
                    <p:cond delay="indefinite"/>
                  </p:stCondLst>
                </p:cTn>
                <p:tgtEl>
                  <p:spTgt spid="39"/>
                </p:tgtEl>
              </p:cMediaNode>
            </p:video>
            <p:seq concurrent="1" nextAc="seek">
              <p:cTn id="18" restart="whenNotActive" fill="hold" evtFilter="cancelBubble" nodeType="interactiveSeq">
                <p:stCondLst>
                  <p:cond evt="onClick" delay="0">
                    <p:tgtEl>
                      <p:spTgt spid="39"/>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9"/>
                                        </p:tgtEl>
                                      </p:cBhvr>
                                    </p:cmd>
                                  </p:childTnLst>
                                </p:cTn>
                              </p:par>
                            </p:childTnLst>
                          </p:cTn>
                        </p:par>
                      </p:childTnLst>
                    </p:cTn>
                  </p:par>
                </p:childTnLst>
              </p:cTn>
              <p:nextCondLst>
                <p:cond evt="onClick" delay="0">
                  <p:tgtEl>
                    <p:spTgt spid="39"/>
                  </p:tgtEl>
                </p:cond>
              </p:nextCondLst>
            </p:seq>
          </p:childTnLst>
        </p:cTn>
      </p:par>
    </p:tnLst>
    <p:bldLst>
      <p:bldP spid="40" grpId="0" animBg="1"/>
      <p:bldP spid="41" grpId="0" animBg="1"/>
      <p:bldP spid="3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2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amera 11">
            <a:extLst>
              <a:ext uri="{FF2B5EF4-FFF2-40B4-BE49-F238E27FC236}">
                <a16:creationId xmlns:a16="http://schemas.microsoft.com/office/drawing/2014/main" id="{39AD382D-070B-A103-6265-D02822430B34}"/>
              </a:ext>
            </a:extLst>
          </p:cNvPr>
          <p:cNvPicPr>
            <a:picLocks noChangeAspect="1"/>
            <a:extLst>
              <a:ext uri="{51228E76-BA90-4043-B771-695A4F85340A}">
                <alf:liveFeedProps xmlns:alf="http://schemas.microsoft.com/office/drawing/2021/livefeed"/>
              </a:ext>
            </a:extLst>
          </p:cNvPicPr>
          <p:nvPr/>
        </p:nvPicPr>
        <p:blipFill>
          <a:blip/>
          <a:stretch>
            <a:fillRect/>
          </a:stretch>
        </p:blipFill>
        <p:spPr>
          <a:xfrm>
            <a:off x="7004304" y="4718304"/>
            <a:ext cx="2057400" cy="2057400"/>
          </a:xfrm>
          <a:prstGeom prst="ellipse">
            <a:avLst/>
          </a:prstGeom>
        </p:spPr>
      </p:pic>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38" name="Oval 37">
            <a:extLst>
              <a:ext uri="{FF2B5EF4-FFF2-40B4-BE49-F238E27FC236}">
                <a16:creationId xmlns:a16="http://schemas.microsoft.com/office/drawing/2014/main" id="{07E73244-B0AE-4B55-0E6F-223773A34B6B}"/>
              </a:ext>
            </a:extLst>
          </p:cNvPr>
          <p:cNvSpPr/>
          <p:nvPr/>
        </p:nvSpPr>
        <p:spPr bwMode="auto">
          <a:xfrm>
            <a:off x="2433945" y="5505556"/>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42" name="Oval 41">
            <a:extLst>
              <a:ext uri="{FF2B5EF4-FFF2-40B4-BE49-F238E27FC236}">
                <a16:creationId xmlns:a16="http://schemas.microsoft.com/office/drawing/2014/main" id="{25E8E155-AA4E-0553-4504-8199CB0A75FC}"/>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55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0.00156 2.59259E-6 L -0.27101 0.25625 " pathEditMode="relative" rAng="0" ptsTypes="AA">
                                      <p:cBhvr>
                                        <p:cTn id="13" dur="2000" fill="hold"/>
                                        <p:tgtEl>
                                          <p:spTgt spid="42"/>
                                        </p:tgtEl>
                                        <p:attrNameLst>
                                          <p:attrName>ppt_x</p:attrName>
                                          <p:attrName>ppt_y</p:attrName>
                                        </p:attrNameLst>
                                      </p:cBhvr>
                                      <p:rCtr x="-13542" y="12523"/>
                                    </p:animMotion>
                                  </p:childTnLst>
                                </p:cTn>
                              </p:par>
                            </p:childTnLst>
                          </p:cTn>
                        </p:par>
                        <p:par>
                          <p:cTn id="14" fill="hold">
                            <p:stCondLst>
                              <p:cond delay="2000"/>
                            </p:stCondLst>
                            <p:childTnLst>
                              <p:par>
                                <p:cTn id="15" presetID="42" presetClass="path" presetSubtype="0" accel="50000" decel="50000" fill="hold" grpId="1" nodeType="afterEffect">
                                  <p:stCondLst>
                                    <p:cond delay="0"/>
                                  </p:stCondLst>
                                  <p:childTnLst>
                                    <p:animMotion origin="layout" path="M -0.27101 0.25625 L -0.27326 0.39259 " pathEditMode="relative" rAng="0" ptsTypes="AA">
                                      <p:cBhvr>
                                        <p:cTn id="16" dur="2000" fill="hold"/>
                                        <p:tgtEl>
                                          <p:spTgt spid="42"/>
                                        </p:tgtEl>
                                        <p:attrNameLst>
                                          <p:attrName>ppt_x</p:attrName>
                                          <p:attrName>ppt_y</p:attrName>
                                        </p:attrNameLst>
                                      </p:cBhvr>
                                      <p:rCtr x="-122" y="6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8" grpId="0" animBg="1"/>
      <p:bldP spid="42" grpId="0" animBg="1"/>
      <p:bldP spid="4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2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41" name="Oval 40">
            <a:extLst>
              <a:ext uri="{FF2B5EF4-FFF2-40B4-BE49-F238E27FC236}">
                <a16:creationId xmlns:a16="http://schemas.microsoft.com/office/drawing/2014/main" id="{3C4DA585-43AE-A8AB-C3DF-BF2A0DFF1F1A}"/>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7E73244-B0AE-4B55-0E6F-223773A34B6B}"/>
              </a:ext>
            </a:extLst>
          </p:cNvPr>
          <p:cNvSpPr/>
          <p:nvPr/>
        </p:nvSpPr>
        <p:spPr bwMode="auto">
          <a:xfrm>
            <a:off x="4966729" y="5517775"/>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9963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2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amera 11">
            <a:extLst>
              <a:ext uri="{FF2B5EF4-FFF2-40B4-BE49-F238E27FC236}">
                <a16:creationId xmlns:a16="http://schemas.microsoft.com/office/drawing/2014/main" id="{39AD382D-070B-A103-6265-D02822430B34}"/>
              </a:ext>
            </a:extLst>
          </p:cNvPr>
          <p:cNvPicPr>
            <a:picLocks noChangeAspect="1"/>
            <a:extLst>
              <a:ext uri="{51228E76-BA90-4043-B771-695A4F85340A}">
                <alf:liveFeedProps xmlns:alf="http://schemas.microsoft.com/office/drawing/2021/livefeed"/>
              </a:ext>
            </a:extLst>
          </p:cNvPicPr>
          <p:nvPr/>
        </p:nvPicPr>
        <p:blipFill>
          <a:blip/>
          <a:stretch>
            <a:fillRect/>
          </a:stretch>
        </p:blipFill>
        <p:spPr>
          <a:xfrm>
            <a:off x="7004304" y="4718304"/>
            <a:ext cx="2057400" cy="2057400"/>
          </a:xfrm>
          <a:prstGeom prst="ellipse">
            <a:avLst/>
          </a:prstGeom>
        </p:spPr>
      </p:pic>
      <p:sp>
        <p:nvSpPr>
          <p:cNvPr id="40" name="Oval 39">
            <a:extLst>
              <a:ext uri="{FF2B5EF4-FFF2-40B4-BE49-F238E27FC236}">
                <a16:creationId xmlns:a16="http://schemas.microsoft.com/office/drawing/2014/main" id="{040B7D24-5F44-5549-3426-E07F95148D6A}"/>
              </a:ext>
            </a:extLst>
          </p:cNvPr>
          <p:cNvSpPr/>
          <p:nvPr/>
        </p:nvSpPr>
        <p:spPr bwMode="auto">
          <a:xfrm>
            <a:off x="3070860" y="5494067"/>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38" name="Oval 37">
            <a:extLst>
              <a:ext uri="{FF2B5EF4-FFF2-40B4-BE49-F238E27FC236}">
                <a16:creationId xmlns:a16="http://schemas.microsoft.com/office/drawing/2014/main" id="{07E73244-B0AE-4B55-0E6F-223773A34B6B}"/>
              </a:ext>
            </a:extLst>
          </p:cNvPr>
          <p:cNvSpPr/>
          <p:nvPr/>
        </p:nvSpPr>
        <p:spPr bwMode="auto">
          <a:xfrm>
            <a:off x="4966729" y="5517775"/>
            <a:ext cx="318780" cy="346354"/>
          </a:xfrm>
          <a:prstGeom prst="ellipse">
            <a:avLst/>
          </a:prstGeom>
          <a:noFill/>
          <a:ln w="381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cs typeface="Arial" charset="0"/>
            </a:endParaRPr>
          </a:p>
        </p:txBody>
      </p:sp>
      <p:sp>
        <p:nvSpPr>
          <p:cNvPr id="42" name="Oval 41">
            <a:extLst>
              <a:ext uri="{FF2B5EF4-FFF2-40B4-BE49-F238E27FC236}">
                <a16:creationId xmlns:a16="http://schemas.microsoft.com/office/drawing/2014/main" id="{986F1011-C30B-89F9-D419-BC616D6D506C}"/>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90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0.00486 0.00324 L -0.19757 0.25046 " pathEditMode="relative" rAng="0" ptsTypes="AA">
                                      <p:cBhvr>
                                        <p:cTn id="10" dur="2000" fill="hold"/>
                                        <p:tgtEl>
                                          <p:spTgt spid="42"/>
                                        </p:tgtEl>
                                        <p:attrNameLst>
                                          <p:attrName>ppt_x</p:attrName>
                                          <p:attrName>ppt_y</p:attrName>
                                        </p:attrNameLst>
                                      </p:cBhvr>
                                      <p:rCtr x="-10122" y="12361"/>
                                    </p:animMotion>
                                  </p:childTnLst>
                                </p:cTn>
                              </p:par>
                            </p:childTnLst>
                          </p:cTn>
                        </p:par>
                        <p:par>
                          <p:cTn id="11" fill="hold">
                            <p:stCondLst>
                              <p:cond delay="2000"/>
                            </p:stCondLst>
                            <p:childTnLst>
                              <p:par>
                                <p:cTn id="12" presetID="42" presetClass="path" presetSubtype="0" accel="50000" decel="50000" fill="hold" grpId="1" nodeType="afterEffect">
                                  <p:stCondLst>
                                    <p:cond delay="0"/>
                                  </p:stCondLst>
                                  <p:childTnLst>
                                    <p:animMotion origin="layout" path="M -0.19861 0.25046 L -0.19861 0.28148 " pathEditMode="relative" rAng="0" ptsTypes="AA">
                                      <p:cBhvr>
                                        <p:cTn id="13" dur="2000" fill="hold"/>
                                        <p:tgtEl>
                                          <p:spTgt spid="42"/>
                                        </p:tgtEl>
                                        <p:attrNameLst>
                                          <p:attrName>ppt_x</p:attrName>
                                          <p:attrName>ppt_y</p:attrName>
                                        </p:attrNameLst>
                                      </p:cBhvr>
                                      <p:rCtr x="0" y="1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8" grpId="0" animBg="1"/>
      <p:bldP spid="42" grpId="0" animBg="1"/>
      <p:bldP spid="4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two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392EDC-0D08-0D0E-18C6-B3670EF8C1B0}"/>
              </a:ext>
            </a:extLst>
          </p:cNvPr>
          <p:cNvSpPr/>
          <p:nvPr/>
        </p:nvSpPr>
        <p:spPr>
          <a:xfrm>
            <a:off x="7186920" y="423672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06689BD-6AF0-6235-C4C2-BF871ABDA2F6}"/>
              </a:ext>
            </a:extLst>
          </p:cNvPr>
          <p:cNvSpPr/>
          <p:nvPr/>
        </p:nvSpPr>
        <p:spPr>
          <a:xfrm>
            <a:off x="4939203" y="423331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A829BB-892E-A80C-60BB-B5A983778C4C}"/>
              </a:ext>
            </a:extLst>
          </p:cNvPr>
          <p:cNvSpPr/>
          <p:nvPr/>
        </p:nvSpPr>
        <p:spPr>
          <a:xfrm>
            <a:off x="3072120" y="424093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ntent Placeholder 5">
            <a:extLst>
              <a:ext uri="{FF2B5EF4-FFF2-40B4-BE49-F238E27FC236}">
                <a16:creationId xmlns:a16="http://schemas.microsoft.com/office/drawing/2014/main" id="{7852B3BA-EF39-9B11-3AC4-82A23FAD5FE6}"/>
              </a:ext>
            </a:extLst>
          </p:cNvPr>
          <p:cNvSpPr>
            <a:spLocks noGrp="1"/>
          </p:cNvSpPr>
          <p:nvPr>
            <p:ph idx="1"/>
          </p:nvPr>
        </p:nvSpPr>
        <p:spPr>
          <a:xfrm>
            <a:off x="1143000" y="1600200"/>
            <a:ext cx="7696200" cy="5029200"/>
          </a:xfrm>
        </p:spPr>
        <p:txBody>
          <a:bodyPr/>
          <a:lstStyle/>
          <a:p>
            <a:pPr marL="0" indent="0">
              <a:buNone/>
            </a:pPr>
            <a:r>
              <a:rPr lang="en-US" sz="3200" b="1" dirty="0">
                <a:solidFill>
                  <a:srgbClr val="00FF00"/>
                </a:solidFill>
                <a:sym typeface="Wingdings" pitchFamily="2" charset="2"/>
              </a:rPr>
              <a:t> </a:t>
            </a:r>
            <a:r>
              <a:rPr lang="en-US" sz="3200" dirty="0"/>
              <a:t>Low communication overhead</a:t>
            </a:r>
          </a:p>
          <a:p>
            <a:pPr marL="0" indent="0">
              <a:buNone/>
            </a:pPr>
            <a:r>
              <a:rPr lang="en-US" sz="3200" b="1" dirty="0">
                <a:solidFill>
                  <a:srgbClr val="00FF00"/>
                </a:solidFill>
                <a:sym typeface="Wingdings" pitchFamily="2" charset="2"/>
              </a:rPr>
              <a:t> </a:t>
            </a:r>
            <a:r>
              <a:rPr lang="en-US" sz="3200" dirty="0">
                <a:latin typeface="+mj-lt"/>
                <a:sym typeface="Wingdings" pitchFamily="2" charset="2"/>
              </a:rPr>
              <a:t>Performance: maximal load for </a:t>
            </a:r>
            <a:r>
              <a:rPr lang="en-US" sz="3200" i="1" dirty="0">
                <a:latin typeface="+mj-lt"/>
                <a:sym typeface="Wingdings" pitchFamily="2" charset="2"/>
              </a:rPr>
              <a:t>   </a:t>
            </a:r>
            <a:r>
              <a:rPr lang="en-US" sz="3200" dirty="0">
                <a:latin typeface="+mj-lt"/>
                <a:sym typeface="Wingdings" pitchFamily="2" charset="2"/>
              </a:rPr>
              <a:t>balls     </a:t>
            </a:r>
          </a:p>
          <a:p>
            <a:pPr marL="0" indent="0">
              <a:buNone/>
            </a:pPr>
            <a:r>
              <a:rPr lang="en-US" sz="3200" dirty="0">
                <a:latin typeface="+mj-lt"/>
                <a:sym typeface="Wingdings" pitchFamily="2" charset="2"/>
              </a:rPr>
              <a:t>    and    bins is  		  </a:t>
            </a:r>
            <a:r>
              <a:rPr lang="en-US" sz="3200" dirty="0" err="1">
                <a:latin typeface="+mj-lt"/>
                <a:sym typeface="Wingdings" pitchFamily="2" charset="2"/>
              </a:rPr>
              <a:t>w.h.p</a:t>
            </a:r>
            <a:r>
              <a:rPr lang="en-US" sz="3200" dirty="0">
                <a:latin typeface="+mj-lt"/>
                <a:sym typeface="Wingdings" pitchFamily="2" charset="2"/>
              </a:rPr>
              <a:t>. [1]</a:t>
            </a:r>
            <a:endParaRPr lang="en-US" sz="3200" dirty="0">
              <a:latin typeface="+mj-lt"/>
            </a:endParaRPr>
          </a:p>
          <a:p>
            <a:pPr marL="0" indent="0">
              <a:buNone/>
            </a:pPr>
            <a:endParaRPr lang="en-US" sz="3200" b="1" dirty="0">
              <a:solidFill>
                <a:srgbClr val="00FF00"/>
              </a:solidFill>
              <a:sym typeface="Wingdings" pitchFamily="2" charset="2"/>
            </a:endParaRPr>
          </a:p>
          <a:p>
            <a:pPr marL="0" indent="0">
              <a:buNone/>
            </a:pPr>
            <a:endParaRPr lang="en-US" sz="3200" dirty="0"/>
          </a:p>
          <a:p>
            <a:pPr marL="0" indent="0">
              <a:buNone/>
            </a:pPr>
            <a:endParaRPr lang="en-US" sz="3200" dirty="0">
              <a:latin typeface="+mj-lt"/>
            </a:endParaRPr>
          </a:p>
        </p:txBody>
      </p:sp>
      <p:pic>
        <p:nvPicPr>
          <p:cNvPr id="41" name="Picture 40">
            <a:extLst>
              <a:ext uri="{FF2B5EF4-FFF2-40B4-BE49-F238E27FC236}">
                <a16:creationId xmlns:a16="http://schemas.microsoft.com/office/drawing/2014/main" id="{51B3D581-9089-7815-3BF3-2C6251F472AC}"/>
              </a:ext>
            </a:extLst>
          </p:cNvPr>
          <p:cNvPicPr>
            <a:picLocks noChangeAspect="1"/>
          </p:cNvPicPr>
          <p:nvPr/>
        </p:nvPicPr>
        <p:blipFill rotWithShape="1">
          <a:blip r:embed="rId3"/>
          <a:srcRect l="43333" t="42222" r="48498" b="46943"/>
          <a:stretch/>
        </p:blipFill>
        <p:spPr>
          <a:xfrm>
            <a:off x="7270174" y="2374562"/>
            <a:ext cx="306378" cy="304800"/>
          </a:xfrm>
          <a:prstGeom prst="rect">
            <a:avLst/>
          </a:prstGeom>
        </p:spPr>
      </p:pic>
      <p:pic>
        <p:nvPicPr>
          <p:cNvPr id="43" name="Picture 42">
            <a:extLst>
              <a:ext uri="{FF2B5EF4-FFF2-40B4-BE49-F238E27FC236}">
                <a16:creationId xmlns:a16="http://schemas.microsoft.com/office/drawing/2014/main" id="{2D185262-336B-62EB-AC2E-6E121AA169EF}"/>
              </a:ext>
            </a:extLst>
          </p:cNvPr>
          <p:cNvPicPr>
            <a:picLocks noChangeAspect="1"/>
          </p:cNvPicPr>
          <p:nvPr/>
        </p:nvPicPr>
        <p:blipFill rotWithShape="1">
          <a:blip r:embed="rId3"/>
          <a:srcRect l="43333" t="42222" r="48498" b="46943"/>
          <a:stretch/>
        </p:blipFill>
        <p:spPr>
          <a:xfrm>
            <a:off x="2406043" y="2945800"/>
            <a:ext cx="306378" cy="304800"/>
          </a:xfrm>
          <a:prstGeom prst="rect">
            <a:avLst/>
          </a:prstGeom>
        </p:spPr>
      </p:pic>
      <p:pic>
        <p:nvPicPr>
          <p:cNvPr id="52" name="Picture 51">
            <a:extLst>
              <a:ext uri="{FF2B5EF4-FFF2-40B4-BE49-F238E27FC236}">
                <a16:creationId xmlns:a16="http://schemas.microsoft.com/office/drawing/2014/main" id="{50D9D3D1-8782-A28B-A3E8-AB1FCE39D7D3}"/>
              </a:ext>
            </a:extLst>
          </p:cNvPr>
          <p:cNvPicPr>
            <a:picLocks noChangeAspect="1"/>
          </p:cNvPicPr>
          <p:nvPr/>
        </p:nvPicPr>
        <p:blipFill rotWithShape="1">
          <a:blip r:embed="rId4"/>
          <a:srcRect l="22812" t="59627" r="41979" b="28000"/>
          <a:stretch/>
        </p:blipFill>
        <p:spPr>
          <a:xfrm>
            <a:off x="4019550" y="2844648"/>
            <a:ext cx="1924050" cy="507104"/>
          </a:xfrm>
          <a:prstGeom prst="rect">
            <a:avLst/>
          </a:prstGeom>
        </p:spPr>
      </p:pic>
      <p:sp>
        <p:nvSpPr>
          <p:cNvPr id="12" name="TextBox 11">
            <a:extLst>
              <a:ext uri="{FF2B5EF4-FFF2-40B4-BE49-F238E27FC236}">
                <a16:creationId xmlns:a16="http://schemas.microsoft.com/office/drawing/2014/main" id="{659A4841-6295-3A0B-716E-0D44B03735D4}"/>
              </a:ext>
            </a:extLst>
          </p:cNvPr>
          <p:cNvSpPr txBox="1"/>
          <p:nvPr/>
        </p:nvSpPr>
        <p:spPr>
          <a:xfrm>
            <a:off x="1308036" y="6155356"/>
            <a:ext cx="7531164" cy="584775"/>
          </a:xfrm>
          <a:prstGeom prst="rect">
            <a:avLst/>
          </a:prstGeom>
          <a:noFill/>
        </p:spPr>
        <p:txBody>
          <a:bodyPr wrap="none" rtlCol="0">
            <a:spAutoFit/>
          </a:bodyPr>
          <a:lstStyle/>
          <a:p>
            <a:r>
              <a:rPr lang="en-US" sz="1600" b="0" i="0" dirty="0">
                <a:solidFill>
                  <a:srgbClr val="222222"/>
                </a:solidFill>
                <a:effectLst/>
                <a:highlight>
                  <a:srgbClr val="FFFFFF"/>
                </a:highlight>
                <a:latin typeface="Arial" panose="020B0604020202020204" pitchFamily="34" charset="0"/>
              </a:rPr>
              <a:t>[1] </a:t>
            </a:r>
            <a:r>
              <a:rPr lang="en-US" sz="1600" b="0" i="0" dirty="0" err="1">
                <a:solidFill>
                  <a:srgbClr val="222222"/>
                </a:solidFill>
                <a:effectLst/>
                <a:highlight>
                  <a:srgbClr val="FFFFFF"/>
                </a:highlight>
                <a:latin typeface="Arial" panose="020B0604020202020204" pitchFamily="34" charset="0"/>
              </a:rPr>
              <a:t>Mitzenmacher</a:t>
            </a:r>
            <a:r>
              <a:rPr lang="en-US" sz="1600" b="0" i="0" dirty="0">
                <a:solidFill>
                  <a:srgbClr val="222222"/>
                </a:solidFill>
                <a:effectLst/>
                <a:highlight>
                  <a:srgbClr val="FFFFFF"/>
                </a:highlight>
                <a:latin typeface="Arial" panose="020B0604020202020204" pitchFamily="34" charset="0"/>
              </a:rPr>
              <a:t>, M. "The power of two choices in randomized load balancing." </a:t>
            </a:r>
          </a:p>
          <a:p>
            <a:r>
              <a:rPr lang="en-US" sz="1600" b="0" i="1" dirty="0">
                <a:solidFill>
                  <a:srgbClr val="222222"/>
                </a:solidFill>
                <a:effectLst/>
                <a:highlight>
                  <a:srgbClr val="FFFFFF"/>
                </a:highlight>
                <a:latin typeface="Arial" panose="020B0604020202020204" pitchFamily="34" charset="0"/>
              </a:rPr>
              <a:t>IEEE Transactions on Parallel and Distributed Systems</a:t>
            </a:r>
            <a:r>
              <a:rPr lang="en-US" sz="1600" b="0" i="0" dirty="0">
                <a:solidFill>
                  <a:srgbClr val="222222"/>
                </a:solidFill>
                <a:effectLst/>
                <a:highlight>
                  <a:srgbClr val="FFFFFF"/>
                </a:highlight>
                <a:latin typeface="Arial" panose="020B0604020202020204" pitchFamily="34" charset="0"/>
              </a:rPr>
              <a:t> 12.10 (2001): 1094-1104.</a:t>
            </a:r>
            <a:endParaRPr lang="en-US" sz="1600" dirty="0"/>
          </a:p>
        </p:txBody>
      </p:sp>
    </p:spTree>
    <p:extLst>
      <p:ext uri="{BB962C8B-B14F-4D97-AF65-F5344CB8AC3E}">
        <p14:creationId xmlns:p14="http://schemas.microsoft.com/office/powerpoint/2010/main" val="241513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two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42" name="Content Placeholder 5">
            <a:extLst>
              <a:ext uri="{FF2B5EF4-FFF2-40B4-BE49-F238E27FC236}">
                <a16:creationId xmlns:a16="http://schemas.microsoft.com/office/drawing/2014/main" id="{7852B3BA-EF39-9B11-3AC4-82A23FAD5FE6}"/>
              </a:ext>
            </a:extLst>
          </p:cNvPr>
          <p:cNvSpPr>
            <a:spLocks noGrp="1"/>
          </p:cNvSpPr>
          <p:nvPr>
            <p:ph idx="1"/>
          </p:nvPr>
        </p:nvSpPr>
        <p:spPr>
          <a:xfrm>
            <a:off x="1143000" y="1600200"/>
            <a:ext cx="7696200" cy="5029200"/>
          </a:xfrm>
        </p:spPr>
        <p:txBody>
          <a:bodyPr/>
          <a:lstStyle/>
          <a:p>
            <a:pPr marL="0" indent="0">
              <a:buNone/>
            </a:pPr>
            <a:r>
              <a:rPr lang="en-US" sz="3200" b="1" dirty="0">
                <a:solidFill>
                  <a:srgbClr val="00FF00"/>
                </a:solidFill>
                <a:sym typeface="Wingdings" pitchFamily="2" charset="2"/>
              </a:rPr>
              <a:t> </a:t>
            </a:r>
            <a:r>
              <a:rPr lang="en-US" sz="3200" dirty="0"/>
              <a:t>Low communication overhead</a:t>
            </a:r>
          </a:p>
          <a:p>
            <a:pPr marL="0" indent="0">
              <a:buNone/>
            </a:pPr>
            <a:r>
              <a:rPr lang="en-US" sz="3200" b="1" dirty="0">
                <a:solidFill>
                  <a:srgbClr val="00FF00"/>
                </a:solidFill>
                <a:sym typeface="Wingdings" pitchFamily="2" charset="2"/>
              </a:rPr>
              <a:t> </a:t>
            </a:r>
            <a:r>
              <a:rPr lang="en-US" sz="3200" dirty="0">
                <a:latin typeface="+mj-lt"/>
                <a:sym typeface="Wingdings" pitchFamily="2" charset="2"/>
              </a:rPr>
              <a:t>Performance: maximal load for </a:t>
            </a:r>
            <a:r>
              <a:rPr lang="en-US" sz="3200" i="1" dirty="0">
                <a:latin typeface="+mj-lt"/>
                <a:sym typeface="Wingdings" pitchFamily="2" charset="2"/>
              </a:rPr>
              <a:t>   </a:t>
            </a:r>
            <a:r>
              <a:rPr lang="en-US" sz="3200" dirty="0">
                <a:latin typeface="+mj-lt"/>
                <a:sym typeface="Wingdings" pitchFamily="2" charset="2"/>
              </a:rPr>
              <a:t>balls     </a:t>
            </a:r>
          </a:p>
          <a:p>
            <a:pPr marL="0" indent="0">
              <a:buNone/>
            </a:pPr>
            <a:r>
              <a:rPr lang="en-US" sz="3200" dirty="0">
                <a:latin typeface="+mj-lt"/>
                <a:sym typeface="Wingdings" pitchFamily="2" charset="2"/>
              </a:rPr>
              <a:t>    and    bins is  		  </a:t>
            </a:r>
            <a:r>
              <a:rPr lang="en-US" sz="3200" dirty="0" err="1">
                <a:latin typeface="+mj-lt"/>
                <a:sym typeface="Wingdings" pitchFamily="2" charset="2"/>
              </a:rPr>
              <a:t>w.h.p</a:t>
            </a:r>
            <a:r>
              <a:rPr lang="en-US" sz="3200" dirty="0">
                <a:latin typeface="+mj-lt"/>
                <a:sym typeface="Wingdings" pitchFamily="2" charset="2"/>
              </a:rPr>
              <a:t>.</a:t>
            </a:r>
          </a:p>
          <a:p>
            <a:pPr lvl="1"/>
            <a:r>
              <a:rPr lang="en-US" sz="3200" dirty="0">
                <a:latin typeface="+mj-lt"/>
                <a:sym typeface="Wingdings" pitchFamily="2" charset="2"/>
              </a:rPr>
              <a:t>E.g.,    =1M:</a:t>
            </a:r>
          </a:p>
          <a:p>
            <a:pPr lvl="2"/>
            <a:r>
              <a:rPr lang="en-US" sz="2800" dirty="0">
                <a:latin typeface="+mj-lt"/>
                <a:sym typeface="Wingdings" pitchFamily="2" charset="2"/>
              </a:rPr>
              <a:t>Picking </a:t>
            </a:r>
            <a:r>
              <a:rPr lang="en-US" sz="2800" dirty="0" err="1">
                <a:latin typeface="+mj-lt"/>
                <a:sym typeface="Wingdings" pitchFamily="2" charset="2"/>
              </a:rPr>
              <a:t>u.a.r</a:t>
            </a:r>
            <a:r>
              <a:rPr lang="en-US" sz="2800" dirty="0">
                <a:latin typeface="+mj-lt"/>
                <a:sym typeface="Wingdings" pitchFamily="2" charset="2"/>
              </a:rPr>
              <a:t>: </a:t>
            </a:r>
          </a:p>
          <a:p>
            <a:pPr lvl="3"/>
            <a:r>
              <a:rPr lang="en-US" sz="2400" dirty="0">
                <a:latin typeface="+mj-lt"/>
                <a:sym typeface="Wingdings" pitchFamily="2" charset="2"/>
              </a:rPr>
              <a:t>max. load=5.26</a:t>
            </a:r>
          </a:p>
          <a:p>
            <a:pPr lvl="2"/>
            <a:r>
              <a:rPr lang="en-US" sz="2800" dirty="0">
                <a:latin typeface="+mj-lt"/>
                <a:sym typeface="Wingdings" pitchFamily="2" charset="2"/>
              </a:rPr>
              <a:t>Power of 2 choices</a:t>
            </a:r>
          </a:p>
          <a:p>
            <a:pPr lvl="3"/>
            <a:r>
              <a:rPr lang="en-US" sz="2400" dirty="0">
                <a:latin typeface="+mj-lt"/>
                <a:sym typeface="Wingdings" pitchFamily="2" charset="2"/>
              </a:rPr>
              <a:t>max. load=2.63</a:t>
            </a:r>
            <a:endParaRPr lang="en-US" sz="2400" dirty="0">
              <a:latin typeface="+mj-lt"/>
            </a:endParaRPr>
          </a:p>
          <a:p>
            <a:pPr marL="0" indent="0">
              <a:buNone/>
            </a:pPr>
            <a:endParaRPr lang="en-US" sz="3200" dirty="0"/>
          </a:p>
          <a:p>
            <a:pPr marL="0" indent="0">
              <a:buNone/>
            </a:pPr>
            <a:endParaRPr lang="en-US" sz="3200" dirty="0">
              <a:latin typeface="+mj-lt"/>
            </a:endParaRPr>
          </a:p>
        </p:txBody>
      </p:sp>
      <p:pic>
        <p:nvPicPr>
          <p:cNvPr id="41" name="Picture 40">
            <a:extLst>
              <a:ext uri="{FF2B5EF4-FFF2-40B4-BE49-F238E27FC236}">
                <a16:creationId xmlns:a16="http://schemas.microsoft.com/office/drawing/2014/main" id="{51B3D581-9089-7815-3BF3-2C6251F472AC}"/>
              </a:ext>
            </a:extLst>
          </p:cNvPr>
          <p:cNvPicPr>
            <a:picLocks noChangeAspect="1"/>
          </p:cNvPicPr>
          <p:nvPr/>
        </p:nvPicPr>
        <p:blipFill rotWithShape="1">
          <a:blip r:embed="rId3"/>
          <a:srcRect l="43333" t="42222" r="48498" b="46943"/>
          <a:stretch/>
        </p:blipFill>
        <p:spPr>
          <a:xfrm>
            <a:off x="7270174" y="2374562"/>
            <a:ext cx="306378" cy="304800"/>
          </a:xfrm>
          <a:prstGeom prst="rect">
            <a:avLst/>
          </a:prstGeom>
        </p:spPr>
      </p:pic>
      <p:pic>
        <p:nvPicPr>
          <p:cNvPr id="43" name="Picture 42">
            <a:extLst>
              <a:ext uri="{FF2B5EF4-FFF2-40B4-BE49-F238E27FC236}">
                <a16:creationId xmlns:a16="http://schemas.microsoft.com/office/drawing/2014/main" id="{2D185262-336B-62EB-AC2E-6E121AA169EF}"/>
              </a:ext>
            </a:extLst>
          </p:cNvPr>
          <p:cNvPicPr>
            <a:picLocks noChangeAspect="1"/>
          </p:cNvPicPr>
          <p:nvPr/>
        </p:nvPicPr>
        <p:blipFill rotWithShape="1">
          <a:blip r:embed="rId3"/>
          <a:srcRect l="43333" t="42222" r="48498" b="46943"/>
          <a:stretch/>
        </p:blipFill>
        <p:spPr>
          <a:xfrm>
            <a:off x="2406043" y="2945800"/>
            <a:ext cx="306378" cy="304800"/>
          </a:xfrm>
          <a:prstGeom prst="rect">
            <a:avLst/>
          </a:prstGeom>
        </p:spPr>
      </p:pic>
      <p:pic>
        <p:nvPicPr>
          <p:cNvPr id="52" name="Picture 51">
            <a:extLst>
              <a:ext uri="{FF2B5EF4-FFF2-40B4-BE49-F238E27FC236}">
                <a16:creationId xmlns:a16="http://schemas.microsoft.com/office/drawing/2014/main" id="{50D9D3D1-8782-A28B-A3E8-AB1FCE39D7D3}"/>
              </a:ext>
            </a:extLst>
          </p:cNvPr>
          <p:cNvPicPr>
            <a:picLocks noChangeAspect="1"/>
          </p:cNvPicPr>
          <p:nvPr/>
        </p:nvPicPr>
        <p:blipFill rotWithShape="1">
          <a:blip r:embed="rId4"/>
          <a:srcRect l="22812" t="59627" r="41979" b="28000"/>
          <a:stretch/>
        </p:blipFill>
        <p:spPr>
          <a:xfrm>
            <a:off x="4019550" y="2844648"/>
            <a:ext cx="1924050" cy="507104"/>
          </a:xfrm>
          <a:prstGeom prst="rect">
            <a:avLst/>
          </a:prstGeom>
        </p:spPr>
      </p:pic>
      <p:pic>
        <p:nvPicPr>
          <p:cNvPr id="12" name="Picture 11">
            <a:extLst>
              <a:ext uri="{FF2B5EF4-FFF2-40B4-BE49-F238E27FC236}">
                <a16:creationId xmlns:a16="http://schemas.microsoft.com/office/drawing/2014/main" id="{0AFE7B12-94EC-6AD3-F1C3-49A86B62D3D4}"/>
              </a:ext>
            </a:extLst>
          </p:cNvPr>
          <p:cNvPicPr>
            <a:picLocks noChangeAspect="1"/>
          </p:cNvPicPr>
          <p:nvPr/>
        </p:nvPicPr>
        <p:blipFill rotWithShape="1">
          <a:blip r:embed="rId3"/>
          <a:srcRect l="43333" t="42222" r="48498" b="46943"/>
          <a:stretch/>
        </p:blipFill>
        <p:spPr>
          <a:xfrm>
            <a:off x="2895600" y="3550227"/>
            <a:ext cx="306378" cy="304800"/>
          </a:xfrm>
          <a:prstGeom prst="rect">
            <a:avLst/>
          </a:prstGeom>
        </p:spPr>
      </p:pic>
    </p:spTree>
    <p:extLst>
      <p:ext uri="{BB962C8B-B14F-4D97-AF65-F5344CB8AC3E}">
        <p14:creationId xmlns:p14="http://schemas.microsoft.com/office/powerpoint/2010/main" val="315332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p:txBody>
          <a:bodyPr/>
          <a:lstStyle/>
          <a:p>
            <a:r>
              <a:rPr lang="en-US" sz="1100" b="1" dirty="0"/>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pic>
        <p:nvPicPr>
          <p:cNvPr id="1026" name="Picture 2" descr="NGINX and the &quot;Power of Two Choices&quot; Load-Balancing Algorithm">
            <a:extLst>
              <a:ext uri="{FF2B5EF4-FFF2-40B4-BE49-F238E27FC236}">
                <a16:creationId xmlns:a16="http://schemas.microsoft.com/office/drawing/2014/main" id="{924B317C-5218-92A4-4B82-D3B8B502152D}"/>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371600" y="1493634"/>
            <a:ext cx="6692900" cy="503278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8506049-E858-D6AE-3475-E1FF59F67187}"/>
              </a:ext>
            </a:extLst>
          </p:cNvPr>
          <p:cNvSpPr/>
          <p:nvPr/>
        </p:nvSpPr>
        <p:spPr bwMode="auto">
          <a:xfrm>
            <a:off x="5105400" y="5181600"/>
            <a:ext cx="3352800" cy="13448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6114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two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42" name="Content Placeholder 5">
            <a:extLst>
              <a:ext uri="{FF2B5EF4-FFF2-40B4-BE49-F238E27FC236}">
                <a16:creationId xmlns:a16="http://schemas.microsoft.com/office/drawing/2014/main" id="{7852B3BA-EF39-9B11-3AC4-82A23FAD5FE6}"/>
              </a:ext>
            </a:extLst>
          </p:cNvPr>
          <p:cNvSpPr>
            <a:spLocks noGrp="1"/>
          </p:cNvSpPr>
          <p:nvPr>
            <p:ph idx="1"/>
          </p:nvPr>
        </p:nvSpPr>
        <p:spPr>
          <a:xfrm>
            <a:off x="1143000" y="1600200"/>
            <a:ext cx="7696200" cy="5029200"/>
          </a:xfrm>
        </p:spPr>
        <p:txBody>
          <a:bodyPr/>
          <a:lstStyle/>
          <a:p>
            <a:pPr marL="0" indent="0">
              <a:buNone/>
            </a:pPr>
            <a:r>
              <a:rPr lang="en-US" sz="3200" b="1" dirty="0">
                <a:solidFill>
                  <a:srgbClr val="00FF00"/>
                </a:solidFill>
                <a:sym typeface="Wingdings" pitchFamily="2" charset="2"/>
              </a:rPr>
              <a:t> </a:t>
            </a:r>
            <a:r>
              <a:rPr lang="en-US" sz="3200" dirty="0"/>
              <a:t>Low communication overhead</a:t>
            </a:r>
          </a:p>
          <a:p>
            <a:pPr marL="0" indent="0">
              <a:buNone/>
            </a:pPr>
            <a:r>
              <a:rPr lang="en-US" sz="3200" b="1" dirty="0">
                <a:solidFill>
                  <a:srgbClr val="00FF00"/>
                </a:solidFill>
                <a:sym typeface="Wingdings" pitchFamily="2" charset="2"/>
              </a:rPr>
              <a:t> </a:t>
            </a:r>
            <a:r>
              <a:rPr lang="en-US" sz="3200" dirty="0">
                <a:latin typeface="+mj-lt"/>
                <a:sym typeface="Wingdings" pitchFamily="2" charset="2"/>
              </a:rPr>
              <a:t>Performance: maximal load for </a:t>
            </a:r>
            <a:r>
              <a:rPr lang="en-US" sz="3200" i="1" dirty="0">
                <a:latin typeface="+mj-lt"/>
                <a:sym typeface="Wingdings" pitchFamily="2" charset="2"/>
              </a:rPr>
              <a:t>   </a:t>
            </a:r>
            <a:r>
              <a:rPr lang="en-US" sz="3200" dirty="0">
                <a:latin typeface="+mj-lt"/>
                <a:sym typeface="Wingdings" pitchFamily="2" charset="2"/>
              </a:rPr>
              <a:t>balls     </a:t>
            </a:r>
          </a:p>
          <a:p>
            <a:pPr marL="0" indent="0">
              <a:buNone/>
            </a:pPr>
            <a:r>
              <a:rPr lang="en-US" sz="3200" dirty="0">
                <a:latin typeface="+mj-lt"/>
                <a:sym typeface="Wingdings" pitchFamily="2" charset="2"/>
              </a:rPr>
              <a:t>    and    bins is  		  </a:t>
            </a:r>
            <a:r>
              <a:rPr lang="en-US" sz="3200" dirty="0" err="1">
                <a:latin typeface="+mj-lt"/>
                <a:sym typeface="Wingdings" pitchFamily="2" charset="2"/>
              </a:rPr>
              <a:t>w.h.p</a:t>
            </a:r>
            <a:r>
              <a:rPr lang="en-US" sz="3200" dirty="0">
                <a:latin typeface="+mj-lt"/>
                <a:sym typeface="Wingdings" pitchFamily="2" charset="2"/>
              </a:rPr>
              <a:t>.</a:t>
            </a:r>
          </a:p>
          <a:p>
            <a:pPr lvl="1"/>
            <a:r>
              <a:rPr lang="en-US" sz="3200" dirty="0">
                <a:latin typeface="+mj-lt"/>
                <a:sym typeface="Wingdings" pitchFamily="2" charset="2"/>
              </a:rPr>
              <a:t>E.g.,    =1M:</a:t>
            </a:r>
          </a:p>
          <a:p>
            <a:pPr lvl="2"/>
            <a:r>
              <a:rPr lang="en-US" sz="2800" dirty="0">
                <a:latin typeface="+mj-lt"/>
                <a:sym typeface="Wingdings" pitchFamily="2" charset="2"/>
              </a:rPr>
              <a:t>Picking </a:t>
            </a:r>
            <a:r>
              <a:rPr lang="en-US" sz="2800" dirty="0" err="1">
                <a:latin typeface="+mj-lt"/>
                <a:sym typeface="Wingdings" pitchFamily="2" charset="2"/>
              </a:rPr>
              <a:t>u.a.r</a:t>
            </a:r>
            <a:r>
              <a:rPr lang="en-US" sz="2800" dirty="0">
                <a:latin typeface="+mj-lt"/>
                <a:sym typeface="Wingdings" pitchFamily="2" charset="2"/>
              </a:rPr>
              <a:t>: </a:t>
            </a:r>
          </a:p>
          <a:p>
            <a:pPr lvl="3"/>
            <a:r>
              <a:rPr lang="en-US" sz="2400" dirty="0">
                <a:latin typeface="+mj-lt"/>
                <a:sym typeface="Wingdings" pitchFamily="2" charset="2"/>
              </a:rPr>
              <a:t>max. load=5.26</a:t>
            </a:r>
          </a:p>
          <a:p>
            <a:pPr lvl="2"/>
            <a:r>
              <a:rPr lang="en-US" sz="2800" dirty="0">
                <a:latin typeface="+mj-lt"/>
                <a:sym typeface="Wingdings" pitchFamily="2" charset="2"/>
              </a:rPr>
              <a:t>Power of 2 choices</a:t>
            </a:r>
          </a:p>
          <a:p>
            <a:pPr lvl="3"/>
            <a:r>
              <a:rPr lang="en-US" sz="2400" dirty="0">
                <a:latin typeface="+mj-lt"/>
                <a:sym typeface="Wingdings" pitchFamily="2" charset="2"/>
              </a:rPr>
              <a:t>max. load=2.63</a:t>
            </a:r>
            <a:endParaRPr lang="en-US" sz="2400" dirty="0">
              <a:latin typeface="+mj-lt"/>
            </a:endParaRPr>
          </a:p>
          <a:p>
            <a:pPr marL="0" indent="0">
              <a:buNone/>
            </a:pPr>
            <a:endParaRPr lang="en-US" sz="3200" dirty="0"/>
          </a:p>
          <a:p>
            <a:pPr marL="0" indent="0">
              <a:buNone/>
            </a:pPr>
            <a:endParaRPr lang="en-US" sz="3200" dirty="0">
              <a:latin typeface="+mj-lt"/>
            </a:endParaRPr>
          </a:p>
        </p:txBody>
      </p:sp>
      <p:pic>
        <p:nvPicPr>
          <p:cNvPr id="41" name="Picture 40">
            <a:extLst>
              <a:ext uri="{FF2B5EF4-FFF2-40B4-BE49-F238E27FC236}">
                <a16:creationId xmlns:a16="http://schemas.microsoft.com/office/drawing/2014/main" id="{51B3D581-9089-7815-3BF3-2C6251F472AC}"/>
              </a:ext>
            </a:extLst>
          </p:cNvPr>
          <p:cNvPicPr>
            <a:picLocks noChangeAspect="1"/>
          </p:cNvPicPr>
          <p:nvPr/>
        </p:nvPicPr>
        <p:blipFill rotWithShape="1">
          <a:blip r:embed="rId3"/>
          <a:srcRect l="43333" t="42222" r="48498" b="46943"/>
          <a:stretch/>
        </p:blipFill>
        <p:spPr>
          <a:xfrm>
            <a:off x="7270174" y="2374562"/>
            <a:ext cx="306378" cy="304800"/>
          </a:xfrm>
          <a:prstGeom prst="rect">
            <a:avLst/>
          </a:prstGeom>
        </p:spPr>
      </p:pic>
      <p:pic>
        <p:nvPicPr>
          <p:cNvPr id="43" name="Picture 42">
            <a:extLst>
              <a:ext uri="{FF2B5EF4-FFF2-40B4-BE49-F238E27FC236}">
                <a16:creationId xmlns:a16="http://schemas.microsoft.com/office/drawing/2014/main" id="{2D185262-336B-62EB-AC2E-6E121AA169EF}"/>
              </a:ext>
            </a:extLst>
          </p:cNvPr>
          <p:cNvPicPr>
            <a:picLocks noChangeAspect="1"/>
          </p:cNvPicPr>
          <p:nvPr/>
        </p:nvPicPr>
        <p:blipFill rotWithShape="1">
          <a:blip r:embed="rId3"/>
          <a:srcRect l="43333" t="42222" r="48498" b="46943"/>
          <a:stretch/>
        </p:blipFill>
        <p:spPr>
          <a:xfrm>
            <a:off x="2406043" y="2945800"/>
            <a:ext cx="306378" cy="304800"/>
          </a:xfrm>
          <a:prstGeom prst="rect">
            <a:avLst/>
          </a:prstGeom>
        </p:spPr>
      </p:pic>
      <p:pic>
        <p:nvPicPr>
          <p:cNvPr id="52" name="Picture 51">
            <a:extLst>
              <a:ext uri="{FF2B5EF4-FFF2-40B4-BE49-F238E27FC236}">
                <a16:creationId xmlns:a16="http://schemas.microsoft.com/office/drawing/2014/main" id="{50D9D3D1-8782-A28B-A3E8-AB1FCE39D7D3}"/>
              </a:ext>
            </a:extLst>
          </p:cNvPr>
          <p:cNvPicPr>
            <a:picLocks noChangeAspect="1"/>
          </p:cNvPicPr>
          <p:nvPr/>
        </p:nvPicPr>
        <p:blipFill rotWithShape="1">
          <a:blip r:embed="rId4"/>
          <a:srcRect l="22812" t="59627" r="41979" b="28000"/>
          <a:stretch/>
        </p:blipFill>
        <p:spPr>
          <a:xfrm>
            <a:off x="4019550" y="2844648"/>
            <a:ext cx="1924050" cy="507104"/>
          </a:xfrm>
          <a:prstGeom prst="rect">
            <a:avLst/>
          </a:prstGeom>
        </p:spPr>
      </p:pic>
      <p:pic>
        <p:nvPicPr>
          <p:cNvPr id="12" name="Picture 11">
            <a:extLst>
              <a:ext uri="{FF2B5EF4-FFF2-40B4-BE49-F238E27FC236}">
                <a16:creationId xmlns:a16="http://schemas.microsoft.com/office/drawing/2014/main" id="{0AFE7B12-94EC-6AD3-F1C3-49A86B62D3D4}"/>
              </a:ext>
            </a:extLst>
          </p:cNvPr>
          <p:cNvPicPr>
            <a:picLocks noChangeAspect="1"/>
          </p:cNvPicPr>
          <p:nvPr/>
        </p:nvPicPr>
        <p:blipFill rotWithShape="1">
          <a:blip r:embed="rId3"/>
          <a:srcRect l="43333" t="42222" r="48498" b="46943"/>
          <a:stretch/>
        </p:blipFill>
        <p:spPr>
          <a:xfrm>
            <a:off x="2895600" y="3550227"/>
            <a:ext cx="306378" cy="304800"/>
          </a:xfrm>
          <a:prstGeom prst="rect">
            <a:avLst/>
          </a:prstGeom>
        </p:spPr>
      </p:pic>
    </p:spTree>
    <p:extLst>
      <p:ext uri="{BB962C8B-B14F-4D97-AF65-F5344CB8AC3E}">
        <p14:creationId xmlns:p14="http://schemas.microsoft.com/office/powerpoint/2010/main" val="1576566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The power of </a:t>
            </a:r>
            <a:r>
              <a:rPr lang="en-US" sz="3400" i="1" dirty="0"/>
              <a:t>d</a:t>
            </a:r>
            <a:r>
              <a:rPr lang="en-US" sz="3400" dirty="0"/>
              <a:t> choices</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42" name="Content Placeholder 5">
            <a:extLst>
              <a:ext uri="{FF2B5EF4-FFF2-40B4-BE49-F238E27FC236}">
                <a16:creationId xmlns:a16="http://schemas.microsoft.com/office/drawing/2014/main" id="{7852B3BA-EF39-9B11-3AC4-82A23FAD5FE6}"/>
              </a:ext>
            </a:extLst>
          </p:cNvPr>
          <p:cNvSpPr>
            <a:spLocks noGrp="1"/>
          </p:cNvSpPr>
          <p:nvPr>
            <p:ph idx="1"/>
          </p:nvPr>
        </p:nvSpPr>
        <p:spPr>
          <a:xfrm>
            <a:off x="1143000" y="1600200"/>
            <a:ext cx="7696200" cy="5029200"/>
          </a:xfrm>
        </p:spPr>
        <p:txBody>
          <a:bodyPr/>
          <a:lstStyle/>
          <a:p>
            <a:pPr marL="0" indent="0">
              <a:buNone/>
            </a:pPr>
            <a:r>
              <a:rPr lang="en-US" sz="3200" b="1" dirty="0">
                <a:solidFill>
                  <a:srgbClr val="00FF00"/>
                </a:solidFill>
                <a:sym typeface="Wingdings" pitchFamily="2" charset="2"/>
              </a:rPr>
              <a:t> </a:t>
            </a:r>
            <a:r>
              <a:rPr lang="en-US" sz="3200" dirty="0">
                <a:latin typeface="+mj-lt"/>
                <a:sym typeface="Wingdings" pitchFamily="2" charset="2"/>
              </a:rPr>
              <a:t>Sampling    bins reduces the load by   </a:t>
            </a:r>
          </a:p>
          <a:p>
            <a:pPr marL="0" indent="0">
              <a:buNone/>
            </a:pPr>
            <a:r>
              <a:rPr lang="en-US" sz="3200" dirty="0">
                <a:latin typeface="+mj-lt"/>
                <a:sym typeface="Wingdings" pitchFamily="2" charset="2"/>
              </a:rPr>
              <a:t>    multiplicative factor             [1]</a:t>
            </a:r>
            <a:endParaRPr lang="en-US" sz="3200" b="1" dirty="0">
              <a:solidFill>
                <a:srgbClr val="00FF00"/>
              </a:solidFill>
              <a:sym typeface="Wingdings" pitchFamily="2" charset="2"/>
            </a:endParaRPr>
          </a:p>
          <a:p>
            <a:pPr marL="0" indent="0">
              <a:buNone/>
            </a:pPr>
            <a:endParaRPr lang="en-US" sz="3200" dirty="0"/>
          </a:p>
          <a:p>
            <a:pPr marL="0" indent="0">
              <a:buNone/>
            </a:pPr>
            <a:endParaRPr lang="en-US" sz="3200" dirty="0">
              <a:latin typeface="+mj-lt"/>
            </a:endParaRPr>
          </a:p>
        </p:txBody>
      </p:sp>
      <p:pic>
        <p:nvPicPr>
          <p:cNvPr id="15" name="Picture 14">
            <a:extLst>
              <a:ext uri="{FF2B5EF4-FFF2-40B4-BE49-F238E27FC236}">
                <a16:creationId xmlns:a16="http://schemas.microsoft.com/office/drawing/2014/main" id="{E51AFED2-B97D-2A36-B0AF-48970F23DFED}"/>
              </a:ext>
            </a:extLst>
          </p:cNvPr>
          <p:cNvPicPr>
            <a:picLocks noChangeAspect="1"/>
          </p:cNvPicPr>
          <p:nvPr/>
        </p:nvPicPr>
        <p:blipFill rotWithShape="1">
          <a:blip r:embed="rId3"/>
          <a:srcRect l="39435" t="31588" r="48661" b="47778"/>
          <a:stretch/>
        </p:blipFill>
        <p:spPr>
          <a:xfrm>
            <a:off x="3470228" y="1679699"/>
            <a:ext cx="346617" cy="450602"/>
          </a:xfrm>
          <a:prstGeom prst="rect">
            <a:avLst/>
          </a:prstGeom>
        </p:spPr>
      </p:pic>
      <p:pic>
        <p:nvPicPr>
          <p:cNvPr id="17" name="Picture 16">
            <a:extLst>
              <a:ext uri="{FF2B5EF4-FFF2-40B4-BE49-F238E27FC236}">
                <a16:creationId xmlns:a16="http://schemas.microsoft.com/office/drawing/2014/main" id="{DFB7C8A4-1704-7B5C-ABEA-AFB7A7C585CB}"/>
              </a:ext>
            </a:extLst>
          </p:cNvPr>
          <p:cNvPicPr>
            <a:picLocks noChangeAspect="1"/>
          </p:cNvPicPr>
          <p:nvPr/>
        </p:nvPicPr>
        <p:blipFill rotWithShape="1">
          <a:blip r:embed="rId4"/>
          <a:srcRect l="18334" t="42222" r="18332" b="32222"/>
          <a:stretch/>
        </p:blipFill>
        <p:spPr>
          <a:xfrm>
            <a:off x="5257800" y="2298469"/>
            <a:ext cx="1258957" cy="381000"/>
          </a:xfrm>
          <a:prstGeom prst="rect">
            <a:avLst/>
          </a:prstGeom>
        </p:spPr>
      </p:pic>
    </p:spTree>
    <p:extLst>
      <p:ext uri="{BB962C8B-B14F-4D97-AF65-F5344CB8AC3E}">
        <p14:creationId xmlns:p14="http://schemas.microsoft.com/office/powerpoint/2010/main" val="3187545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r>
              <a:rPr lang="en-US" dirty="0"/>
              <a:t>Paths &amp; flows</a:t>
            </a:r>
          </a:p>
          <a:p>
            <a:pPr lvl="1"/>
            <a:r>
              <a:rPr lang="en-US" dirty="0"/>
              <a:t>…</a:t>
            </a:r>
          </a:p>
        </p:txBody>
      </p:sp>
    </p:spTree>
    <p:extLst>
      <p:ext uri="{BB962C8B-B14F-4D97-AF65-F5344CB8AC3E}">
        <p14:creationId xmlns:p14="http://schemas.microsoft.com/office/powerpoint/2010/main" val="3953066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r>
              <a:rPr lang="en-US" dirty="0"/>
              <a:t>Paths &amp; flows</a:t>
            </a:r>
          </a:p>
          <a:p>
            <a:pPr lvl="1"/>
            <a:r>
              <a:rPr lang="en-US" dirty="0"/>
              <a:t>…</a:t>
            </a:r>
          </a:p>
        </p:txBody>
      </p:sp>
    </p:spTree>
    <p:extLst>
      <p:ext uri="{BB962C8B-B14F-4D97-AF65-F5344CB8AC3E}">
        <p14:creationId xmlns:p14="http://schemas.microsoft.com/office/powerpoint/2010/main" val="3318672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r>
              <a:rPr lang="en-US" dirty="0"/>
              <a:t>Paths &amp; flows</a:t>
            </a:r>
          </a:p>
          <a:p>
            <a:pPr lvl="1"/>
            <a:r>
              <a:rPr lang="en-US" dirty="0"/>
              <a:t>…</a:t>
            </a:r>
          </a:p>
        </p:txBody>
      </p:sp>
    </p:spTree>
    <p:extLst>
      <p:ext uri="{BB962C8B-B14F-4D97-AF65-F5344CB8AC3E}">
        <p14:creationId xmlns:p14="http://schemas.microsoft.com/office/powerpoint/2010/main" val="894277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r>
              <a:rPr lang="en-US" dirty="0"/>
              <a:t>Paths &amp; flows</a:t>
            </a:r>
          </a:p>
          <a:p>
            <a:pPr lvl="1"/>
            <a:r>
              <a:rPr lang="en-US" dirty="0"/>
              <a:t>…</a:t>
            </a:r>
          </a:p>
        </p:txBody>
      </p:sp>
    </p:spTree>
    <p:extLst>
      <p:ext uri="{BB962C8B-B14F-4D97-AF65-F5344CB8AC3E}">
        <p14:creationId xmlns:p14="http://schemas.microsoft.com/office/powerpoint/2010/main" val="442491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r>
              <a:rPr lang="en-US" dirty="0"/>
              <a:t>Paths &amp; flows</a:t>
            </a:r>
          </a:p>
          <a:p>
            <a:pPr lvl="1"/>
            <a:r>
              <a:rPr lang="en-US" dirty="0"/>
              <a:t>…</a:t>
            </a:r>
          </a:p>
        </p:txBody>
      </p:sp>
    </p:spTree>
    <p:extLst>
      <p:ext uri="{BB962C8B-B14F-4D97-AF65-F5344CB8AC3E}">
        <p14:creationId xmlns:p14="http://schemas.microsoft.com/office/powerpoint/2010/main" val="146633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b="1" dirty="0"/>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r>
              <a:rPr lang="en-US" dirty="0"/>
              <a:t>Paths &amp; flows</a:t>
            </a:r>
          </a:p>
          <a:p>
            <a:pPr lvl="1"/>
            <a:r>
              <a:rPr lang="en-US" dirty="0"/>
              <a:t>…</a:t>
            </a:r>
          </a:p>
        </p:txBody>
      </p:sp>
    </p:spTree>
    <p:extLst>
      <p:ext uri="{BB962C8B-B14F-4D97-AF65-F5344CB8AC3E}">
        <p14:creationId xmlns:p14="http://schemas.microsoft.com/office/powerpoint/2010/main" val="3606905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Generalization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b="1" dirty="0"/>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Heterogeneous balls, bins</a:t>
            </a:r>
          </a:p>
          <a:p>
            <a:r>
              <a:rPr lang="en-US" dirty="0"/>
              <a:t>Multiple dimensions</a:t>
            </a:r>
          </a:p>
          <a:p>
            <a:pPr lvl="1"/>
            <a:r>
              <a:rPr lang="en-US" dirty="0" err="1"/>
              <a:t>Cpu</a:t>
            </a:r>
            <a:endParaRPr lang="en-US" dirty="0"/>
          </a:p>
          <a:p>
            <a:pPr lvl="1"/>
            <a:r>
              <a:rPr lang="en-US" dirty="0"/>
              <a:t>Memory</a:t>
            </a:r>
          </a:p>
          <a:p>
            <a:pPr lvl="1"/>
            <a:r>
              <a:rPr lang="en-US" dirty="0"/>
              <a:t>BW</a:t>
            </a:r>
          </a:p>
          <a:p>
            <a:r>
              <a:rPr lang="en-US" dirty="0"/>
              <a:t>Decaying load (finished tasks)</a:t>
            </a:r>
          </a:p>
          <a:p>
            <a:r>
              <a:rPr lang="en-US" dirty="0"/>
              <a:t>“Rounds” of sample </a:t>
            </a:r>
            <a:r>
              <a:rPr lang="en-US" dirty="0">
                <a:sym typeface="Wingdings" panose="05000000000000000000" pitchFamily="2" charset="2"/>
              </a:rPr>
              <a:t> pick  deploy</a:t>
            </a:r>
            <a:endParaRPr lang="en-US" dirty="0"/>
          </a:p>
        </p:txBody>
      </p:sp>
    </p:spTree>
    <p:extLst>
      <p:ext uri="{BB962C8B-B14F-4D97-AF65-F5344CB8AC3E}">
        <p14:creationId xmlns:p14="http://schemas.microsoft.com/office/powerpoint/2010/main" val="13931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Parallelization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b="1" dirty="0"/>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Independent schedulers may collide</a:t>
            </a:r>
          </a:p>
          <a:p>
            <a:r>
              <a:rPr lang="en-US" dirty="0"/>
              <a:t>Possible solutions</a:t>
            </a:r>
          </a:p>
          <a:p>
            <a:pPr lvl="1"/>
            <a:r>
              <a:rPr lang="en-US" dirty="0"/>
              <a:t>Static partition</a:t>
            </a:r>
          </a:p>
          <a:p>
            <a:pPr marL="914400" lvl="2" indent="0">
              <a:buNone/>
            </a:pPr>
            <a:r>
              <a:rPr lang="en-US" b="1" kern="1200" dirty="0">
                <a:solidFill>
                  <a:srgbClr val="FF0000"/>
                </a:solidFill>
                <a:latin typeface="Arial" pitchFamily="34" charset="0"/>
                <a:cs typeface="Arial" pitchFamily="34" charset="0"/>
                <a:sym typeface="Wingdings" pitchFamily="2" charset="2"/>
              </a:rPr>
              <a:t> </a:t>
            </a:r>
            <a:r>
              <a:rPr lang="en-US" dirty="0"/>
              <a:t>Fragmentation problem</a:t>
            </a:r>
          </a:p>
          <a:p>
            <a:pPr lvl="1"/>
            <a:r>
              <a:rPr lang="en-US" dirty="0"/>
              <a:t>Dynamic partition</a:t>
            </a:r>
          </a:p>
          <a:p>
            <a:pPr marL="914400" lvl="2" indent="0">
              <a:buNone/>
            </a:pPr>
            <a:r>
              <a:rPr lang="en-US" b="1" kern="1200" dirty="0">
                <a:solidFill>
                  <a:srgbClr val="FF0000"/>
                </a:solidFill>
                <a:latin typeface="Arial" pitchFamily="34" charset="0"/>
                <a:cs typeface="Arial" pitchFamily="34" charset="0"/>
                <a:sym typeface="Wingdings" pitchFamily="2" charset="2"/>
              </a:rPr>
              <a:t> </a:t>
            </a:r>
            <a:r>
              <a:rPr lang="en-US" dirty="0"/>
              <a:t>Complex implementation</a:t>
            </a:r>
          </a:p>
          <a:p>
            <a:pPr lvl="1"/>
            <a:r>
              <a:rPr lang="en-US" dirty="0"/>
              <a:t>Our contribution: adjustable # of sched’s.</a:t>
            </a:r>
          </a:p>
          <a:p>
            <a:pPr lvl="2"/>
            <a:r>
              <a:rPr lang="en-US" b="1" dirty="0">
                <a:solidFill>
                  <a:srgbClr val="00FF00"/>
                </a:solidFill>
                <a:sym typeface="Wingdings" pitchFamily="2" charset="2"/>
              </a:rPr>
              <a:t> </a:t>
            </a:r>
            <a:r>
              <a:rPr lang="en-US" dirty="0"/>
              <a:t>Balance between TP and collision ratio</a:t>
            </a:r>
          </a:p>
        </p:txBody>
      </p:sp>
    </p:spTree>
    <p:extLst>
      <p:ext uri="{BB962C8B-B14F-4D97-AF65-F5344CB8AC3E}">
        <p14:creationId xmlns:p14="http://schemas.microsoft.com/office/powerpoint/2010/main" val="171732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p:txBody>
          <a:bodyPr/>
          <a:lstStyle/>
          <a:p>
            <a:r>
              <a:rPr lang="en-US" sz="1100" b="1" dirty="0"/>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pic>
        <p:nvPicPr>
          <p:cNvPr id="4098" name="Picture 2" descr="למה מצויה – ויקיפדיה">
            <a:extLst>
              <a:ext uri="{FF2B5EF4-FFF2-40B4-BE49-F238E27FC236}">
                <a16:creationId xmlns:a16="http://schemas.microsoft.com/office/drawing/2014/main" id="{DF4BA195-A4F3-86D9-18CB-E872F099BD24}"/>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01875" y="1544419"/>
            <a:ext cx="4540250" cy="5295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591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p:txBody>
          <a:bodyPr/>
          <a:lstStyle/>
          <a:p>
            <a:r>
              <a:rPr lang="en-US" sz="1100" b="1" dirty="0"/>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extLst>
              <p:ext uri="{D42A27DB-BD31-4B8C-83A1-F6EECF244321}">
                <p14:modId xmlns:p14="http://schemas.microsoft.com/office/powerpoint/2010/main" val="3718406660"/>
              </p:ext>
            </p:extLst>
          </p:nvPr>
        </p:nvGraphicFramePr>
        <p:xfrm>
          <a:off x="8118559" y="1589809"/>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endParaRPr lang="en-US" dirty="0"/>
          </a:p>
          <a:p>
            <a:pPr lvl="1"/>
            <a:endParaRPr lang="en-US" dirty="0"/>
          </a:p>
        </p:txBody>
      </p:sp>
      <p:pic>
        <p:nvPicPr>
          <p:cNvPr id="5" name="Picture 16" descr="MCj04041590000[1]">
            <a:extLst>
              <a:ext uri="{FF2B5EF4-FFF2-40B4-BE49-F238E27FC236}">
                <a16:creationId xmlns:a16="http://schemas.microsoft.com/office/drawing/2014/main" id="{07CE366A-66A8-BD38-7867-DFC92B6A4E29}"/>
              </a:ext>
            </a:extLst>
          </p:cNvPr>
          <p:cNvPicPr>
            <a:picLocks noChangeAspect="1" noChangeArrowheads="1"/>
          </p:cNvPicPr>
          <p:nvPr/>
        </p:nvPicPr>
        <p:blipFill>
          <a:blip cstate="print"/>
          <a:srcRect/>
          <a:stretch>
            <a:fillRect/>
          </a:stretch>
        </p:blipFill>
        <p:spPr bwMode="auto">
          <a:xfrm>
            <a:off x="7208446" y="1630176"/>
            <a:ext cx="650875" cy="652463"/>
          </a:xfrm>
          <a:prstGeom prst="rect">
            <a:avLst/>
          </a:prstGeom>
          <a:solidFill>
            <a:srgbClr val="99CCFF"/>
          </a:solidFill>
          <a:ln w="9525">
            <a:noFill/>
            <a:miter lim="800000"/>
            <a:headEnd/>
            <a:tailEnd/>
          </a:ln>
        </p:spPr>
      </p:pic>
      <p:pic>
        <p:nvPicPr>
          <p:cNvPr id="11" name="Picture 19" descr="MCj04041590000[1]">
            <a:extLst>
              <a:ext uri="{FF2B5EF4-FFF2-40B4-BE49-F238E27FC236}">
                <a16:creationId xmlns:a16="http://schemas.microsoft.com/office/drawing/2014/main" id="{BBEC7935-2C79-0CAE-A003-5FCE3DEF69C3}"/>
              </a:ext>
            </a:extLst>
          </p:cNvPr>
          <p:cNvPicPr>
            <a:picLocks noChangeAspect="1" noChangeArrowheads="1"/>
          </p:cNvPicPr>
          <p:nvPr/>
        </p:nvPicPr>
        <p:blipFill>
          <a:blip cstate="print"/>
          <a:srcRect/>
          <a:stretch>
            <a:fillRect/>
          </a:stretch>
        </p:blipFill>
        <p:spPr bwMode="auto">
          <a:xfrm>
            <a:off x="7813947" y="1884580"/>
            <a:ext cx="650875" cy="652462"/>
          </a:xfrm>
          <a:prstGeom prst="rect">
            <a:avLst/>
          </a:prstGeom>
          <a:solidFill>
            <a:srgbClr val="99CCFF"/>
          </a:solidFill>
          <a:ln w="9525">
            <a:noFill/>
            <a:miter lim="800000"/>
            <a:headEnd/>
            <a:tailEnd/>
          </a:ln>
        </p:spPr>
      </p:pic>
      <p:pic>
        <p:nvPicPr>
          <p:cNvPr id="13" name="Picture 20" descr="MCj04041590000[1]">
            <a:extLst>
              <a:ext uri="{FF2B5EF4-FFF2-40B4-BE49-F238E27FC236}">
                <a16:creationId xmlns:a16="http://schemas.microsoft.com/office/drawing/2014/main" id="{3904A574-7C0A-107C-8D81-464B3230938F}"/>
              </a:ext>
            </a:extLst>
          </p:cNvPr>
          <p:cNvPicPr>
            <a:picLocks noChangeAspect="1" noChangeArrowheads="1"/>
          </p:cNvPicPr>
          <p:nvPr/>
        </p:nvPicPr>
        <p:blipFill>
          <a:blip cstate="print"/>
          <a:srcRect/>
          <a:stretch>
            <a:fillRect/>
          </a:stretch>
        </p:blipFill>
        <p:spPr bwMode="auto">
          <a:xfrm>
            <a:off x="6623770" y="1730188"/>
            <a:ext cx="650875" cy="652463"/>
          </a:xfrm>
          <a:prstGeom prst="rect">
            <a:avLst/>
          </a:prstGeom>
          <a:solidFill>
            <a:srgbClr val="99CCFF"/>
          </a:solidFill>
          <a:ln w="9525">
            <a:noFill/>
            <a:miter lim="800000"/>
            <a:headEnd/>
            <a:tailEnd/>
          </a:ln>
        </p:spPr>
      </p:pic>
      <p:pic>
        <p:nvPicPr>
          <p:cNvPr id="15" name="Picture 22" descr="MCj04041590000[1]">
            <a:extLst>
              <a:ext uri="{FF2B5EF4-FFF2-40B4-BE49-F238E27FC236}">
                <a16:creationId xmlns:a16="http://schemas.microsoft.com/office/drawing/2014/main" id="{D7789A24-C74E-7698-FB39-813E99C70153}"/>
              </a:ext>
            </a:extLst>
          </p:cNvPr>
          <p:cNvPicPr>
            <a:picLocks noChangeAspect="1" noChangeArrowheads="1"/>
          </p:cNvPicPr>
          <p:nvPr/>
        </p:nvPicPr>
        <p:blipFill>
          <a:blip cstate="print"/>
          <a:srcRect/>
          <a:stretch>
            <a:fillRect/>
          </a:stretch>
        </p:blipFill>
        <p:spPr bwMode="auto">
          <a:xfrm>
            <a:off x="6112834" y="1946518"/>
            <a:ext cx="650875" cy="652462"/>
          </a:xfrm>
          <a:prstGeom prst="rect">
            <a:avLst/>
          </a:prstGeom>
          <a:solidFill>
            <a:srgbClr val="99CCFF"/>
          </a:solidFill>
          <a:ln w="9525">
            <a:noFill/>
            <a:miter lim="800000"/>
            <a:headEnd/>
            <a:tailEnd/>
          </a:ln>
        </p:spPr>
      </p:pic>
      <p:pic>
        <p:nvPicPr>
          <p:cNvPr id="17" name="Picture 24" descr="MCj04041590000[1]">
            <a:extLst>
              <a:ext uri="{FF2B5EF4-FFF2-40B4-BE49-F238E27FC236}">
                <a16:creationId xmlns:a16="http://schemas.microsoft.com/office/drawing/2014/main" id="{805E088D-CF1F-25F6-D549-D460B1C73AD4}"/>
              </a:ext>
            </a:extLst>
          </p:cNvPr>
          <p:cNvPicPr>
            <a:picLocks noChangeAspect="1" noChangeArrowheads="1"/>
          </p:cNvPicPr>
          <p:nvPr/>
        </p:nvPicPr>
        <p:blipFill>
          <a:blip cstate="print"/>
          <a:srcRect/>
          <a:stretch>
            <a:fillRect/>
          </a:stretch>
        </p:blipFill>
        <p:spPr bwMode="auto">
          <a:xfrm>
            <a:off x="7246309" y="2138982"/>
            <a:ext cx="650875" cy="652462"/>
          </a:xfrm>
          <a:prstGeom prst="rect">
            <a:avLst/>
          </a:prstGeom>
          <a:solidFill>
            <a:srgbClr val="99CCFF"/>
          </a:solidFill>
          <a:ln w="9525">
            <a:noFill/>
            <a:miter lim="800000"/>
            <a:headEnd/>
            <a:tailEnd/>
          </a:ln>
        </p:spPr>
      </p:pic>
      <p:pic>
        <p:nvPicPr>
          <p:cNvPr id="18" name="Picture 25" descr="MCj04041590000[1]">
            <a:extLst>
              <a:ext uri="{FF2B5EF4-FFF2-40B4-BE49-F238E27FC236}">
                <a16:creationId xmlns:a16="http://schemas.microsoft.com/office/drawing/2014/main" id="{33480FE2-A7A8-7B16-A342-BD833C5349D2}"/>
              </a:ext>
            </a:extLst>
          </p:cNvPr>
          <p:cNvPicPr>
            <a:picLocks noChangeAspect="1" noChangeArrowheads="1"/>
          </p:cNvPicPr>
          <p:nvPr/>
        </p:nvPicPr>
        <p:blipFill>
          <a:blip cstate="print"/>
          <a:srcRect/>
          <a:stretch>
            <a:fillRect/>
          </a:stretch>
        </p:blipFill>
        <p:spPr bwMode="auto">
          <a:xfrm>
            <a:off x="6274708" y="2382287"/>
            <a:ext cx="650875" cy="652463"/>
          </a:xfrm>
          <a:prstGeom prst="rect">
            <a:avLst/>
          </a:prstGeom>
          <a:solidFill>
            <a:srgbClr val="99CCFF"/>
          </a:solidFill>
          <a:ln w="9525">
            <a:noFill/>
            <a:miter lim="800000"/>
            <a:headEnd/>
            <a:tailEnd/>
          </a:ln>
        </p:spPr>
      </p:pic>
      <p:pic>
        <p:nvPicPr>
          <p:cNvPr id="19" name="Picture 18" descr="MCj04041590000[1]">
            <a:extLst>
              <a:ext uri="{FF2B5EF4-FFF2-40B4-BE49-F238E27FC236}">
                <a16:creationId xmlns:a16="http://schemas.microsoft.com/office/drawing/2014/main" id="{09F4915E-4602-C7B3-B21B-7936F4B92385}"/>
              </a:ext>
            </a:extLst>
          </p:cNvPr>
          <p:cNvPicPr>
            <a:picLocks noChangeAspect="1" noChangeArrowheads="1"/>
          </p:cNvPicPr>
          <p:nvPr/>
        </p:nvPicPr>
        <p:blipFill>
          <a:blip cstate="print"/>
          <a:srcRect/>
          <a:stretch>
            <a:fillRect/>
          </a:stretch>
        </p:blipFill>
        <p:spPr bwMode="auto">
          <a:xfrm>
            <a:off x="6747096" y="2184659"/>
            <a:ext cx="650875" cy="652463"/>
          </a:xfrm>
          <a:prstGeom prst="rect">
            <a:avLst/>
          </a:prstGeom>
          <a:solidFill>
            <a:srgbClr val="99CCFF"/>
          </a:solidFill>
          <a:ln w="9525">
            <a:noFill/>
            <a:miter lim="800000"/>
            <a:headEnd/>
            <a:tailEnd/>
          </a:ln>
        </p:spPr>
      </p:pic>
      <p:pic>
        <p:nvPicPr>
          <p:cNvPr id="8" name="Picture 17" descr="MCj04041590000[1]">
            <a:extLst>
              <a:ext uri="{FF2B5EF4-FFF2-40B4-BE49-F238E27FC236}">
                <a16:creationId xmlns:a16="http://schemas.microsoft.com/office/drawing/2014/main" id="{D18D6EA0-B069-5920-F146-29B7976E9EC1}"/>
              </a:ext>
            </a:extLst>
          </p:cNvPr>
          <p:cNvPicPr>
            <a:picLocks noChangeAspect="1" noChangeArrowheads="1"/>
          </p:cNvPicPr>
          <p:nvPr/>
        </p:nvPicPr>
        <p:blipFill>
          <a:blip cstate="print"/>
          <a:srcRect/>
          <a:stretch>
            <a:fillRect/>
          </a:stretch>
        </p:blipFill>
        <p:spPr bwMode="auto">
          <a:xfrm>
            <a:off x="7622307" y="2546176"/>
            <a:ext cx="650875" cy="652463"/>
          </a:xfrm>
          <a:prstGeom prst="rect">
            <a:avLst/>
          </a:prstGeom>
          <a:solidFill>
            <a:srgbClr val="99CCFF"/>
          </a:solidFill>
          <a:ln w="9525">
            <a:noFill/>
            <a:miter lim="800000"/>
            <a:headEnd/>
            <a:tailEnd/>
          </a:ln>
        </p:spPr>
      </p:pic>
      <p:pic>
        <p:nvPicPr>
          <p:cNvPr id="9" name="Picture 18" descr="MCj04041590000[1]">
            <a:extLst>
              <a:ext uri="{FF2B5EF4-FFF2-40B4-BE49-F238E27FC236}">
                <a16:creationId xmlns:a16="http://schemas.microsoft.com/office/drawing/2014/main" id="{FDEBD505-1EFD-79E9-AB92-07913386CF04}"/>
              </a:ext>
            </a:extLst>
          </p:cNvPr>
          <p:cNvPicPr>
            <a:picLocks noChangeAspect="1" noChangeArrowheads="1"/>
          </p:cNvPicPr>
          <p:nvPr/>
        </p:nvPicPr>
        <p:blipFill>
          <a:blip cstate="print"/>
          <a:srcRect/>
          <a:stretch>
            <a:fillRect/>
          </a:stretch>
        </p:blipFill>
        <p:spPr bwMode="auto">
          <a:xfrm>
            <a:off x="8233046" y="2306421"/>
            <a:ext cx="650875" cy="652463"/>
          </a:xfrm>
          <a:prstGeom prst="rect">
            <a:avLst/>
          </a:prstGeom>
          <a:solidFill>
            <a:srgbClr val="99CCFF"/>
          </a:solidFill>
          <a:ln w="9525">
            <a:noFill/>
            <a:miter lim="800000"/>
            <a:headEnd/>
            <a:tailEnd/>
          </a:ln>
        </p:spPr>
      </p:pic>
      <p:pic>
        <p:nvPicPr>
          <p:cNvPr id="14" name="Picture 21" descr="MCj04041590000[1]">
            <a:extLst>
              <a:ext uri="{FF2B5EF4-FFF2-40B4-BE49-F238E27FC236}">
                <a16:creationId xmlns:a16="http://schemas.microsoft.com/office/drawing/2014/main" id="{FA32CB9B-4AAB-54D6-9D40-E6EE5A0A60BD}"/>
              </a:ext>
            </a:extLst>
          </p:cNvPr>
          <p:cNvPicPr>
            <a:picLocks noChangeAspect="1" noChangeArrowheads="1"/>
          </p:cNvPicPr>
          <p:nvPr/>
        </p:nvPicPr>
        <p:blipFill>
          <a:blip cstate="print"/>
          <a:srcRect/>
          <a:stretch>
            <a:fillRect/>
          </a:stretch>
        </p:blipFill>
        <p:spPr bwMode="auto">
          <a:xfrm>
            <a:off x="6662396" y="2818056"/>
            <a:ext cx="650875" cy="652463"/>
          </a:xfrm>
          <a:prstGeom prst="rect">
            <a:avLst/>
          </a:prstGeom>
          <a:solidFill>
            <a:srgbClr val="99CCFF"/>
          </a:solidFill>
          <a:ln w="9525">
            <a:noFill/>
            <a:miter lim="800000"/>
            <a:headEnd/>
            <a:tailEnd/>
          </a:ln>
        </p:spPr>
      </p:pic>
      <p:pic>
        <p:nvPicPr>
          <p:cNvPr id="16" name="Picture 23" descr="MCj04041590000[1]">
            <a:extLst>
              <a:ext uri="{FF2B5EF4-FFF2-40B4-BE49-F238E27FC236}">
                <a16:creationId xmlns:a16="http://schemas.microsoft.com/office/drawing/2014/main" id="{9721C1B7-FF2E-7321-F55C-F017DB6D6E96}"/>
              </a:ext>
            </a:extLst>
          </p:cNvPr>
          <p:cNvPicPr>
            <a:picLocks noChangeAspect="1" noChangeArrowheads="1"/>
          </p:cNvPicPr>
          <p:nvPr/>
        </p:nvPicPr>
        <p:blipFill>
          <a:blip cstate="print"/>
          <a:srcRect/>
          <a:stretch>
            <a:fillRect/>
          </a:stretch>
        </p:blipFill>
        <p:spPr bwMode="auto">
          <a:xfrm>
            <a:off x="7070755" y="2632653"/>
            <a:ext cx="650875" cy="652462"/>
          </a:xfrm>
          <a:prstGeom prst="rect">
            <a:avLst/>
          </a:prstGeom>
          <a:solidFill>
            <a:srgbClr val="99CCFF"/>
          </a:solidFill>
          <a:ln w="9525">
            <a:noFill/>
            <a:miter lim="800000"/>
            <a:headEnd/>
            <a:tailEnd/>
          </a:ln>
        </p:spPr>
      </p:pic>
      <p:pic>
        <p:nvPicPr>
          <p:cNvPr id="6146" name="Picture 2" descr="Math example written in white chalk on a black chalk board and white chalk, one plus two">
            <a:extLst>
              <a:ext uri="{FF2B5EF4-FFF2-40B4-BE49-F238E27FC236}">
                <a16:creationId xmlns:a16="http://schemas.microsoft.com/office/drawing/2014/main" id="{915BCF91-725E-17DA-1EE1-5AB56A949E65}"/>
              </a:ext>
            </a:extLst>
          </p:cNvPr>
          <p:cNvPicPr>
            <a:picLocks noChangeAspect="1" noChangeArrowheads="1"/>
          </p:cNvPicPr>
          <p:nvPr/>
        </p:nvPicPr>
        <p:blipFill rotWithShape="1">
          <a:blip cstate="print">
            <a:extLst>
              <a:ext uri="{28A0092B-C50C-407E-A947-70E740481C1C}">
                <a14:useLocalDpi xmlns:a14="http://schemas.microsoft.com/office/drawing/2010/main" val="0"/>
              </a:ext>
            </a:extLst>
          </a:blip>
          <a:srcRect l="11124" t="30209" r="23988" b="33194"/>
          <a:stretch/>
        </p:blipFill>
        <p:spPr bwMode="auto">
          <a:xfrm>
            <a:off x="1329019" y="2837122"/>
            <a:ext cx="1194570" cy="54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37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7 -7.40741E-7 L 0.44045 -0.01065 " pathEditMode="relative" rAng="0" ptsTypes="AA">
                                      <p:cBhvr>
                                        <p:cTn id="6" dur="2000" fill="hold"/>
                                        <p:tgtEl>
                                          <p:spTgt spid="6146"/>
                                        </p:tgtEl>
                                        <p:attrNameLst>
                                          <p:attrName>ppt_x</p:attrName>
                                          <p:attrName>ppt_y</p:attrName>
                                        </p:attrNameLst>
                                      </p:cBhvr>
                                      <p:rCtr x="22014" y="-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Motivation</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p:txBody>
          <a:bodyPr/>
          <a:lstStyle/>
          <a:p>
            <a:r>
              <a:rPr lang="en-US" sz="1100" b="1" dirty="0"/>
              <a:t>Motivation</a:t>
            </a:r>
          </a:p>
          <a:p>
            <a:r>
              <a:rPr lang="en-US" sz="1100" dirty="0">
                <a:solidFill>
                  <a:schemeClr val="bg2"/>
                </a:solidFill>
              </a:rPr>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8118559" y="1589809"/>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2" name="Content Placeholder 12">
            <a:extLst>
              <a:ext uri="{FF2B5EF4-FFF2-40B4-BE49-F238E27FC236}">
                <a16:creationId xmlns:a16="http://schemas.microsoft.com/office/drawing/2014/main" id="{7DB9547F-E35D-2DF9-B022-A9A26B6B8706}"/>
              </a:ext>
            </a:extLst>
          </p:cNvPr>
          <p:cNvSpPr>
            <a:spLocks noGrp="1"/>
          </p:cNvSpPr>
          <p:nvPr>
            <p:ph idx="1"/>
          </p:nvPr>
        </p:nvSpPr>
        <p:spPr>
          <a:xfrm>
            <a:off x="1143000" y="1600200"/>
            <a:ext cx="7696200" cy="5029200"/>
          </a:xfrm>
        </p:spPr>
        <p:txBody>
          <a:bodyPr/>
          <a:lstStyle/>
          <a:p>
            <a:r>
              <a:rPr lang="en-US" dirty="0"/>
              <a:t>Load balancing</a:t>
            </a:r>
          </a:p>
          <a:p>
            <a:pPr lvl="1"/>
            <a:r>
              <a:rPr lang="en-US" dirty="0"/>
              <a:t>Servers &amp; tasks</a:t>
            </a:r>
          </a:p>
          <a:p>
            <a:pPr lvl="1"/>
            <a:endParaRPr lang="en-US" dirty="0"/>
          </a:p>
          <a:p>
            <a:pPr lvl="1"/>
            <a:endParaRPr lang="en-US" dirty="0"/>
          </a:p>
          <a:p>
            <a:pPr lvl="1"/>
            <a:endParaRPr lang="en-US" dirty="0"/>
          </a:p>
          <a:p>
            <a:pPr lvl="1"/>
            <a:endParaRPr lang="en-US" dirty="0"/>
          </a:p>
          <a:p>
            <a:pPr lvl="1"/>
            <a:r>
              <a:rPr lang="en-US" dirty="0"/>
              <a:t>Paths &amp; flows</a:t>
            </a:r>
          </a:p>
          <a:p>
            <a:pPr lvl="1"/>
            <a:r>
              <a:rPr lang="en-US" dirty="0"/>
              <a:t>…</a:t>
            </a:r>
          </a:p>
        </p:txBody>
      </p:sp>
      <p:pic>
        <p:nvPicPr>
          <p:cNvPr id="5" name="Picture 16" descr="MCj04041590000[1]">
            <a:extLst>
              <a:ext uri="{FF2B5EF4-FFF2-40B4-BE49-F238E27FC236}">
                <a16:creationId xmlns:a16="http://schemas.microsoft.com/office/drawing/2014/main" id="{07CE366A-66A8-BD38-7867-DFC92B6A4E29}"/>
              </a:ext>
            </a:extLst>
          </p:cNvPr>
          <p:cNvPicPr>
            <a:picLocks noChangeAspect="1" noChangeArrowheads="1"/>
          </p:cNvPicPr>
          <p:nvPr/>
        </p:nvPicPr>
        <p:blipFill>
          <a:blip cstate="print"/>
          <a:srcRect/>
          <a:stretch>
            <a:fillRect/>
          </a:stretch>
        </p:blipFill>
        <p:spPr bwMode="auto">
          <a:xfrm>
            <a:off x="7208446" y="1630176"/>
            <a:ext cx="650875" cy="652463"/>
          </a:xfrm>
          <a:prstGeom prst="rect">
            <a:avLst/>
          </a:prstGeom>
          <a:solidFill>
            <a:srgbClr val="99CCFF"/>
          </a:solidFill>
          <a:ln w="9525">
            <a:noFill/>
            <a:miter lim="800000"/>
            <a:headEnd/>
            <a:tailEnd/>
          </a:ln>
        </p:spPr>
      </p:pic>
      <p:pic>
        <p:nvPicPr>
          <p:cNvPr id="11" name="Picture 19" descr="MCj04041590000[1]">
            <a:extLst>
              <a:ext uri="{FF2B5EF4-FFF2-40B4-BE49-F238E27FC236}">
                <a16:creationId xmlns:a16="http://schemas.microsoft.com/office/drawing/2014/main" id="{BBEC7935-2C79-0CAE-A003-5FCE3DEF69C3}"/>
              </a:ext>
            </a:extLst>
          </p:cNvPr>
          <p:cNvPicPr>
            <a:picLocks noChangeAspect="1" noChangeArrowheads="1"/>
          </p:cNvPicPr>
          <p:nvPr/>
        </p:nvPicPr>
        <p:blipFill>
          <a:blip cstate="print"/>
          <a:srcRect/>
          <a:stretch>
            <a:fillRect/>
          </a:stretch>
        </p:blipFill>
        <p:spPr bwMode="auto">
          <a:xfrm>
            <a:off x="7813947" y="1884580"/>
            <a:ext cx="650875" cy="652462"/>
          </a:xfrm>
          <a:prstGeom prst="rect">
            <a:avLst/>
          </a:prstGeom>
          <a:solidFill>
            <a:srgbClr val="99CCFF"/>
          </a:solidFill>
          <a:ln w="9525">
            <a:noFill/>
            <a:miter lim="800000"/>
            <a:headEnd/>
            <a:tailEnd/>
          </a:ln>
        </p:spPr>
      </p:pic>
      <p:pic>
        <p:nvPicPr>
          <p:cNvPr id="13" name="Picture 20" descr="MCj04041590000[1]">
            <a:extLst>
              <a:ext uri="{FF2B5EF4-FFF2-40B4-BE49-F238E27FC236}">
                <a16:creationId xmlns:a16="http://schemas.microsoft.com/office/drawing/2014/main" id="{3904A574-7C0A-107C-8D81-464B3230938F}"/>
              </a:ext>
            </a:extLst>
          </p:cNvPr>
          <p:cNvPicPr>
            <a:picLocks noChangeAspect="1" noChangeArrowheads="1"/>
          </p:cNvPicPr>
          <p:nvPr/>
        </p:nvPicPr>
        <p:blipFill>
          <a:blip cstate="print"/>
          <a:srcRect/>
          <a:stretch>
            <a:fillRect/>
          </a:stretch>
        </p:blipFill>
        <p:spPr bwMode="auto">
          <a:xfrm>
            <a:off x="6623770" y="1730188"/>
            <a:ext cx="650875" cy="652463"/>
          </a:xfrm>
          <a:prstGeom prst="rect">
            <a:avLst/>
          </a:prstGeom>
          <a:solidFill>
            <a:srgbClr val="99CCFF"/>
          </a:solidFill>
          <a:ln w="9525">
            <a:noFill/>
            <a:miter lim="800000"/>
            <a:headEnd/>
            <a:tailEnd/>
          </a:ln>
        </p:spPr>
      </p:pic>
      <p:pic>
        <p:nvPicPr>
          <p:cNvPr id="15" name="Picture 22" descr="MCj04041590000[1]">
            <a:extLst>
              <a:ext uri="{FF2B5EF4-FFF2-40B4-BE49-F238E27FC236}">
                <a16:creationId xmlns:a16="http://schemas.microsoft.com/office/drawing/2014/main" id="{D7789A24-C74E-7698-FB39-813E99C70153}"/>
              </a:ext>
            </a:extLst>
          </p:cNvPr>
          <p:cNvPicPr>
            <a:picLocks noChangeAspect="1" noChangeArrowheads="1"/>
          </p:cNvPicPr>
          <p:nvPr/>
        </p:nvPicPr>
        <p:blipFill>
          <a:blip cstate="print"/>
          <a:srcRect/>
          <a:stretch>
            <a:fillRect/>
          </a:stretch>
        </p:blipFill>
        <p:spPr bwMode="auto">
          <a:xfrm>
            <a:off x="6112834" y="1946518"/>
            <a:ext cx="650875" cy="652462"/>
          </a:xfrm>
          <a:prstGeom prst="rect">
            <a:avLst/>
          </a:prstGeom>
          <a:solidFill>
            <a:srgbClr val="99CCFF"/>
          </a:solidFill>
          <a:ln w="9525">
            <a:noFill/>
            <a:miter lim="800000"/>
            <a:headEnd/>
            <a:tailEnd/>
          </a:ln>
        </p:spPr>
      </p:pic>
      <p:pic>
        <p:nvPicPr>
          <p:cNvPr id="17" name="Picture 24" descr="MCj04041590000[1]">
            <a:extLst>
              <a:ext uri="{FF2B5EF4-FFF2-40B4-BE49-F238E27FC236}">
                <a16:creationId xmlns:a16="http://schemas.microsoft.com/office/drawing/2014/main" id="{805E088D-CF1F-25F6-D549-D460B1C73AD4}"/>
              </a:ext>
            </a:extLst>
          </p:cNvPr>
          <p:cNvPicPr>
            <a:picLocks noChangeAspect="1" noChangeArrowheads="1"/>
          </p:cNvPicPr>
          <p:nvPr/>
        </p:nvPicPr>
        <p:blipFill>
          <a:blip cstate="print"/>
          <a:srcRect/>
          <a:stretch>
            <a:fillRect/>
          </a:stretch>
        </p:blipFill>
        <p:spPr bwMode="auto">
          <a:xfrm>
            <a:off x="7246309" y="2138982"/>
            <a:ext cx="650875" cy="652462"/>
          </a:xfrm>
          <a:prstGeom prst="rect">
            <a:avLst/>
          </a:prstGeom>
          <a:solidFill>
            <a:srgbClr val="99CCFF"/>
          </a:solidFill>
          <a:ln w="9525">
            <a:noFill/>
            <a:miter lim="800000"/>
            <a:headEnd/>
            <a:tailEnd/>
          </a:ln>
        </p:spPr>
      </p:pic>
      <p:pic>
        <p:nvPicPr>
          <p:cNvPr id="18" name="Picture 25" descr="MCj04041590000[1]">
            <a:extLst>
              <a:ext uri="{FF2B5EF4-FFF2-40B4-BE49-F238E27FC236}">
                <a16:creationId xmlns:a16="http://schemas.microsoft.com/office/drawing/2014/main" id="{33480FE2-A7A8-7B16-A342-BD833C5349D2}"/>
              </a:ext>
            </a:extLst>
          </p:cNvPr>
          <p:cNvPicPr>
            <a:picLocks noChangeAspect="1" noChangeArrowheads="1"/>
          </p:cNvPicPr>
          <p:nvPr/>
        </p:nvPicPr>
        <p:blipFill>
          <a:blip cstate="print"/>
          <a:srcRect/>
          <a:stretch>
            <a:fillRect/>
          </a:stretch>
        </p:blipFill>
        <p:spPr bwMode="auto">
          <a:xfrm>
            <a:off x="6274708" y="2382287"/>
            <a:ext cx="650875" cy="652463"/>
          </a:xfrm>
          <a:prstGeom prst="rect">
            <a:avLst/>
          </a:prstGeom>
          <a:solidFill>
            <a:srgbClr val="99CCFF"/>
          </a:solidFill>
          <a:ln w="9525">
            <a:noFill/>
            <a:miter lim="800000"/>
            <a:headEnd/>
            <a:tailEnd/>
          </a:ln>
        </p:spPr>
      </p:pic>
      <p:pic>
        <p:nvPicPr>
          <p:cNvPr id="19" name="Picture 18" descr="MCj04041590000[1]">
            <a:extLst>
              <a:ext uri="{FF2B5EF4-FFF2-40B4-BE49-F238E27FC236}">
                <a16:creationId xmlns:a16="http://schemas.microsoft.com/office/drawing/2014/main" id="{09F4915E-4602-C7B3-B21B-7936F4B92385}"/>
              </a:ext>
            </a:extLst>
          </p:cNvPr>
          <p:cNvPicPr>
            <a:picLocks noChangeAspect="1" noChangeArrowheads="1"/>
          </p:cNvPicPr>
          <p:nvPr/>
        </p:nvPicPr>
        <p:blipFill>
          <a:blip cstate="print"/>
          <a:srcRect/>
          <a:stretch>
            <a:fillRect/>
          </a:stretch>
        </p:blipFill>
        <p:spPr bwMode="auto">
          <a:xfrm>
            <a:off x="6747096" y="2184659"/>
            <a:ext cx="650875" cy="652463"/>
          </a:xfrm>
          <a:prstGeom prst="rect">
            <a:avLst/>
          </a:prstGeom>
          <a:solidFill>
            <a:srgbClr val="99CCFF"/>
          </a:solidFill>
          <a:ln w="9525">
            <a:noFill/>
            <a:miter lim="800000"/>
            <a:headEnd/>
            <a:tailEnd/>
          </a:ln>
        </p:spPr>
      </p:pic>
      <p:pic>
        <p:nvPicPr>
          <p:cNvPr id="8" name="Picture 17" descr="MCj04041590000[1]">
            <a:extLst>
              <a:ext uri="{FF2B5EF4-FFF2-40B4-BE49-F238E27FC236}">
                <a16:creationId xmlns:a16="http://schemas.microsoft.com/office/drawing/2014/main" id="{D18D6EA0-B069-5920-F146-29B7976E9EC1}"/>
              </a:ext>
            </a:extLst>
          </p:cNvPr>
          <p:cNvPicPr>
            <a:picLocks noChangeAspect="1" noChangeArrowheads="1"/>
          </p:cNvPicPr>
          <p:nvPr/>
        </p:nvPicPr>
        <p:blipFill>
          <a:blip cstate="print"/>
          <a:srcRect/>
          <a:stretch>
            <a:fillRect/>
          </a:stretch>
        </p:blipFill>
        <p:spPr bwMode="auto">
          <a:xfrm>
            <a:off x="7622307" y="2546176"/>
            <a:ext cx="650875" cy="652463"/>
          </a:xfrm>
          <a:prstGeom prst="rect">
            <a:avLst/>
          </a:prstGeom>
          <a:solidFill>
            <a:srgbClr val="99CCFF"/>
          </a:solidFill>
          <a:ln w="9525">
            <a:noFill/>
            <a:miter lim="800000"/>
            <a:headEnd/>
            <a:tailEnd/>
          </a:ln>
        </p:spPr>
      </p:pic>
      <p:pic>
        <p:nvPicPr>
          <p:cNvPr id="9" name="Picture 18" descr="MCj04041590000[1]">
            <a:extLst>
              <a:ext uri="{FF2B5EF4-FFF2-40B4-BE49-F238E27FC236}">
                <a16:creationId xmlns:a16="http://schemas.microsoft.com/office/drawing/2014/main" id="{FDEBD505-1EFD-79E9-AB92-07913386CF04}"/>
              </a:ext>
            </a:extLst>
          </p:cNvPr>
          <p:cNvPicPr>
            <a:picLocks noChangeAspect="1" noChangeArrowheads="1"/>
          </p:cNvPicPr>
          <p:nvPr/>
        </p:nvPicPr>
        <p:blipFill>
          <a:blip cstate="print"/>
          <a:srcRect/>
          <a:stretch>
            <a:fillRect/>
          </a:stretch>
        </p:blipFill>
        <p:spPr bwMode="auto">
          <a:xfrm>
            <a:off x="8233046" y="2306421"/>
            <a:ext cx="650875" cy="652463"/>
          </a:xfrm>
          <a:prstGeom prst="rect">
            <a:avLst/>
          </a:prstGeom>
          <a:solidFill>
            <a:srgbClr val="99CCFF"/>
          </a:solidFill>
          <a:ln w="9525">
            <a:noFill/>
            <a:miter lim="800000"/>
            <a:headEnd/>
            <a:tailEnd/>
          </a:ln>
        </p:spPr>
      </p:pic>
      <p:pic>
        <p:nvPicPr>
          <p:cNvPr id="14" name="Picture 21" descr="MCj04041590000[1]">
            <a:extLst>
              <a:ext uri="{FF2B5EF4-FFF2-40B4-BE49-F238E27FC236}">
                <a16:creationId xmlns:a16="http://schemas.microsoft.com/office/drawing/2014/main" id="{FA32CB9B-4AAB-54D6-9D40-E6EE5A0A60BD}"/>
              </a:ext>
            </a:extLst>
          </p:cNvPr>
          <p:cNvPicPr>
            <a:picLocks noChangeAspect="1" noChangeArrowheads="1"/>
          </p:cNvPicPr>
          <p:nvPr/>
        </p:nvPicPr>
        <p:blipFill>
          <a:blip cstate="print"/>
          <a:srcRect/>
          <a:stretch>
            <a:fillRect/>
          </a:stretch>
        </p:blipFill>
        <p:spPr bwMode="auto">
          <a:xfrm>
            <a:off x="6662396" y="2818056"/>
            <a:ext cx="650875" cy="652463"/>
          </a:xfrm>
          <a:prstGeom prst="rect">
            <a:avLst/>
          </a:prstGeom>
          <a:solidFill>
            <a:srgbClr val="99CCFF"/>
          </a:solidFill>
          <a:ln w="9525">
            <a:noFill/>
            <a:miter lim="800000"/>
            <a:headEnd/>
            <a:tailEnd/>
          </a:ln>
        </p:spPr>
      </p:pic>
      <p:pic>
        <p:nvPicPr>
          <p:cNvPr id="16" name="Picture 23" descr="MCj04041590000[1]">
            <a:extLst>
              <a:ext uri="{FF2B5EF4-FFF2-40B4-BE49-F238E27FC236}">
                <a16:creationId xmlns:a16="http://schemas.microsoft.com/office/drawing/2014/main" id="{9721C1B7-FF2E-7321-F55C-F017DB6D6E96}"/>
              </a:ext>
            </a:extLst>
          </p:cNvPr>
          <p:cNvPicPr>
            <a:picLocks noChangeAspect="1" noChangeArrowheads="1"/>
          </p:cNvPicPr>
          <p:nvPr/>
        </p:nvPicPr>
        <p:blipFill>
          <a:blip cstate="print"/>
          <a:srcRect/>
          <a:stretch>
            <a:fillRect/>
          </a:stretch>
        </p:blipFill>
        <p:spPr bwMode="auto">
          <a:xfrm>
            <a:off x="7070755" y="2632653"/>
            <a:ext cx="650875" cy="652462"/>
          </a:xfrm>
          <a:prstGeom prst="rect">
            <a:avLst/>
          </a:prstGeom>
          <a:solidFill>
            <a:srgbClr val="99CCFF"/>
          </a:solidFill>
          <a:ln w="9525">
            <a:noFill/>
            <a:miter lim="800000"/>
            <a:headEnd/>
            <a:tailEnd/>
          </a:ln>
        </p:spPr>
      </p:pic>
      <p:pic>
        <p:nvPicPr>
          <p:cNvPr id="6146" name="Picture 2" descr="Math example written in white chalk on a black chalk board and white chalk, one plus two">
            <a:extLst>
              <a:ext uri="{FF2B5EF4-FFF2-40B4-BE49-F238E27FC236}">
                <a16:creationId xmlns:a16="http://schemas.microsoft.com/office/drawing/2014/main" id="{915BCF91-725E-17DA-1EE1-5AB56A949E65}"/>
              </a:ext>
            </a:extLst>
          </p:cNvPr>
          <p:cNvPicPr>
            <a:picLocks noChangeAspect="1" noChangeArrowheads="1"/>
          </p:cNvPicPr>
          <p:nvPr/>
        </p:nvPicPr>
        <p:blipFill rotWithShape="1">
          <a:blip cstate="print">
            <a:extLst>
              <a:ext uri="{28A0092B-C50C-407E-A947-70E740481C1C}">
                <a14:useLocalDpi xmlns:a14="http://schemas.microsoft.com/office/drawing/2010/main" val="0"/>
              </a:ext>
            </a:extLst>
          </a:blip>
          <a:srcRect l="11124" t="30209" r="23988" b="33194"/>
          <a:stretch/>
        </p:blipFill>
        <p:spPr bwMode="auto">
          <a:xfrm>
            <a:off x="5353050" y="2771174"/>
            <a:ext cx="1194570" cy="54352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outing - Fat-Tree topology - Network ...">
            <a:extLst>
              <a:ext uri="{FF2B5EF4-FFF2-40B4-BE49-F238E27FC236}">
                <a16:creationId xmlns:a16="http://schemas.microsoft.com/office/drawing/2014/main" id="{41FFE55C-56C8-8765-6041-E27B8FC27A09}"/>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284598" y="4581525"/>
            <a:ext cx="4508476"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41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Problem statement</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b="1" dirty="0"/>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extLst>
              <p:ext uri="{D42A27DB-BD31-4B8C-83A1-F6EECF244321}">
                <p14:modId xmlns:p14="http://schemas.microsoft.com/office/powerpoint/2010/main" val="1189916095"/>
              </p:ext>
            </p:extLst>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pSp>
        <p:nvGrpSpPr>
          <p:cNvPr id="95" name="Group 94">
            <a:extLst>
              <a:ext uri="{FF2B5EF4-FFF2-40B4-BE49-F238E27FC236}">
                <a16:creationId xmlns:a16="http://schemas.microsoft.com/office/drawing/2014/main" id="{8EE83C39-2143-0229-0F29-A7C5EB28C5EE}"/>
              </a:ext>
            </a:extLst>
          </p:cNvPr>
          <p:cNvGrpSpPr/>
          <p:nvPr/>
        </p:nvGrpSpPr>
        <p:grpSpPr>
          <a:xfrm>
            <a:off x="1657350" y="3941618"/>
            <a:ext cx="5886450" cy="1476249"/>
            <a:chOff x="1657350" y="3941618"/>
            <a:chExt cx="5886450" cy="1476249"/>
          </a:xfrm>
        </p:grpSpPr>
        <p:grpSp>
          <p:nvGrpSpPr>
            <p:cNvPr id="51" name="Group 50">
              <a:extLst>
                <a:ext uri="{FF2B5EF4-FFF2-40B4-BE49-F238E27FC236}">
                  <a16:creationId xmlns:a16="http://schemas.microsoft.com/office/drawing/2014/main" id="{5B09A6D1-433F-5A33-1CAA-AF0B3B5605D1}"/>
                </a:ext>
              </a:extLst>
            </p:cNvPr>
            <p:cNvGrpSpPr/>
            <p:nvPr/>
          </p:nvGrpSpPr>
          <p:grpSpPr>
            <a:xfrm>
              <a:off x="1657350" y="3941618"/>
              <a:ext cx="381000" cy="1476249"/>
              <a:chOff x="1447800" y="4800600"/>
              <a:chExt cx="381000" cy="457200"/>
            </a:xfrm>
          </p:grpSpPr>
          <p:cxnSp>
            <p:nvCxnSpPr>
              <p:cNvPr id="77" name="Straight Connector 76">
                <a:extLst>
                  <a:ext uri="{FF2B5EF4-FFF2-40B4-BE49-F238E27FC236}">
                    <a16:creationId xmlns:a16="http://schemas.microsoft.com/office/drawing/2014/main" id="{563143EA-CBDE-92F7-1BFD-E4354682462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0DF6116-56E1-A513-E88A-2CDDB4B2A814}"/>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1F15343-11B5-F6F1-A96D-FD5B09752E1A}"/>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185CC57C-6C9E-1FA8-90F3-C017DD097628}"/>
                </a:ext>
              </a:extLst>
            </p:cNvPr>
            <p:cNvGrpSpPr/>
            <p:nvPr/>
          </p:nvGrpSpPr>
          <p:grpSpPr>
            <a:xfrm>
              <a:off x="2371725" y="3941618"/>
              <a:ext cx="381000" cy="1476249"/>
              <a:chOff x="1447800" y="4800600"/>
              <a:chExt cx="381000" cy="457200"/>
            </a:xfrm>
          </p:grpSpPr>
          <p:cxnSp>
            <p:nvCxnSpPr>
              <p:cNvPr id="74" name="Straight Connector 73">
                <a:extLst>
                  <a:ext uri="{FF2B5EF4-FFF2-40B4-BE49-F238E27FC236}">
                    <a16:creationId xmlns:a16="http://schemas.microsoft.com/office/drawing/2014/main" id="{56B4A4F7-CD63-56B5-3539-66DC43D1D257}"/>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E8583E9-17B0-CA5E-3C88-25351994987C}"/>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3C5BC9A-C956-6A3B-65E6-370BCFF4433E}"/>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4E37857E-71AA-94E2-0F98-2EE8FE04A22E}"/>
                </a:ext>
              </a:extLst>
            </p:cNvPr>
            <p:cNvGrpSpPr/>
            <p:nvPr/>
          </p:nvGrpSpPr>
          <p:grpSpPr>
            <a:xfrm>
              <a:off x="3048000" y="3941618"/>
              <a:ext cx="381000" cy="1476249"/>
              <a:chOff x="1447800" y="4800600"/>
              <a:chExt cx="381000" cy="457200"/>
            </a:xfrm>
          </p:grpSpPr>
          <p:cxnSp>
            <p:nvCxnSpPr>
              <p:cNvPr id="71" name="Straight Connector 70">
                <a:extLst>
                  <a:ext uri="{FF2B5EF4-FFF2-40B4-BE49-F238E27FC236}">
                    <a16:creationId xmlns:a16="http://schemas.microsoft.com/office/drawing/2014/main" id="{DB428EF8-BE3F-2077-9515-018081DDC634}"/>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62FC8FF-D0E3-0290-262E-C2390E4C4C5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285BF2B-86B1-0798-045F-BA31EDF8BF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4FFA5B70-A2B6-97CF-99F6-88A08BA61C81}"/>
                </a:ext>
              </a:extLst>
            </p:cNvPr>
            <p:cNvGrpSpPr/>
            <p:nvPr/>
          </p:nvGrpSpPr>
          <p:grpSpPr>
            <a:xfrm>
              <a:off x="4914900" y="3941618"/>
              <a:ext cx="381000" cy="1476249"/>
              <a:chOff x="1447800" y="4800600"/>
              <a:chExt cx="381000" cy="457200"/>
            </a:xfrm>
          </p:grpSpPr>
          <p:cxnSp>
            <p:nvCxnSpPr>
              <p:cNvPr id="68" name="Straight Connector 67">
                <a:extLst>
                  <a:ext uri="{FF2B5EF4-FFF2-40B4-BE49-F238E27FC236}">
                    <a16:creationId xmlns:a16="http://schemas.microsoft.com/office/drawing/2014/main" id="{2A86D0FF-80F8-4C64-2A39-E49BD75860A3}"/>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ADADC96-4DF8-4134-B35A-D0005E5B6DE4}"/>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1E45A3F-A66D-FA41-4B69-AD2B1F297E2A}"/>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9F833E3D-EA0D-4EC4-F1AE-4166781505EB}"/>
                </a:ext>
              </a:extLst>
            </p:cNvPr>
            <p:cNvGrpSpPr/>
            <p:nvPr/>
          </p:nvGrpSpPr>
          <p:grpSpPr>
            <a:xfrm>
              <a:off x="7162800" y="3941618"/>
              <a:ext cx="381000" cy="1476249"/>
              <a:chOff x="1447800" y="4800600"/>
              <a:chExt cx="381000" cy="457200"/>
            </a:xfrm>
          </p:grpSpPr>
          <p:cxnSp>
            <p:nvCxnSpPr>
              <p:cNvPr id="65" name="Straight Connector 64">
                <a:extLst>
                  <a:ext uri="{FF2B5EF4-FFF2-40B4-BE49-F238E27FC236}">
                    <a16:creationId xmlns:a16="http://schemas.microsoft.com/office/drawing/2014/main" id="{7D408BF8-2B36-657C-9CE6-4C84E8E02274}"/>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6405635-7573-8163-E104-F51E36B0CC9E}"/>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CB9EAFC-CED4-6E55-D91E-8DD9A267B7B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3C176E2B-E697-68C1-B844-816ED15CDF71}"/>
                </a:ext>
              </a:extLst>
            </p:cNvPr>
            <p:cNvGrpSpPr/>
            <p:nvPr/>
          </p:nvGrpSpPr>
          <p:grpSpPr>
            <a:xfrm>
              <a:off x="3733800" y="4679743"/>
              <a:ext cx="685800" cy="147622"/>
              <a:chOff x="3657600" y="5029200"/>
              <a:chExt cx="685800" cy="45719"/>
            </a:xfrm>
          </p:grpSpPr>
          <p:sp>
            <p:nvSpPr>
              <p:cNvPr id="62" name="Oval 61">
                <a:extLst>
                  <a:ext uri="{FF2B5EF4-FFF2-40B4-BE49-F238E27FC236}">
                    <a16:creationId xmlns:a16="http://schemas.microsoft.com/office/drawing/2014/main" id="{ECEBD0E9-081F-8EA5-F72C-027CF3EE27A2}"/>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D556BC1-E9D6-71A5-6FD2-AD48849B53CA}"/>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6F0B751-2375-6D50-9602-2909979C4794}"/>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71085FB5-E80C-3D73-F5F5-780E38C042C8}"/>
                </a:ext>
              </a:extLst>
            </p:cNvPr>
            <p:cNvGrpSpPr/>
            <p:nvPr/>
          </p:nvGrpSpPr>
          <p:grpSpPr>
            <a:xfrm>
              <a:off x="5867400" y="4679743"/>
              <a:ext cx="685800" cy="147622"/>
              <a:chOff x="3657600" y="5029200"/>
              <a:chExt cx="685800" cy="45719"/>
            </a:xfrm>
          </p:grpSpPr>
          <p:sp>
            <p:nvSpPr>
              <p:cNvPr id="59" name="Oval 58">
                <a:extLst>
                  <a:ext uri="{FF2B5EF4-FFF2-40B4-BE49-F238E27FC236}">
                    <a16:creationId xmlns:a16="http://schemas.microsoft.com/office/drawing/2014/main" id="{97ED7552-92BC-3A34-CA74-DFC7F9934B9D}"/>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0063A01-775C-FFC9-BBD1-E60C95AA3D12}"/>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D102A93-9A2E-F239-1E4C-DA168045FB9F}"/>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8" name="TextBox 57">
            <a:extLst>
              <a:ext uri="{FF2B5EF4-FFF2-40B4-BE49-F238E27FC236}">
                <a16:creationId xmlns:a16="http://schemas.microsoft.com/office/drawing/2014/main" id="{9BF28EFE-0B19-E82C-74ED-AFCD5E55442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81" name="Oval 80">
            <a:extLst>
              <a:ext uri="{FF2B5EF4-FFF2-40B4-BE49-F238E27FC236}">
                <a16:creationId xmlns:a16="http://schemas.microsoft.com/office/drawing/2014/main" id="{C990FFD3-6855-885E-3E37-A0DAE45A665C}"/>
              </a:ext>
            </a:extLst>
          </p:cNvPr>
          <p:cNvSpPr/>
          <p:nvPr/>
        </p:nvSpPr>
        <p:spPr>
          <a:xfrm>
            <a:off x="1400909" y="2133874"/>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7E573B80-E843-6C8D-D069-31D5A4F6E509}"/>
              </a:ext>
            </a:extLst>
          </p:cNvPr>
          <p:cNvSpPr txBox="1"/>
          <p:nvPr/>
        </p:nvSpPr>
        <p:spPr>
          <a:xfrm>
            <a:off x="1381978" y="1688343"/>
            <a:ext cx="6519734" cy="369332"/>
          </a:xfrm>
          <a:prstGeom prst="rect">
            <a:avLst/>
          </a:prstGeom>
          <a:noFill/>
        </p:spPr>
        <p:txBody>
          <a:bodyPr wrap="none" rtlCol="0">
            <a:spAutoFit/>
          </a:bodyPr>
          <a:lstStyle/>
          <a:p>
            <a:r>
              <a:rPr lang="en-US" dirty="0"/>
              <a:t>1     2    3 			…                         m-1   m</a:t>
            </a:r>
          </a:p>
        </p:txBody>
      </p:sp>
      <p:cxnSp>
        <p:nvCxnSpPr>
          <p:cNvPr id="89" name="Straight Connector 88">
            <a:extLst>
              <a:ext uri="{FF2B5EF4-FFF2-40B4-BE49-F238E27FC236}">
                <a16:creationId xmlns:a16="http://schemas.microsoft.com/office/drawing/2014/main" id="{96847EF1-1869-CB89-A95B-AE7D3464F345}"/>
              </a:ext>
            </a:extLst>
          </p:cNvPr>
          <p:cNvCxnSpPr/>
          <p:nvPr/>
        </p:nvCxnSpPr>
        <p:spPr>
          <a:xfrm>
            <a:off x="4582378" y="2297943"/>
            <a:ext cx="914400" cy="0"/>
          </a:xfrm>
          <a:prstGeom prst="line">
            <a:avLst/>
          </a:prstGeom>
          <a:ln w="412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4AC7CE60-C284-E371-1C49-C58CA818A69A}"/>
              </a:ext>
            </a:extLst>
          </p:cNvPr>
          <p:cNvSpPr/>
          <p:nvPr/>
        </p:nvSpPr>
        <p:spPr>
          <a:xfrm>
            <a:off x="1818208" y="212755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98F709F-4B39-1D26-B53B-0EC29134900E}"/>
              </a:ext>
            </a:extLst>
          </p:cNvPr>
          <p:cNvSpPr/>
          <p:nvPr/>
        </p:nvSpPr>
        <p:spPr>
          <a:xfrm>
            <a:off x="2261629" y="2119599"/>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9DC71F6A-19D4-FA0D-D6EC-EACD624B12D7}"/>
              </a:ext>
            </a:extLst>
          </p:cNvPr>
          <p:cNvSpPr/>
          <p:nvPr/>
        </p:nvSpPr>
        <p:spPr>
          <a:xfrm>
            <a:off x="7003410" y="2113276"/>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FCD4BE04-DD07-18B3-F695-AF725C7BAB95}"/>
              </a:ext>
            </a:extLst>
          </p:cNvPr>
          <p:cNvSpPr/>
          <p:nvPr/>
        </p:nvSpPr>
        <p:spPr>
          <a:xfrm>
            <a:off x="7440097" y="212755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31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Problem statement</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b="1" dirty="0"/>
              <a:t>Model</a:t>
            </a:r>
          </a:p>
          <a:p>
            <a:r>
              <a:rPr lang="en-US" sz="1100" dirty="0">
                <a:solidFill>
                  <a:schemeClr val="bg2"/>
                </a:solidFill>
              </a:rPr>
              <a:t>Algorithms</a:t>
            </a:r>
          </a:p>
          <a:p>
            <a:r>
              <a:rPr lang="en-US" sz="1100" dirty="0">
                <a:solidFill>
                  <a:schemeClr val="bg2"/>
                </a:solidFill>
              </a:rPr>
              <a:t>Results</a:t>
            </a:r>
          </a:p>
          <a:p>
            <a:r>
              <a:rPr lang="en-US" sz="1100" dirty="0">
                <a:solidFill>
                  <a:schemeClr val="bg2"/>
                </a:solidFill>
              </a:rPr>
              <a:t>Summary</a:t>
            </a:r>
          </a:p>
          <a:p>
            <a:endParaRPr lang="en-US" dirty="0"/>
          </a:p>
        </p:txBody>
      </p:sp>
      <p:graphicFrame>
        <p:nvGraphicFramePr>
          <p:cNvPr id="12" name="Table 11">
            <a:extLst>
              <a:ext uri="{FF2B5EF4-FFF2-40B4-BE49-F238E27FC236}">
                <a16:creationId xmlns:a16="http://schemas.microsoft.com/office/drawing/2014/main" id="{9B8AE478-D72C-45D8-A9CB-AC3330A4B2C2}"/>
              </a:ext>
            </a:extLst>
          </p:cNvPr>
          <p:cNvGraphicFramePr>
            <a:graphicFrameLocks noGrp="1"/>
          </p:cNvGraphicFramePr>
          <p:nvPr/>
        </p:nvGraphicFramePr>
        <p:xfrm>
          <a:off x="7654737" y="1378857"/>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sp>
        <p:nvSpPr>
          <p:cNvPr id="4" name="Content Placeholder 12">
            <a:extLst>
              <a:ext uri="{FF2B5EF4-FFF2-40B4-BE49-F238E27FC236}">
                <a16:creationId xmlns:a16="http://schemas.microsoft.com/office/drawing/2014/main" id="{948CCE68-3185-31D9-0C8C-58046A8B28C6}"/>
              </a:ext>
            </a:extLst>
          </p:cNvPr>
          <p:cNvSpPr>
            <a:spLocks noGrp="1"/>
          </p:cNvSpPr>
          <p:nvPr>
            <p:ph idx="1"/>
          </p:nvPr>
        </p:nvSpPr>
        <p:spPr>
          <a:xfrm>
            <a:off x="1143000" y="1600200"/>
            <a:ext cx="7696200" cy="5029200"/>
          </a:xfrm>
        </p:spPr>
        <p:txBody>
          <a:bodyPr/>
          <a:lstStyle/>
          <a:p>
            <a:r>
              <a:rPr lang="en-US" dirty="0"/>
              <a:t>(Simplifying) assumptions</a:t>
            </a:r>
          </a:p>
          <a:p>
            <a:pPr lvl="1"/>
            <a:r>
              <a:rPr lang="en-US" dirty="0"/>
              <a:t>One ball at a time</a:t>
            </a:r>
          </a:p>
          <a:p>
            <a:pPr lvl="1"/>
            <a:r>
              <a:rPr lang="en-US" dirty="0"/>
              <a:t>Uniform balls</a:t>
            </a:r>
          </a:p>
          <a:p>
            <a:pPr lvl="1"/>
            <a:r>
              <a:rPr lang="en-US" dirty="0"/>
              <a:t>Uniform bins</a:t>
            </a:r>
          </a:p>
        </p:txBody>
      </p:sp>
    </p:spTree>
    <p:extLst>
      <p:ext uri="{BB962C8B-B14F-4D97-AF65-F5344CB8AC3E}">
        <p14:creationId xmlns:p14="http://schemas.microsoft.com/office/powerpoint/2010/main" val="182792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the absolute minimum</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extLst>
              <p:ext uri="{D42A27DB-BD31-4B8C-83A1-F6EECF244321}">
                <p14:modId xmlns:p14="http://schemas.microsoft.com/office/powerpoint/2010/main" val="3737830269"/>
              </p:ext>
            </p:extLst>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38" name="Oval 37">
            <a:extLst>
              <a:ext uri="{FF2B5EF4-FFF2-40B4-BE49-F238E27FC236}">
                <a16:creationId xmlns:a16="http://schemas.microsoft.com/office/drawing/2014/main" id="{B559000B-9A6E-7243-80A7-4A5D43ABE40B}"/>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88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049869-35E6-4A4F-9958-096B69AB27F3}"/>
              </a:ext>
            </a:extLst>
          </p:cNvPr>
          <p:cNvSpPr>
            <a:spLocks noGrp="1"/>
          </p:cNvSpPr>
          <p:nvPr>
            <p:ph type="title"/>
          </p:nvPr>
        </p:nvSpPr>
        <p:spPr/>
        <p:txBody>
          <a:bodyPr/>
          <a:lstStyle/>
          <a:p>
            <a:r>
              <a:rPr lang="en-US" sz="3400" dirty="0"/>
              <a:t>Picking the absolute minimum</a:t>
            </a:r>
          </a:p>
        </p:txBody>
      </p:sp>
      <p:sp>
        <p:nvSpPr>
          <p:cNvPr id="10" name="Text Placeholder 9">
            <a:extLst>
              <a:ext uri="{FF2B5EF4-FFF2-40B4-BE49-F238E27FC236}">
                <a16:creationId xmlns:a16="http://schemas.microsoft.com/office/drawing/2014/main" id="{91363926-AF37-4C4D-BCBB-A6176E203D7B}"/>
              </a:ext>
            </a:extLst>
          </p:cNvPr>
          <p:cNvSpPr>
            <a:spLocks noGrp="1"/>
          </p:cNvSpPr>
          <p:nvPr>
            <p:ph type="body" sz="quarter" idx="12"/>
          </p:nvPr>
        </p:nvSpPr>
        <p:spPr/>
        <p:txBody>
          <a:bodyPr/>
          <a:lstStyle/>
          <a:p>
            <a:pPr algn="l"/>
            <a:r>
              <a:rPr lang="en-US" sz="1050" b="1" kern="0" dirty="0"/>
              <a:t>Balls &amp; bins</a:t>
            </a:r>
            <a:endParaRPr lang="en-US" sz="1050" kern="0" dirty="0"/>
          </a:p>
        </p:txBody>
      </p:sp>
      <p:sp>
        <p:nvSpPr>
          <p:cNvPr id="6" name="Text Placeholder 10">
            <a:extLst>
              <a:ext uri="{FF2B5EF4-FFF2-40B4-BE49-F238E27FC236}">
                <a16:creationId xmlns:a16="http://schemas.microsoft.com/office/drawing/2014/main" id="{AB316EBA-D5B5-007A-4428-2F122707D38D}"/>
              </a:ext>
            </a:extLst>
          </p:cNvPr>
          <p:cNvSpPr>
            <a:spLocks noGrp="1"/>
          </p:cNvSpPr>
          <p:nvPr>
            <p:ph type="body" sz="quarter" idx="13"/>
          </p:nvPr>
        </p:nvSpPr>
        <p:spPr>
          <a:xfrm>
            <a:off x="9525" y="3429000"/>
            <a:ext cx="1143000" cy="1143000"/>
          </a:xfrm>
        </p:spPr>
        <p:txBody>
          <a:bodyPr/>
          <a:lstStyle/>
          <a:p>
            <a:r>
              <a:rPr lang="en-US" sz="1100" dirty="0">
                <a:solidFill>
                  <a:schemeClr val="bg2"/>
                </a:solidFill>
              </a:rPr>
              <a:t>Motivation</a:t>
            </a:r>
          </a:p>
          <a:p>
            <a:r>
              <a:rPr lang="en-US" sz="1100" dirty="0">
                <a:solidFill>
                  <a:schemeClr val="bg2"/>
                </a:solidFill>
              </a:rPr>
              <a:t>Model</a:t>
            </a:r>
          </a:p>
          <a:p>
            <a:r>
              <a:rPr lang="en-US" sz="1100" b="1" dirty="0"/>
              <a:t>Algorithms</a:t>
            </a:r>
          </a:p>
          <a:p>
            <a:r>
              <a:rPr lang="en-US" sz="1100" dirty="0">
                <a:solidFill>
                  <a:schemeClr val="bg2"/>
                </a:solidFill>
              </a:rPr>
              <a:t>Results</a:t>
            </a:r>
          </a:p>
          <a:p>
            <a:r>
              <a:rPr lang="en-US" sz="1100" dirty="0">
                <a:solidFill>
                  <a:schemeClr val="bg2"/>
                </a:solidFill>
              </a:rPr>
              <a:t>Summary</a:t>
            </a:r>
          </a:p>
          <a:p>
            <a:endParaRPr lang="en-US" dirty="0"/>
          </a:p>
        </p:txBody>
      </p:sp>
      <p:sp>
        <p:nvSpPr>
          <p:cNvPr id="3" name="Rectangle 2">
            <a:extLst>
              <a:ext uri="{FF2B5EF4-FFF2-40B4-BE49-F238E27FC236}">
                <a16:creationId xmlns:a16="http://schemas.microsoft.com/office/drawing/2014/main" id="{D667B383-1AE1-4ADB-8F04-ACA4A4DFB618}"/>
              </a:ext>
            </a:extLst>
          </p:cNvPr>
          <p:cNvSpPr/>
          <p:nvPr/>
        </p:nvSpPr>
        <p:spPr bwMode="auto">
          <a:xfrm>
            <a:off x="0" y="0"/>
            <a:ext cx="1143000" cy="1378857"/>
          </a:xfrm>
          <a:prstGeom prst="rect">
            <a:avLst/>
          </a:prstGeom>
          <a:solidFill>
            <a:srgbClr val="0033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cs typeface="Arial" charset="0"/>
            </a:endParaRPr>
          </a:p>
        </p:txBody>
      </p:sp>
      <p:graphicFrame>
        <p:nvGraphicFramePr>
          <p:cNvPr id="2" name="Table 1">
            <a:extLst>
              <a:ext uri="{FF2B5EF4-FFF2-40B4-BE49-F238E27FC236}">
                <a16:creationId xmlns:a16="http://schemas.microsoft.com/office/drawing/2014/main" id="{699750DE-5B34-7551-8F53-3FDDCF92510E}"/>
              </a:ext>
            </a:extLst>
          </p:cNvPr>
          <p:cNvGraphicFramePr>
            <a:graphicFrameLocks noGrp="1"/>
          </p:cNvGraphicFramePr>
          <p:nvPr/>
        </p:nvGraphicFramePr>
        <p:xfrm>
          <a:off x="7654737" y="1905000"/>
          <a:ext cx="208280" cy="365760"/>
        </p:xfrm>
        <a:graphic>
          <a:graphicData uri="http://schemas.openxmlformats.org/drawingml/2006/table">
            <a:tbl>
              <a:tblPr rtl="1"/>
              <a:tblGrid>
                <a:gridCol w="208280">
                  <a:extLst>
                    <a:ext uri="{9D8B030D-6E8A-4147-A177-3AD203B41FA5}">
                      <a16:colId xmlns:a16="http://schemas.microsoft.com/office/drawing/2014/main" val="4271487709"/>
                    </a:ext>
                  </a:extLst>
                </a:gridCol>
              </a:tblGrid>
              <a:tr h="0">
                <a:tc>
                  <a:txBody>
                    <a:bodyPr/>
                    <a:lstStyle/>
                    <a:p>
                      <a:pPr rtl="1"/>
                      <a:endParaRPr lang="he-IL" dirty="0"/>
                    </a:p>
                  </a:txBody>
                  <a:tcPr>
                    <a:lnL>
                      <a:noFill/>
                    </a:lnL>
                    <a:lnR>
                      <a:noFill/>
                    </a:lnR>
                    <a:lnT>
                      <a:noFill/>
                    </a:lnT>
                    <a:lnB>
                      <a:noFill/>
                    </a:lnB>
                  </a:tcPr>
                </a:tc>
                <a:extLst>
                  <a:ext uri="{0D108BD9-81ED-4DB2-BD59-A6C34878D82A}">
                    <a16:rowId xmlns:a16="http://schemas.microsoft.com/office/drawing/2014/main" val="852532958"/>
                  </a:ext>
                </a:extLst>
              </a:tr>
            </a:tbl>
          </a:graphicData>
        </a:graphic>
      </p:graphicFrame>
      <p:grpSp>
        <p:nvGrpSpPr>
          <p:cNvPr id="4" name="Group 3">
            <a:extLst>
              <a:ext uri="{FF2B5EF4-FFF2-40B4-BE49-F238E27FC236}">
                <a16:creationId xmlns:a16="http://schemas.microsoft.com/office/drawing/2014/main" id="{B4708203-D946-54DA-9B24-689C97BF6681}"/>
              </a:ext>
            </a:extLst>
          </p:cNvPr>
          <p:cNvGrpSpPr/>
          <p:nvPr/>
        </p:nvGrpSpPr>
        <p:grpSpPr>
          <a:xfrm>
            <a:off x="1657350" y="3941618"/>
            <a:ext cx="5886450" cy="1476249"/>
            <a:chOff x="1657350" y="3941618"/>
            <a:chExt cx="5886450" cy="1476249"/>
          </a:xfrm>
        </p:grpSpPr>
        <p:grpSp>
          <p:nvGrpSpPr>
            <p:cNvPr id="5" name="Group 4">
              <a:extLst>
                <a:ext uri="{FF2B5EF4-FFF2-40B4-BE49-F238E27FC236}">
                  <a16:creationId xmlns:a16="http://schemas.microsoft.com/office/drawing/2014/main" id="{18536BB7-E061-F01D-1BB9-3ACFE860A3FE}"/>
                </a:ext>
              </a:extLst>
            </p:cNvPr>
            <p:cNvGrpSpPr/>
            <p:nvPr/>
          </p:nvGrpSpPr>
          <p:grpSpPr>
            <a:xfrm>
              <a:off x="1657350" y="3941618"/>
              <a:ext cx="381000" cy="1476249"/>
              <a:chOff x="1447800" y="4800600"/>
              <a:chExt cx="381000" cy="457200"/>
            </a:xfrm>
          </p:grpSpPr>
          <p:cxnSp>
            <p:nvCxnSpPr>
              <p:cNvPr id="34" name="Straight Connector 33">
                <a:extLst>
                  <a:ext uri="{FF2B5EF4-FFF2-40B4-BE49-F238E27FC236}">
                    <a16:creationId xmlns:a16="http://schemas.microsoft.com/office/drawing/2014/main" id="{8DD84B72-E0FC-C531-273C-753B563EEB2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4F0435-8330-B3EE-1293-C4AA734AF582}"/>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1DCD9-4F39-AE19-3055-B5C3CA0486CF}"/>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B233F14-4EF1-F761-E4E2-74A8A4BCFCFD}"/>
                </a:ext>
              </a:extLst>
            </p:cNvPr>
            <p:cNvGrpSpPr/>
            <p:nvPr/>
          </p:nvGrpSpPr>
          <p:grpSpPr>
            <a:xfrm>
              <a:off x="2371725" y="3941618"/>
              <a:ext cx="381000" cy="1476249"/>
              <a:chOff x="1447800" y="4800600"/>
              <a:chExt cx="381000" cy="457200"/>
            </a:xfrm>
          </p:grpSpPr>
          <p:cxnSp>
            <p:nvCxnSpPr>
              <p:cNvPr id="31" name="Straight Connector 30">
                <a:extLst>
                  <a:ext uri="{FF2B5EF4-FFF2-40B4-BE49-F238E27FC236}">
                    <a16:creationId xmlns:a16="http://schemas.microsoft.com/office/drawing/2014/main" id="{6D0C645E-BA74-3495-343E-5D46A244ACE6}"/>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A891FB-962A-4427-FA79-9B33EC1E6EDD}"/>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645D7-203E-974E-33F3-F717DEF497B4}"/>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4833FA7-ED1A-DC12-9A8A-E13C95D6874F}"/>
                </a:ext>
              </a:extLst>
            </p:cNvPr>
            <p:cNvGrpSpPr/>
            <p:nvPr/>
          </p:nvGrpSpPr>
          <p:grpSpPr>
            <a:xfrm>
              <a:off x="3048000" y="3941618"/>
              <a:ext cx="381000" cy="1476249"/>
              <a:chOff x="1447800" y="4800600"/>
              <a:chExt cx="381000" cy="457200"/>
            </a:xfrm>
          </p:grpSpPr>
          <p:cxnSp>
            <p:nvCxnSpPr>
              <p:cNvPr id="28" name="Straight Connector 27">
                <a:extLst>
                  <a:ext uri="{FF2B5EF4-FFF2-40B4-BE49-F238E27FC236}">
                    <a16:creationId xmlns:a16="http://schemas.microsoft.com/office/drawing/2014/main" id="{B52C62F7-9F55-1F3F-A83B-68EFDD1A5A15}"/>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C74FE2-4271-409F-D2B8-0290CAB5611A}"/>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01670B-B668-7EE1-515D-D55E76E13892}"/>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FABACD0-8284-5384-AE09-5DE008F3C76C}"/>
                </a:ext>
              </a:extLst>
            </p:cNvPr>
            <p:cNvGrpSpPr/>
            <p:nvPr/>
          </p:nvGrpSpPr>
          <p:grpSpPr>
            <a:xfrm>
              <a:off x="4914900" y="3941618"/>
              <a:ext cx="381000" cy="1476249"/>
              <a:chOff x="1447800" y="4800600"/>
              <a:chExt cx="381000" cy="457200"/>
            </a:xfrm>
          </p:grpSpPr>
          <p:cxnSp>
            <p:nvCxnSpPr>
              <p:cNvPr id="25" name="Straight Connector 24">
                <a:extLst>
                  <a:ext uri="{FF2B5EF4-FFF2-40B4-BE49-F238E27FC236}">
                    <a16:creationId xmlns:a16="http://schemas.microsoft.com/office/drawing/2014/main" id="{F77B2219-8E1E-16FC-B62D-C67B425C5531}"/>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C2A4A5-D042-8C1B-664D-DF1512725093}"/>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F7796A-B5E7-32C9-D09D-EBC527DC6C29}"/>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36BFFA3-A2BF-DA8F-066A-69C01AFF2E32}"/>
                </a:ext>
              </a:extLst>
            </p:cNvPr>
            <p:cNvGrpSpPr/>
            <p:nvPr/>
          </p:nvGrpSpPr>
          <p:grpSpPr>
            <a:xfrm>
              <a:off x="7162800" y="3941618"/>
              <a:ext cx="381000" cy="1476249"/>
              <a:chOff x="1447800" y="4800600"/>
              <a:chExt cx="381000" cy="457200"/>
            </a:xfrm>
          </p:grpSpPr>
          <p:cxnSp>
            <p:nvCxnSpPr>
              <p:cNvPr id="22" name="Straight Connector 21">
                <a:extLst>
                  <a:ext uri="{FF2B5EF4-FFF2-40B4-BE49-F238E27FC236}">
                    <a16:creationId xmlns:a16="http://schemas.microsoft.com/office/drawing/2014/main" id="{0765416E-182C-1991-D9D1-BBA86BCCD28E}"/>
                  </a:ext>
                </a:extLst>
              </p:cNvPr>
              <p:cNvCxnSpPr/>
              <p:nvPr/>
            </p:nvCxnSpPr>
            <p:spPr>
              <a:xfrm>
                <a:off x="1447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D0A13F-89B4-0E88-308A-EBAD22992481}"/>
                  </a:ext>
                </a:extLst>
              </p:cNvPr>
              <p:cNvCxnSpPr/>
              <p:nvPr/>
            </p:nvCxnSpPr>
            <p:spPr>
              <a:xfrm>
                <a:off x="1828800" y="4800600"/>
                <a:ext cx="0" cy="45720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C21E9-4BA9-04EE-363D-792D71075D4D}"/>
                  </a:ext>
                </a:extLst>
              </p:cNvPr>
              <p:cNvCxnSpPr/>
              <p:nvPr/>
            </p:nvCxnSpPr>
            <p:spPr>
              <a:xfrm>
                <a:off x="1447800" y="5257800"/>
                <a:ext cx="3810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60C2F800-1872-0619-41D4-2AD736FDEEA2}"/>
                </a:ext>
              </a:extLst>
            </p:cNvPr>
            <p:cNvGrpSpPr/>
            <p:nvPr/>
          </p:nvGrpSpPr>
          <p:grpSpPr>
            <a:xfrm>
              <a:off x="3733800" y="4679743"/>
              <a:ext cx="685800" cy="147622"/>
              <a:chOff x="3657600" y="5029200"/>
              <a:chExt cx="685800" cy="45719"/>
            </a:xfrm>
          </p:grpSpPr>
          <p:sp>
            <p:nvSpPr>
              <p:cNvPr id="19" name="Oval 18">
                <a:extLst>
                  <a:ext uri="{FF2B5EF4-FFF2-40B4-BE49-F238E27FC236}">
                    <a16:creationId xmlns:a16="http://schemas.microsoft.com/office/drawing/2014/main" id="{D3540C92-C0AB-C177-939B-6D8ADAF69DC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0FB80B-DA25-44F4-824F-8CE3EDACAD95}"/>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E51F5E1-9545-AD46-6181-0BE4D9586A2B}"/>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C2D72FD3-DD37-1990-D7BA-D0A3728258AA}"/>
                </a:ext>
              </a:extLst>
            </p:cNvPr>
            <p:cNvGrpSpPr/>
            <p:nvPr/>
          </p:nvGrpSpPr>
          <p:grpSpPr>
            <a:xfrm>
              <a:off x="5867400" y="4679743"/>
              <a:ext cx="685800" cy="147622"/>
              <a:chOff x="3657600" y="5029200"/>
              <a:chExt cx="685800" cy="45719"/>
            </a:xfrm>
          </p:grpSpPr>
          <p:sp>
            <p:nvSpPr>
              <p:cNvPr id="16" name="Oval 15">
                <a:extLst>
                  <a:ext uri="{FF2B5EF4-FFF2-40B4-BE49-F238E27FC236}">
                    <a16:creationId xmlns:a16="http://schemas.microsoft.com/office/drawing/2014/main" id="{A17AFB21-C5D0-8035-694B-B39EFAC1C977}"/>
                  </a:ext>
                </a:extLst>
              </p:cNvPr>
              <p:cNvSpPr/>
              <p:nvPr/>
            </p:nvSpPr>
            <p:spPr>
              <a:xfrm>
                <a:off x="36576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2BADB-EFEC-37E6-3862-21F523CD8334}"/>
                  </a:ext>
                </a:extLst>
              </p:cNvPr>
              <p:cNvSpPr/>
              <p:nvPr/>
            </p:nvSpPr>
            <p:spPr>
              <a:xfrm>
                <a:off x="39624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5681816-6730-E0DC-45D0-F2DE8F8D35D6}"/>
                  </a:ext>
                </a:extLst>
              </p:cNvPr>
              <p:cNvSpPr/>
              <p:nvPr/>
            </p:nvSpPr>
            <p:spPr>
              <a:xfrm>
                <a:off x="4267200" y="5029200"/>
                <a:ext cx="76200" cy="45719"/>
              </a:xfrm>
              <a:prstGeom prst="ellipse">
                <a:avLst/>
              </a:prstGeom>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CA8D6EB-B180-2E53-2CC0-3FDA249ACF52}"/>
              </a:ext>
            </a:extLst>
          </p:cNvPr>
          <p:cNvSpPr txBox="1"/>
          <p:nvPr/>
        </p:nvSpPr>
        <p:spPr>
          <a:xfrm>
            <a:off x="1676400" y="5494067"/>
            <a:ext cx="5929828" cy="369332"/>
          </a:xfrm>
          <a:prstGeom prst="rect">
            <a:avLst/>
          </a:prstGeom>
          <a:noFill/>
        </p:spPr>
        <p:txBody>
          <a:bodyPr wrap="none" rtlCol="0">
            <a:spAutoFit/>
          </a:bodyPr>
          <a:lstStyle/>
          <a:p>
            <a:r>
              <a:rPr lang="en-US" dirty="0"/>
              <a:t>1          2        3           …  	         </a:t>
            </a:r>
            <a:r>
              <a:rPr lang="en-US" dirty="0" err="1"/>
              <a:t>i</a:t>
            </a:r>
            <a:r>
              <a:rPr lang="en-US" dirty="0"/>
              <a:t>            …  		 n</a:t>
            </a:r>
          </a:p>
        </p:txBody>
      </p:sp>
      <p:sp>
        <p:nvSpPr>
          <p:cNvPr id="38" name="Oval 37">
            <a:extLst>
              <a:ext uri="{FF2B5EF4-FFF2-40B4-BE49-F238E27FC236}">
                <a16:creationId xmlns:a16="http://schemas.microsoft.com/office/drawing/2014/main" id="{B559000B-9A6E-7243-80A7-4A5D43ABE40B}"/>
              </a:ext>
            </a:extLst>
          </p:cNvPr>
          <p:cNvSpPr/>
          <p:nvPr/>
        </p:nvSpPr>
        <p:spPr>
          <a:xfrm>
            <a:off x="4893300" y="192327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C6544DF-F9FD-0BC0-CDE6-382691331452}"/>
              </a:ext>
            </a:extLst>
          </p:cNvPr>
          <p:cNvSpPr/>
          <p:nvPr/>
        </p:nvSpPr>
        <p:spPr>
          <a:xfrm>
            <a:off x="7194357" y="5021413"/>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DA5A574-96C8-2D46-41A6-DC1B795C6836}"/>
              </a:ext>
            </a:extLst>
          </p:cNvPr>
          <p:cNvSpPr/>
          <p:nvPr/>
        </p:nvSpPr>
        <p:spPr>
          <a:xfrm>
            <a:off x="7185660" y="462176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15DCB9-0D3E-25BB-8924-94008C649781}"/>
              </a:ext>
            </a:extLst>
          </p:cNvPr>
          <p:cNvSpPr/>
          <p:nvPr/>
        </p:nvSpPr>
        <p:spPr>
          <a:xfrm>
            <a:off x="4946640"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FB48EE-5F51-C495-D218-21CA985FDEB7}"/>
              </a:ext>
            </a:extLst>
          </p:cNvPr>
          <p:cNvSpPr/>
          <p:nvPr/>
        </p:nvSpPr>
        <p:spPr>
          <a:xfrm>
            <a:off x="4937943"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8A23808-B12B-9FFA-5B00-07C168A9EE61}"/>
              </a:ext>
            </a:extLst>
          </p:cNvPr>
          <p:cNvSpPr/>
          <p:nvPr/>
        </p:nvSpPr>
        <p:spPr>
          <a:xfrm>
            <a:off x="3079557" y="502562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845DB3-2488-A552-F31C-21C3139B8E14}"/>
              </a:ext>
            </a:extLst>
          </p:cNvPr>
          <p:cNvSpPr/>
          <p:nvPr/>
        </p:nvSpPr>
        <p:spPr>
          <a:xfrm>
            <a:off x="3070860" y="462598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8D17EBB-4901-E67E-3396-550142A859B7}"/>
              </a:ext>
            </a:extLst>
          </p:cNvPr>
          <p:cNvSpPr/>
          <p:nvPr/>
        </p:nvSpPr>
        <p:spPr>
          <a:xfrm>
            <a:off x="1692809" y="5018007"/>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B87A962-CD84-B164-A4DA-14892327A459}"/>
              </a:ext>
            </a:extLst>
          </p:cNvPr>
          <p:cNvSpPr/>
          <p:nvPr/>
        </p:nvSpPr>
        <p:spPr>
          <a:xfrm>
            <a:off x="1684112" y="4618361"/>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762C153-598A-B37A-F0AF-DF9B0A9E3C41}"/>
              </a:ext>
            </a:extLst>
          </p:cNvPr>
          <p:cNvSpPr/>
          <p:nvPr/>
        </p:nvSpPr>
        <p:spPr>
          <a:xfrm>
            <a:off x="2401560" y="5013960"/>
            <a:ext cx="318780" cy="36933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5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156 2.59259E-6 L -0.27101 0.25625 " pathEditMode="relative" rAng="0" ptsTypes="AA">
                                      <p:cBhvr>
                                        <p:cTn id="6" dur="2000" fill="hold"/>
                                        <p:tgtEl>
                                          <p:spTgt spid="38"/>
                                        </p:tgtEl>
                                        <p:attrNameLst>
                                          <p:attrName>ppt_x</p:attrName>
                                          <p:attrName>ppt_y</p:attrName>
                                        </p:attrNameLst>
                                      </p:cBhvr>
                                      <p:rCtr x="-13542" y="12523"/>
                                    </p:animMotion>
                                  </p:childTnLst>
                                </p:cTn>
                              </p:par>
                            </p:childTnLst>
                          </p:cTn>
                        </p:par>
                        <p:par>
                          <p:cTn id="7" fill="hold">
                            <p:stCondLst>
                              <p:cond delay="2000"/>
                            </p:stCondLst>
                            <p:childTnLst>
                              <p:par>
                                <p:cTn id="8" presetID="42" presetClass="path" presetSubtype="0" accel="50000" decel="50000" fill="hold" grpId="1" nodeType="afterEffect">
                                  <p:stCondLst>
                                    <p:cond delay="0"/>
                                  </p:stCondLst>
                                  <p:childTnLst>
                                    <p:animMotion origin="layout" path="M -0.27101 0.25625 L -0.27326 0.39259 " pathEditMode="relative" rAng="0" ptsTypes="AA">
                                      <p:cBhvr>
                                        <p:cTn id="9" dur="2000" fill="hold"/>
                                        <p:tgtEl>
                                          <p:spTgt spid="38"/>
                                        </p:tgtEl>
                                        <p:attrNameLst>
                                          <p:attrName>ppt_x</p:attrName>
                                          <p:attrName>ppt_y</p:attrName>
                                        </p:attrNameLst>
                                      </p:cBhvr>
                                      <p:rCtr x="-122" y="6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theme/theme1.xml><?xml version="1.0" encoding="utf-8"?>
<a:theme xmlns:a="http://schemas.openxmlformats.org/drawingml/2006/main" name="1_slides des classes">
  <a:themeElements>
    <a:clrScheme name="1_slides des classes 13">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009900"/>
      </a:folHlink>
    </a:clrScheme>
    <a:fontScheme name="1_slides des class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slides des class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lides des class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lides des class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lides des class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lides des class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lides des class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lides des class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lides des class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lides des class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lides des class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lides des class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lides des class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lides des classes 13">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22658</TotalTime>
  <Words>3142</Words>
  <Application>Microsoft Office PowerPoint</Application>
  <PresentationFormat>On-screen Show (4:3)</PresentationFormat>
  <Paragraphs>349</Paragraphs>
  <Slides>29</Slides>
  <Notes>29</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Times New Roman</vt:lpstr>
      <vt:lpstr>Wingdings</vt:lpstr>
      <vt:lpstr>1_slides des classes</vt:lpstr>
      <vt:lpstr>PowerPoint Presentation</vt:lpstr>
      <vt:lpstr>Motivation</vt:lpstr>
      <vt:lpstr>Motivation</vt:lpstr>
      <vt:lpstr>Motivation</vt:lpstr>
      <vt:lpstr>Motivation</vt:lpstr>
      <vt:lpstr>Problem statement</vt:lpstr>
      <vt:lpstr>Problem statement</vt:lpstr>
      <vt:lpstr>Picking the absolute minimum</vt:lpstr>
      <vt:lpstr>Picking the absolute minimum</vt:lpstr>
      <vt:lpstr>Picking the absolute minimum</vt:lpstr>
      <vt:lpstr>Picking a bin u.a.r</vt:lpstr>
      <vt:lpstr>Picking a bin u.a.r</vt:lpstr>
      <vt:lpstr>Picking a bin u.a.r</vt:lpstr>
      <vt:lpstr>The power of 2 choices</vt:lpstr>
      <vt:lpstr>The power of 2 choices</vt:lpstr>
      <vt:lpstr>The power of 2 choices</vt:lpstr>
      <vt:lpstr>The power of 2 choices</vt:lpstr>
      <vt:lpstr>The power of two choices</vt:lpstr>
      <vt:lpstr>The power of two choices</vt:lpstr>
      <vt:lpstr>The power of two choices</vt:lpstr>
      <vt:lpstr>The power of d choices</vt:lpstr>
      <vt:lpstr>Motivation</vt:lpstr>
      <vt:lpstr>Motivation</vt:lpstr>
      <vt:lpstr>Motivation</vt:lpstr>
      <vt:lpstr>Motivation</vt:lpstr>
      <vt:lpstr>Motivation</vt:lpstr>
      <vt:lpstr>Motivation</vt:lpstr>
      <vt:lpstr>Generalization</vt:lpstr>
      <vt:lpstr>Parallelization</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GNoC</dc:title>
  <dc:creator>Isaac Keslassy</dc:creator>
  <cp:lastModifiedBy>איתמר כהן/Itamar Cohen</cp:lastModifiedBy>
  <cp:revision>10273</cp:revision>
  <dcterms:created xsi:type="dcterms:W3CDTF">2003-08-17T20:18:11Z</dcterms:created>
  <dcterms:modified xsi:type="dcterms:W3CDTF">2024-07-12T05:13:34Z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-1291146208</vt:i4>
  </property>
  <property fmtid="{D5CDD505-2E9C-101B-9397-08002B2CF9AE}" pid="3" name="_NewReviewCycle">
    <vt:lpwstr/>
  </property>
  <property fmtid="{D5CDD505-2E9C-101B-9397-08002B2CF9AE}" pid="4" name="_EmailSubject">
    <vt:lpwstr>Israel Networking day: one last thing...</vt:lpwstr>
  </property>
  <property fmtid="{D5CDD505-2E9C-101B-9397-08002B2CF9AE}" pid="5" name="_AuthorEmail">
    <vt:lpwstr>etsidon@qualcomm.com</vt:lpwstr>
  </property>
  <property fmtid="{D5CDD505-2E9C-101B-9397-08002B2CF9AE}" pid="6" name="_AuthorEmailDisplayName">
    <vt:lpwstr>Tsidon, Erez</vt:lpwstr>
  </property>
  <property fmtid="{D5CDD505-2E9C-101B-9397-08002B2CF9AE}" pid="7" name="MSIP_Label_2e5fcebd-25ff-410e-b109-b5b8e7778821_Enabled">
    <vt:lpwstr>true</vt:lpwstr>
  </property>
  <property fmtid="{D5CDD505-2E9C-101B-9397-08002B2CF9AE}" pid="8" name="MSIP_Label_2e5fcebd-25ff-410e-b109-b5b8e7778821_SetDate">
    <vt:lpwstr>2023-08-24T14:15:20Z</vt:lpwstr>
  </property>
  <property fmtid="{D5CDD505-2E9C-101B-9397-08002B2CF9AE}" pid="9" name="MSIP_Label_2e5fcebd-25ff-410e-b109-b5b8e7778821_Method">
    <vt:lpwstr>Standard</vt:lpwstr>
  </property>
  <property fmtid="{D5CDD505-2E9C-101B-9397-08002B2CF9AE}" pid="10" name="MSIP_Label_2e5fcebd-25ff-410e-b109-b5b8e7778821_Name">
    <vt:lpwstr>הצפנת קבצים והודעות דואר אלקטרוני</vt:lpwstr>
  </property>
  <property fmtid="{D5CDD505-2E9C-101B-9397-08002B2CF9AE}" pid="11" name="MSIP_Label_2e5fcebd-25ff-410e-b109-b5b8e7778821_SiteId">
    <vt:lpwstr>28358fe0-beb2-43c4-9915-8b896ba7dba5</vt:lpwstr>
  </property>
  <property fmtid="{D5CDD505-2E9C-101B-9397-08002B2CF9AE}" pid="12" name="MSIP_Label_2e5fcebd-25ff-410e-b109-b5b8e7778821_ActionId">
    <vt:lpwstr>6bfb8d0c-e609-41b5-b596-26ad8d340cd8</vt:lpwstr>
  </property>
  <property fmtid="{D5CDD505-2E9C-101B-9397-08002B2CF9AE}" pid="13" name="MSIP_Label_2e5fcebd-25ff-410e-b109-b5b8e7778821_ContentBits">
    <vt:lpwstr>0</vt:lpwstr>
  </property>
</Properties>
</file>