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33"/>
  </p:notesMasterIdLst>
  <p:handoutMasterIdLst>
    <p:handoutMasterId r:id="rId34"/>
  </p:handoutMasterIdLst>
  <p:sldIdLst>
    <p:sldId id="258" r:id="rId2"/>
    <p:sldId id="398" r:id="rId3"/>
    <p:sldId id="366" r:id="rId4"/>
    <p:sldId id="373" r:id="rId5"/>
    <p:sldId id="374" r:id="rId6"/>
    <p:sldId id="368" r:id="rId7"/>
    <p:sldId id="369" r:id="rId8"/>
    <p:sldId id="375" r:id="rId9"/>
    <p:sldId id="376" r:id="rId10"/>
    <p:sldId id="380" r:id="rId11"/>
    <p:sldId id="381" r:id="rId12"/>
    <p:sldId id="382" r:id="rId13"/>
    <p:sldId id="383" r:id="rId14"/>
    <p:sldId id="387" r:id="rId15"/>
    <p:sldId id="388" r:id="rId16"/>
    <p:sldId id="389" r:id="rId17"/>
    <p:sldId id="390" r:id="rId18"/>
    <p:sldId id="400" r:id="rId19"/>
    <p:sldId id="399" r:id="rId20"/>
    <p:sldId id="401" r:id="rId21"/>
    <p:sldId id="378" r:id="rId22"/>
    <p:sldId id="391" r:id="rId23"/>
    <p:sldId id="402" r:id="rId24"/>
    <p:sldId id="393" r:id="rId25"/>
    <p:sldId id="392" r:id="rId26"/>
    <p:sldId id="396" r:id="rId27"/>
    <p:sldId id="405" r:id="rId28"/>
    <p:sldId id="397" r:id="rId29"/>
    <p:sldId id="403" r:id="rId30"/>
    <p:sldId id="404" r:id="rId31"/>
    <p:sldId id="40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mar Cohen" initials="IC" lastIdx="2" clrIdx="0">
    <p:extLst>
      <p:ext uri="{19B8F6BF-5375-455C-9EA6-DF929625EA0E}">
        <p15:presenceInfo xmlns:p15="http://schemas.microsoft.com/office/powerpoint/2012/main" userId="a67a5675e5996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00FF"/>
    <a:srgbClr val="0000FF"/>
    <a:srgbClr val="847979"/>
    <a:srgbClr val="93CCEA"/>
    <a:srgbClr val="B7B5E4"/>
    <a:srgbClr val="77D0E5"/>
    <a:srgbClr val="77DDE5"/>
    <a:srgbClr val="7CD2E0"/>
    <a:srgbClr val="7C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1114" autoAdjust="0"/>
  </p:normalViewPr>
  <p:slideViewPr>
    <p:cSldViewPr>
      <p:cViewPr varScale="1">
        <p:scale>
          <a:sx n="87" d="100"/>
          <a:sy n="87" d="100"/>
        </p:scale>
        <p:origin x="1104" y="72"/>
      </p:cViewPr>
      <p:guideLst>
        <p:guide orient="horz" pos="3984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286" y="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6413A8AA-4230-46BA-A07E-15EE9882BC4E}" type="datetime1">
              <a:rPr lang="en-US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D94CCC7D-99FA-476D-B699-AFC136A3CA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8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3223" userDrawn="1">
          <p15:clr>
            <a:srgbClr val="F26B43"/>
          </p15:clr>
        </p15:guide>
        <p15:guide id="2" pos="223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35468C3C-F902-46A6-9195-297ED04B942A}" type="datetime1">
              <a:rPr lang="en-US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AF3000EE-471F-49DA-891E-26BB1401A0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8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2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5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9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7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83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1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6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5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1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Multi-dim prob’: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MD_P2_IBM: out of the sampled bins, select the one minimizing the maximal load (in all dims). Or the “total” load (?).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/>
              <a:t>Dist</a:t>
            </a:r>
            <a:r>
              <a:rPr lang="en-US" sz="1200" dirty="0"/>
              <a:t> from diag.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41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0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Supermarket: balls </a:t>
            </a:r>
            <a:r>
              <a:rPr lang="en-US" sz="1200" dirty="0">
                <a:sym typeface="Wingdings" panose="05000000000000000000" pitchFamily="2" charset="2"/>
              </a:rPr>
              <a:t> M/M/1 Qs</a:t>
            </a:r>
            <a:endParaRPr lang="en-US" sz="1200" dirty="0"/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8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2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-1"/>
            <a:ext cx="8001000" cy="1381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032A872-F6C4-471E-AD50-A2D4135F374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-5" y="1366610"/>
            <a:ext cx="1143005" cy="549139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endParaRPr lang="en-US" sz="1200" kern="0" baseline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65341F-DD18-4380-A36B-F59F400D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E3732B2-72C7-137B-E4CB-E6CE21640C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462088"/>
            <a:ext cx="1143000" cy="150971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050" b="1" kern="0" dirty="0"/>
              <a:t>D</a:t>
            </a:r>
            <a:r>
              <a:rPr lang="en-US" sz="1050" kern="0" dirty="0"/>
              <a:t>istributed </a:t>
            </a:r>
            <a:r>
              <a:rPr lang="en-US" sz="1050" b="1" kern="0" dirty="0"/>
              <a:t>A</a:t>
            </a:r>
            <a:r>
              <a:rPr lang="en-US" sz="1050" kern="0" dirty="0"/>
              <a:t>synchronous </a:t>
            </a:r>
          </a:p>
          <a:p>
            <a:pPr algn="l"/>
            <a:r>
              <a:rPr lang="en-US" sz="1050" b="1" dirty="0"/>
              <a:t>P</a:t>
            </a:r>
            <a:r>
              <a:rPr lang="en-US" sz="1050" dirty="0"/>
              <a:t>lacement</a:t>
            </a:r>
          </a:p>
          <a:p>
            <a:pPr algn="l"/>
            <a:r>
              <a:rPr lang="en-US" sz="1050" b="1" kern="0" dirty="0"/>
              <a:t>P</a:t>
            </a:r>
            <a:r>
              <a:rPr lang="en-US" sz="1050" kern="0" dirty="0"/>
              <a:t>rotocol </a:t>
            </a:r>
          </a:p>
          <a:p>
            <a:pPr algn="l"/>
            <a:r>
              <a:rPr lang="en-US" sz="1050" dirty="0"/>
              <a:t>     </a:t>
            </a:r>
            <a:r>
              <a:rPr lang="en-US" sz="1050" kern="0" dirty="0"/>
              <a:t>for the </a:t>
            </a:r>
          </a:p>
          <a:p>
            <a:pPr algn="l"/>
            <a:r>
              <a:rPr lang="en-US" sz="1050" b="1" kern="0" dirty="0"/>
              <a:t>E</a:t>
            </a:r>
            <a:r>
              <a:rPr lang="en-US" sz="1050" kern="0" dirty="0"/>
              <a:t>dge-</a:t>
            </a:r>
          </a:p>
          <a:p>
            <a:pPr algn="l"/>
            <a:r>
              <a:rPr lang="en-US" sz="1050" b="1" kern="0" dirty="0"/>
              <a:t>C</a:t>
            </a:r>
            <a:r>
              <a:rPr lang="en-US" sz="1050" kern="0" dirty="0"/>
              <a:t>loud </a:t>
            </a:r>
            <a:r>
              <a:rPr lang="en-US" sz="1050" b="1" kern="0" dirty="0"/>
              <a:t>C</a:t>
            </a:r>
            <a:r>
              <a:rPr lang="en-US" sz="1050" kern="0" dirty="0"/>
              <a:t>ontinuum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DC1A7D-3A4F-6ECE-BD61-73FE59BEBC72}"/>
              </a:ext>
            </a:extLst>
          </p:cNvPr>
          <p:cNvSpPr/>
          <p:nvPr userDrawn="1"/>
        </p:nvSpPr>
        <p:spPr bwMode="auto">
          <a:xfrm>
            <a:off x="0" y="-1"/>
            <a:ext cx="1143000" cy="136661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40B5BE6-49DB-DF7F-679C-25166A08D7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" y="3438525"/>
            <a:ext cx="1143000" cy="1143000"/>
          </a:xfrm>
        </p:spPr>
        <p:txBody>
          <a:bodyPr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sz="1100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The problem</a:t>
            </a:r>
          </a:p>
          <a:p>
            <a:r>
              <a:rPr lang="en-US" sz="1100" dirty="0">
                <a:solidFill>
                  <a:schemeClr val="bg2"/>
                </a:solidFill>
              </a:rPr>
              <a:t>Our solution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Evaluation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7713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81750"/>
            <a:ext cx="609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BF23A9A2-9AED-463C-A933-77B52FD4B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43682754-1AE2-4E0B-9C89-9444F5BE9DA5}"/>
              </a:ext>
            </a:extLst>
          </p:cNvPr>
          <p:cNvSpPr txBox="1">
            <a:spLocks/>
          </p:cNvSpPr>
          <p:nvPr/>
        </p:nvSpPr>
        <p:spPr bwMode="auto">
          <a:xfrm>
            <a:off x="1600199" y="2051955"/>
            <a:ext cx="7086601" cy="1000125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r>
              <a:rPr lang="en-US" kern="0" dirty="0"/>
              <a:t>Balls &amp; 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FDCC8-7FCA-4BB8-A335-059D8E84F99C}"/>
              </a:ext>
            </a:extLst>
          </p:cNvPr>
          <p:cNvSpPr txBox="1"/>
          <p:nvPr/>
        </p:nvSpPr>
        <p:spPr>
          <a:xfrm>
            <a:off x="1143000" y="3429000"/>
            <a:ext cx="800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Itamar Cohen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97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791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AF9D47-13B6-9873-5B16-87FD3D11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</a:rPr>
              <a:t>Optimal performance</a:t>
            </a:r>
          </a:p>
          <a:p>
            <a:pPr marL="0" indent="0">
              <a:buNone/>
            </a:pPr>
            <a:r>
              <a:rPr lang="en-US" sz="32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sz="3200" dirty="0">
                <a:latin typeface="+mj-lt"/>
              </a:rPr>
              <a:t>High communication overhead</a:t>
            </a:r>
          </a:p>
          <a:p>
            <a:pPr marL="0" indent="0">
              <a:buNone/>
            </a:pPr>
            <a:r>
              <a:rPr lang="en-US" sz="32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sz="3200" dirty="0" err="1">
                <a:latin typeface="+mj-lt"/>
              </a:rPr>
              <a:t>Incast</a:t>
            </a:r>
            <a:r>
              <a:rPr lang="en-US" sz="3200" dirty="0">
                <a:latin typeface="+mj-lt"/>
              </a:rPr>
              <a:t> problem</a:t>
            </a:r>
            <a:r>
              <a:rPr lang="en-GB" sz="3200" dirty="0">
                <a:latin typeface="+mj-lt"/>
              </a:rPr>
              <a:t> </a:t>
            </a:r>
            <a:r>
              <a:rPr lang="en-GB" sz="2400" dirty="0">
                <a:latin typeface="+mj-lt"/>
              </a:rPr>
              <a:t>[Cohen’23]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97044E-85C2-2807-D266-67676C4215D2}"/>
              </a:ext>
            </a:extLst>
          </p:cNvPr>
          <p:cNvSpPr/>
          <p:nvPr/>
        </p:nvSpPr>
        <p:spPr>
          <a:xfrm>
            <a:off x="2411720" y="461541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39AD382D-070B-A103-6265-D02822430B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31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324 L -0.19757 0.2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61 0.25046 L -0.19861 0.2814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No communication overhead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and     bins is  		 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FC220DC-1B90-63A4-8BA5-F190E0C5C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" t="33939" r="46528" b="42122"/>
          <a:stretch/>
        </p:blipFill>
        <p:spPr>
          <a:xfrm>
            <a:off x="4036653" y="2827703"/>
            <a:ext cx="1918419" cy="6970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5D9D231-F8E2-58F5-644F-F8009B16F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103A89-D3FE-A915-6FAE-2FEC2CA5A1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42222" r="48498" b="46943"/>
          <a:stretch/>
        </p:blipFill>
        <p:spPr>
          <a:xfrm>
            <a:off x="2362594" y="2961409"/>
            <a:ext cx="306378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17026F-0FF8-EB05-D604-A498B54D3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" t="33939" r="46528" b="42122"/>
          <a:stretch/>
        </p:blipFill>
        <p:spPr>
          <a:xfrm>
            <a:off x="4036653" y="2776635"/>
            <a:ext cx="1918419" cy="69707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5CC5441-4C88-C2FB-90A0-DA196140E823}"/>
              </a:ext>
            </a:extLst>
          </p:cNvPr>
          <p:cNvSpPr/>
          <p:nvPr/>
        </p:nvSpPr>
        <p:spPr bwMode="auto">
          <a:xfrm>
            <a:off x="4724399" y="3461235"/>
            <a:ext cx="213539" cy="1476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EA89AC-78A1-3391-4D97-F87AA55420FB}"/>
              </a:ext>
            </a:extLst>
          </p:cNvPr>
          <p:cNvSpPr/>
          <p:nvPr/>
        </p:nvSpPr>
        <p:spPr bwMode="auto">
          <a:xfrm>
            <a:off x="5246370" y="3466120"/>
            <a:ext cx="213539" cy="1476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1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39AD382D-070B-A103-6265-D02822430B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2433945" y="5505556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2433945" y="5505556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E8E155-AA4E-0553-4504-8199CB0A75FC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59259E-6 L -0.27101 0.25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01 0.25625 L -0.27326 0.392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2" grpId="0" animBg="1"/>
      <p:bldP spid="4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4966729" y="5517775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4966729" y="5517775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6F1011-C30B-89F9-D419-BC616D6D506C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324 L -0.19757 0.25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61 0.25046 L -0.19861 0.2814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2" grpId="0" animBg="1"/>
      <p:bldP spid="4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two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Low communication overhead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and    bins is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 	 </a:t>
            </a:r>
            <a:r>
              <a:rPr lang="en-US" sz="2400" dirty="0">
                <a:latin typeface="+mj-lt"/>
                <a:sym typeface="Wingdings" pitchFamily="2" charset="2"/>
              </a:rPr>
              <a:t>[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Mitzenmacher’01]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B3D581-9089-7815-3BF3-2C6251F4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D185262-336B-62EB-AC2E-6E121AA16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406043" y="2945800"/>
            <a:ext cx="306378" cy="3048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D9D3D1-8782-A28B-A3E8-AB1FCE39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2" t="59627" r="41979" b="28000"/>
          <a:stretch/>
        </p:blipFill>
        <p:spPr>
          <a:xfrm>
            <a:off x="4019550" y="2884814"/>
            <a:ext cx="1771647" cy="4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two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Low communication overhead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and    bins is  		 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</a:t>
            </a:r>
          </a:p>
          <a:p>
            <a:pPr lvl="1"/>
            <a:r>
              <a:rPr lang="en-US" sz="3200" dirty="0">
                <a:latin typeface="+mj-lt"/>
                <a:sym typeface="Wingdings" pitchFamily="2" charset="2"/>
              </a:rPr>
              <a:t>E.g.,    =1M:</a:t>
            </a:r>
          </a:p>
          <a:p>
            <a:pPr lvl="2"/>
            <a:r>
              <a:rPr lang="en-US" sz="2800" dirty="0">
                <a:latin typeface="+mj-lt"/>
                <a:sym typeface="Wingdings" pitchFamily="2" charset="2"/>
              </a:rPr>
              <a:t>Picking </a:t>
            </a:r>
            <a:r>
              <a:rPr lang="en-US" sz="2800" dirty="0" err="1">
                <a:latin typeface="+mj-lt"/>
                <a:sym typeface="Wingdings" pitchFamily="2" charset="2"/>
              </a:rPr>
              <a:t>u.a.r</a:t>
            </a:r>
            <a:r>
              <a:rPr lang="en-US" sz="2800" dirty="0">
                <a:latin typeface="+mj-lt"/>
                <a:sym typeface="Wingdings" pitchFamily="2" charset="2"/>
              </a:rPr>
              <a:t>: </a:t>
            </a:r>
          </a:p>
          <a:p>
            <a:pPr lvl="3"/>
            <a:r>
              <a:rPr lang="en-US" sz="2400" dirty="0">
                <a:latin typeface="+mj-lt"/>
                <a:sym typeface="Wingdings" pitchFamily="2" charset="2"/>
              </a:rPr>
              <a:t>max. load=5.26 + </a:t>
            </a:r>
            <a:r>
              <a:rPr lang="en-US" sz="2400" i="1" dirty="0">
                <a:latin typeface="+mj-lt"/>
                <a:sym typeface="Wingdings" pitchFamily="2" charset="2"/>
              </a:rPr>
              <a:t>o(1)</a:t>
            </a:r>
            <a:endParaRPr lang="en-US" sz="2400" dirty="0">
              <a:latin typeface="+mj-lt"/>
              <a:sym typeface="Wingdings" pitchFamily="2" charset="2"/>
            </a:endParaRPr>
          </a:p>
          <a:p>
            <a:pPr lvl="2"/>
            <a:r>
              <a:rPr lang="en-US" sz="2800" dirty="0">
                <a:latin typeface="+mj-lt"/>
                <a:sym typeface="Wingdings" pitchFamily="2" charset="2"/>
              </a:rPr>
              <a:t>Power of 2 choices</a:t>
            </a:r>
          </a:p>
          <a:p>
            <a:pPr lvl="3"/>
            <a:r>
              <a:rPr lang="en-US" sz="2400" dirty="0">
                <a:latin typeface="+mj-lt"/>
                <a:sym typeface="Wingdings" pitchFamily="2" charset="2"/>
              </a:rPr>
              <a:t>max. load=3.78 + </a:t>
            </a:r>
            <a:r>
              <a:rPr lang="en-US" sz="2400" i="1" dirty="0">
                <a:latin typeface="+mj-lt"/>
                <a:sym typeface="Wingdings" pitchFamily="2" charset="2"/>
              </a:rPr>
              <a:t>o(1)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B3D581-9089-7815-3BF3-2C6251F4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D185262-336B-62EB-AC2E-6E121AA16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406043" y="2945800"/>
            <a:ext cx="306378" cy="3048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D9D3D1-8782-A28B-A3E8-AB1FCE39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2" t="59627" r="41979" b="28000"/>
          <a:stretch/>
        </p:blipFill>
        <p:spPr>
          <a:xfrm>
            <a:off x="4019550" y="2844648"/>
            <a:ext cx="1924050" cy="507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E7B12-94EC-6AD3-F1C3-49A86B62D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895600" y="3550227"/>
            <a:ext cx="306378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NGINX and the &quot;Power of Two Choices&quot; Load-Balancing Algorithm">
            <a:extLst>
              <a:ext uri="{FF2B5EF4-FFF2-40B4-BE49-F238E27FC236}">
                <a16:creationId xmlns:a16="http://schemas.microsoft.com/office/drawing/2014/main" id="{924B317C-5218-92A4-4B82-D3B8B502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93634"/>
            <a:ext cx="6692900" cy="503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506049-E858-D6AE-3475-E1FF59F67187}"/>
              </a:ext>
            </a:extLst>
          </p:cNvPr>
          <p:cNvSpPr/>
          <p:nvPr/>
        </p:nvSpPr>
        <p:spPr bwMode="auto">
          <a:xfrm>
            <a:off x="5105400" y="5181600"/>
            <a:ext cx="3352800" cy="13448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</a:t>
            </a:r>
            <a:r>
              <a:rPr lang="en-US" sz="3400" i="1" dirty="0"/>
              <a:t>d</a:t>
            </a:r>
            <a:r>
              <a:rPr lang="en-US" sz="3400" dirty="0"/>
              <a:t>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Sampling    bins reduces the load by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multiplicative factor       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</a:t>
            </a:r>
            <a:r>
              <a:rPr lang="en-US" sz="2400" dirty="0">
                <a:latin typeface="+mj-lt"/>
                <a:sym typeface="Wingdings" pitchFamily="2" charset="2"/>
              </a:rPr>
              <a:t>[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Mitzenmacher’01</a:t>
            </a:r>
            <a:r>
              <a:rPr lang="en-US" sz="2400" dirty="0">
                <a:latin typeface="+mj-lt"/>
                <a:sym typeface="Wingdings" pitchFamily="2" charset="2"/>
              </a:rPr>
              <a:t>]</a:t>
            </a:r>
            <a:endParaRPr lang="en-US" sz="24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1AFED2-B97D-2A36-B0AF-48970F23D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35" t="31588" r="48661" b="47778"/>
          <a:stretch/>
        </p:blipFill>
        <p:spPr>
          <a:xfrm>
            <a:off x="3469301" y="1731645"/>
            <a:ext cx="281354" cy="365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B7C8A4-1704-7B5C-ABEA-AFB7A7C58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34" t="42222" r="18332" b="32222"/>
          <a:stretch/>
        </p:blipFill>
        <p:spPr>
          <a:xfrm>
            <a:off x="5257800" y="2298469"/>
            <a:ext cx="125895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Implementation dilemma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Sampling </a:t>
            </a:r>
            <a:r>
              <a:rPr lang="en-US" i="1" dirty="0"/>
              <a:t>d </a:t>
            </a:r>
            <a:r>
              <a:rPr lang="en-US" dirty="0"/>
              <a:t>bins may be harder if we disallow repetitions</a:t>
            </a:r>
          </a:p>
          <a:p>
            <a:pPr lvl="1"/>
            <a:r>
              <a:rPr lang="en-US" dirty="0"/>
              <a:t>Is that important?</a:t>
            </a:r>
          </a:p>
        </p:txBody>
      </p:sp>
    </p:spTree>
    <p:extLst>
      <p:ext uri="{BB962C8B-B14F-4D97-AF65-F5344CB8AC3E}">
        <p14:creationId xmlns:p14="http://schemas.microsoft.com/office/powerpoint/2010/main" val="395306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Results (absolute values)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AAA9A1-09BB-E574-B8A4-B316059F9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t="6665" r="10834" b="5556"/>
          <a:stretch/>
        </p:blipFill>
        <p:spPr>
          <a:xfrm>
            <a:off x="1158875" y="1440501"/>
            <a:ext cx="2543174" cy="207124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5596A28-EDC5-964D-AF52-3373BAA81BFE}"/>
              </a:ext>
            </a:extLst>
          </p:cNvPr>
          <p:cNvSpPr/>
          <p:nvPr/>
        </p:nvSpPr>
        <p:spPr bwMode="auto">
          <a:xfrm>
            <a:off x="2057400" y="3052076"/>
            <a:ext cx="1282702" cy="619811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FA28FB0-8D1D-3CEE-75E2-3F54078A9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6665" r="11668" b="5556"/>
          <a:stretch/>
        </p:blipFill>
        <p:spPr>
          <a:xfrm>
            <a:off x="3788785" y="1424940"/>
            <a:ext cx="2543174" cy="209282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6033D3A3-D88B-736D-F723-2DFFC10A5CA1}"/>
              </a:ext>
            </a:extLst>
          </p:cNvPr>
          <p:cNvSpPr/>
          <p:nvPr/>
        </p:nvSpPr>
        <p:spPr bwMode="auto">
          <a:xfrm>
            <a:off x="4717472" y="3119094"/>
            <a:ext cx="1282702" cy="619811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Results (normalized w.r.t </a:t>
            </a:r>
            <a:r>
              <a:rPr lang="en-US" sz="3400" dirty="0" err="1"/>
              <a:t>Opt</a:t>
            </a:r>
            <a:r>
              <a:rPr lang="en-US" sz="3400" dirty="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68275CC-74BA-B7F9-FAFF-FDDD4A0DD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 t="6665" r="10834" b="5556"/>
          <a:stretch/>
        </p:blipFill>
        <p:spPr>
          <a:xfrm>
            <a:off x="1174174" y="1447800"/>
            <a:ext cx="2543173" cy="20928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10F04B-6091-6BEB-C272-6009A5548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7" t="6665" r="11667" b="5556"/>
          <a:stretch/>
        </p:blipFill>
        <p:spPr>
          <a:xfrm>
            <a:off x="3833380" y="1456443"/>
            <a:ext cx="2543173" cy="21148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E31D0C-3F5C-6A53-3D71-FD394DD397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33" t="6665" r="14009" b="5556"/>
          <a:stretch/>
        </p:blipFill>
        <p:spPr>
          <a:xfrm>
            <a:off x="6534150" y="1455057"/>
            <a:ext cx="2438400" cy="21358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00611-B19C-E634-6BDF-1885CE89AC4B}"/>
              </a:ext>
            </a:extLst>
          </p:cNvPr>
          <p:cNvSpPr txBox="1"/>
          <p:nvPr/>
        </p:nvSpPr>
        <p:spPr>
          <a:xfrm>
            <a:off x="6534150" y="3733800"/>
            <a:ext cx="30737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Theoretical bounds</a:t>
            </a:r>
          </a:p>
          <a:p>
            <a:r>
              <a:rPr lang="en-US" sz="1600" dirty="0"/>
              <a:t>(10K bins)</a:t>
            </a:r>
            <a:r>
              <a:rPr lang="en-US" sz="2000" dirty="0"/>
              <a:t>:</a:t>
            </a:r>
          </a:p>
          <a:p>
            <a:r>
              <a:rPr lang="en-US" b="0" dirty="0"/>
              <a:t>1 sample:   4.15 + O(1)</a:t>
            </a:r>
          </a:p>
          <a:p>
            <a:r>
              <a:rPr lang="en-US" b="0" dirty="0"/>
              <a:t>2 samples: 3.2 + O(1)</a:t>
            </a:r>
          </a:p>
        </p:txBody>
      </p:sp>
    </p:spTree>
    <p:extLst>
      <p:ext uri="{BB962C8B-B14F-4D97-AF65-F5344CB8AC3E}">
        <p14:creationId xmlns:p14="http://schemas.microsoft.com/office/powerpoint/2010/main" val="7804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Std. dev. / average of the max. load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94C6-76AD-BE62-4CC3-B94717B4A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42222" r="6666" b="37639"/>
          <a:stretch/>
        </p:blipFill>
        <p:spPr>
          <a:xfrm>
            <a:off x="1219200" y="1590676"/>
            <a:ext cx="7686675" cy="12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Conclusions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Allowing repetitions hardly changes the results</a:t>
            </a:r>
          </a:p>
          <a:p>
            <a:pPr lvl="1"/>
            <a:r>
              <a:rPr lang="en-US" dirty="0"/>
              <a:t>But this may change when varying </a:t>
            </a:r>
            <a:r>
              <a:rPr lang="en-US" i="1" dirty="0"/>
              <a:t>m, n, d</a:t>
            </a:r>
            <a:r>
              <a:rPr lang="en-US" dirty="0"/>
              <a:t>.</a:t>
            </a:r>
          </a:p>
          <a:p>
            <a:r>
              <a:rPr lang="en-US" dirty="0"/>
              <a:t>The power of 2 choices</a:t>
            </a:r>
          </a:p>
          <a:p>
            <a:pPr lvl="1"/>
            <a:r>
              <a:rPr lang="en-US" dirty="0"/>
              <a:t>more relevant when </a:t>
            </a:r>
            <a:r>
              <a:rPr lang="en-US" i="1" dirty="0" err="1"/>
              <a:t>m~n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relative std. dev. remains high</a:t>
            </a:r>
          </a:p>
        </p:txBody>
      </p:sp>
    </p:spTree>
    <p:extLst>
      <p:ext uri="{BB962C8B-B14F-4D97-AF65-F5344CB8AC3E}">
        <p14:creationId xmlns:p14="http://schemas.microsoft.com/office/powerpoint/2010/main" val="8942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Relevance for Cisco Silicon One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Telemetry-assisted Ethernet</a:t>
            </a:r>
          </a:p>
          <a:p>
            <a:pPr lvl="1"/>
            <a:r>
              <a:rPr lang="en-US" dirty="0"/>
              <a:t>Selecting path (ECMP)</a:t>
            </a:r>
          </a:p>
          <a:p>
            <a:pPr lvl="1"/>
            <a:r>
              <a:rPr lang="en-US" dirty="0"/>
              <a:t>Flood telemetry info in an async, lazy manner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3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Generalization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Heterogeneous balls, bins</a:t>
            </a:r>
          </a:p>
          <a:p>
            <a:r>
              <a:rPr lang="en-US" dirty="0"/>
              <a:t>Multiple dimensions </a:t>
            </a:r>
            <a:r>
              <a:rPr lang="en-US" sz="2400" dirty="0"/>
              <a:t>[MD_P2_IBM]</a:t>
            </a:r>
          </a:p>
          <a:p>
            <a:pPr lvl="1"/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BW</a:t>
            </a:r>
          </a:p>
          <a:p>
            <a:r>
              <a:rPr lang="en-US" dirty="0"/>
              <a:t>Dynamic case (finished tasks)</a:t>
            </a:r>
          </a:p>
          <a:p>
            <a:pPr lvl="1"/>
            <a:r>
              <a:rPr lang="en-US" dirty="0"/>
              <a:t>E.g., as a Poisson process</a:t>
            </a:r>
          </a:p>
          <a:p>
            <a:r>
              <a:rPr lang="en-US" dirty="0"/>
              <a:t>“Rounds” of sample </a:t>
            </a:r>
            <a:r>
              <a:rPr lang="en-US" dirty="0">
                <a:sym typeface="Wingdings" panose="05000000000000000000" pitchFamily="2" charset="2"/>
              </a:rPr>
              <a:t> pick  deploy</a:t>
            </a:r>
            <a:endParaRPr lang="en-US" dirty="0"/>
          </a:p>
        </p:txBody>
      </p:sp>
      <p:pic>
        <p:nvPicPr>
          <p:cNvPr id="8" name="Picture 7" descr="A colorful ball with four different colors&#10;&#10;Description automatically generated">
            <a:extLst>
              <a:ext uri="{FF2B5EF4-FFF2-40B4-BE49-F238E27FC236}">
                <a16:creationId xmlns:a16="http://schemas.microsoft.com/office/drawing/2014/main" id="{02D8CF6C-B52C-C582-73AA-E2FA8BCBE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670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2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Parallelization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Independent schedulers may collide</a:t>
            </a:r>
          </a:p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Static partition </a:t>
            </a:r>
            <a:r>
              <a:rPr lang="en-US" sz="2400" dirty="0">
                <a:latin typeface="+mj-lt"/>
                <a:ea typeface="+mn-ea"/>
                <a:cs typeface="+mn-cs"/>
              </a:rPr>
              <a:t>[Quincy]</a:t>
            </a:r>
          </a:p>
          <a:p>
            <a:pPr marL="914400" lvl="2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Fragmentation problem</a:t>
            </a:r>
          </a:p>
          <a:p>
            <a:pPr lvl="1"/>
            <a:r>
              <a:rPr lang="en-US" dirty="0"/>
              <a:t>Dynamic partition </a:t>
            </a:r>
            <a:r>
              <a:rPr lang="en-US" sz="2400" dirty="0">
                <a:latin typeface="+mj-lt"/>
                <a:ea typeface="+mn-ea"/>
                <a:cs typeface="+mn-cs"/>
              </a:rPr>
              <a:t>[Mesos]</a:t>
            </a:r>
          </a:p>
          <a:p>
            <a:pPr marL="914400" lvl="2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Complex implementation</a:t>
            </a:r>
          </a:p>
          <a:p>
            <a:pPr lvl="1"/>
            <a:r>
              <a:rPr lang="en-US" dirty="0"/>
              <a:t>Our contribution: adjustable # of sched’s.</a:t>
            </a:r>
          </a:p>
          <a:p>
            <a:pPr lvl="2"/>
            <a:r>
              <a:rPr lang="en-US" dirty="0"/>
              <a:t>Show that random. decreases collisions prob’</a:t>
            </a:r>
            <a:endParaRPr lang="en-US" b="1" dirty="0">
              <a:solidFill>
                <a:srgbClr val="00FF00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Balance TP Vs. collision ratio </a:t>
            </a:r>
            <a:r>
              <a:rPr lang="en-US" dirty="0">
                <a:latin typeface="+mj-lt"/>
                <a:ea typeface="+mn-ea"/>
                <a:cs typeface="+mn-cs"/>
              </a:rPr>
              <a:t>[Cohen’23]</a:t>
            </a:r>
          </a:p>
        </p:txBody>
      </p:sp>
    </p:spTree>
    <p:extLst>
      <p:ext uri="{BB962C8B-B14F-4D97-AF65-F5344CB8AC3E}">
        <p14:creationId xmlns:p14="http://schemas.microsoft.com/office/powerpoint/2010/main" val="17173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A</a:t>
            </a:r>
            <a:r>
              <a:rPr lang="en-GB" sz="3400" dirty="0" err="1"/>
              <a:t>lternative</a:t>
            </a:r>
            <a:r>
              <a:rPr lang="en-GB" sz="3400" dirty="0"/>
              <a:t> approaches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3200" dirty="0"/>
              <a:t>Use cached state snapshots </a:t>
            </a:r>
            <a:r>
              <a:rPr lang="en-US" sz="2400" dirty="0"/>
              <a:t>[ASC]</a:t>
            </a:r>
          </a:p>
          <a:p>
            <a:r>
              <a:rPr lang="en-US" sz="3200" dirty="0"/>
              <a:t>Reversing the supermarket </a:t>
            </a:r>
            <a:r>
              <a:rPr lang="en-US" sz="2400" dirty="0">
                <a:latin typeface="+mj-lt"/>
              </a:rPr>
              <a:t>[Nahir’16]</a:t>
            </a:r>
            <a:endParaRPr lang="en-US" dirty="0">
              <a:latin typeface="+mj-lt"/>
            </a:endParaRPr>
          </a:p>
          <a:p>
            <a:pPr lvl="1"/>
            <a:r>
              <a:rPr lang="en-US" sz="3200" dirty="0"/>
              <a:t>Save energy by assuring load in [</a:t>
            </a:r>
            <a:r>
              <a:rPr lang="en-US" sz="3200" dirty="0" err="1"/>
              <a:t>low_th</a:t>
            </a:r>
            <a:r>
              <a:rPr lang="en-US" sz="3200" dirty="0"/>
              <a:t>, </a:t>
            </a:r>
            <a:r>
              <a:rPr lang="en-US" sz="3200" dirty="0" err="1"/>
              <a:t>high_th</a:t>
            </a:r>
            <a:r>
              <a:rPr lang="en-U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059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8" name="Picture 2" descr="למה מצויה – ויקיפדיה">
            <a:extLst>
              <a:ext uri="{FF2B5EF4-FFF2-40B4-BE49-F238E27FC236}">
                <a16:creationId xmlns:a16="http://schemas.microsoft.com/office/drawing/2014/main" id="{DF4BA195-A4F3-86D9-18CB-E872F099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544419"/>
            <a:ext cx="4540250" cy="5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91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1800" dirty="0"/>
              <a:t>[Cohen’23] Cohen, Itamar, et al. "High throughput </a:t>
            </a:r>
            <a:r>
              <a:rPr lang="en-US" sz="1800" dirty="0" err="1"/>
              <a:t>vms</a:t>
            </a:r>
            <a:r>
              <a:rPr lang="en-US" sz="1800" dirty="0"/>
              <a:t> placement with constrained communication overhead and provable guarantees." IEEE TNSM 20.3 (2023): 3148-3161.</a:t>
            </a:r>
          </a:p>
          <a:p>
            <a:r>
              <a:rPr lang="en-US" sz="1800" dirty="0"/>
              <a:t>[Mitzenmacher’01] </a:t>
            </a:r>
            <a:r>
              <a:rPr lang="en-US" sz="1800" dirty="0" err="1"/>
              <a:t>Mitzenmacher</a:t>
            </a:r>
            <a:r>
              <a:rPr lang="en-US" sz="1800" dirty="0"/>
              <a:t>, M. "The power of two choices in randomized load balancing." IEEE Transactions on Parallel and Distributed Systems 12.10 (2001): 1094-1104.</a:t>
            </a:r>
          </a:p>
          <a:p>
            <a:r>
              <a:rPr lang="en-US" sz="1800" dirty="0"/>
              <a:t>[MD_P2_IBM] Narang, A., Dutta, S., &amp; </a:t>
            </a:r>
            <a:r>
              <a:rPr lang="en-US" sz="1800" dirty="0" err="1"/>
              <a:t>Bhattacherjee</a:t>
            </a:r>
            <a:r>
              <a:rPr lang="en-US" sz="1800" dirty="0"/>
              <a:t>, S. (2011). Multidimensional Balanced Allocation for Multiple Choice &amp; (1+ Beta) Processes. </a:t>
            </a:r>
            <a:r>
              <a:rPr lang="en-US" sz="1800" dirty="0" err="1"/>
              <a:t>arXiv</a:t>
            </a:r>
            <a:r>
              <a:rPr lang="en-US" sz="1800" dirty="0"/>
              <a:t> preprint arXiv:1111.0762.</a:t>
            </a:r>
          </a:p>
          <a:p>
            <a:r>
              <a:rPr lang="en-US" sz="1800" dirty="0"/>
              <a:t>[Nahir’16] </a:t>
            </a:r>
            <a:r>
              <a:rPr lang="en-US" sz="1800" dirty="0" err="1"/>
              <a:t>Nahir</a:t>
            </a:r>
            <a:r>
              <a:rPr lang="en-US" sz="1800" dirty="0"/>
              <a:t>, A., </a:t>
            </a:r>
            <a:r>
              <a:rPr lang="en-US" sz="1800" dirty="0" err="1"/>
              <a:t>Orda</a:t>
            </a:r>
            <a:r>
              <a:rPr lang="en-US" sz="1800" dirty="0"/>
              <a:t>, A., &amp; Raz, D. (2016, April). Reversing the supermarket: A distributed approach for handling elasticity in the cloud. In NOMS 2016-2016 IEEE/IFIP Network Operations and Management Symposium (pp. 87-95). IEEE.</a:t>
            </a:r>
          </a:p>
          <a:p>
            <a:r>
              <a:rPr lang="en-US" sz="1800" dirty="0"/>
              <a:t>[Quincy] M. </a:t>
            </a:r>
            <a:r>
              <a:rPr lang="en-US" sz="1800" dirty="0" err="1"/>
              <a:t>Isard</a:t>
            </a:r>
            <a:r>
              <a:rPr lang="en-US" sz="1800" dirty="0"/>
              <a:t> et al. “Quincy: Fair scheduling for distributed computing clusters,” in Proc. ACM SIGOPS, 2009, pp. 261–276.</a:t>
            </a:r>
          </a:p>
          <a:p>
            <a:r>
              <a:rPr lang="en-US" sz="1800" dirty="0"/>
              <a:t>[Mesos] B. Hindman et al., “Mesos: A platform for fine-grained resource sharing in the data center,” in Proc. NSDI, 2011, pp. 295–308.</a:t>
            </a:r>
          </a:p>
        </p:txBody>
      </p:sp>
    </p:spTree>
    <p:extLst>
      <p:ext uri="{BB962C8B-B14F-4D97-AF65-F5344CB8AC3E}">
        <p14:creationId xmlns:p14="http://schemas.microsoft.com/office/powerpoint/2010/main" val="278500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 (</a:t>
            </a:r>
            <a:r>
              <a:rPr lang="en-US" sz="3400" dirty="0" err="1"/>
              <a:t>Cont</a:t>
            </a:r>
            <a:r>
              <a:rPr lang="en-US" sz="3400" dirty="0"/>
              <a:t>’)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1800" dirty="0"/>
              <a:t>[ASC] </a:t>
            </a:r>
            <a:r>
              <a:rPr lang="en-GB" sz="1800" dirty="0"/>
              <a:t>G. </a:t>
            </a:r>
            <a:r>
              <a:rPr lang="en-GB" sz="1800" dirty="0" err="1"/>
              <a:t>Einziger</a:t>
            </a:r>
            <a:r>
              <a:rPr lang="en-GB" sz="1800" dirty="0"/>
              <a:t>, M. Goldstein, and Y. </a:t>
            </a:r>
            <a:r>
              <a:rPr lang="en-GB" sz="1800" dirty="0" err="1"/>
              <a:t>Sa’ar</a:t>
            </a:r>
            <a:r>
              <a:rPr lang="en-GB" sz="1800" dirty="0"/>
              <a:t>, “Faster placement of virtual machines through adaptive caching,” in Proc. INFOCOM, 2019,</a:t>
            </a:r>
          </a:p>
          <a:p>
            <a:pPr marL="0" indent="0">
              <a:buNone/>
            </a:pPr>
            <a:r>
              <a:rPr lang="en-GB" sz="1800" dirty="0"/>
              <a:t>     pp. 2458–2466.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93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06660"/>
              </p:ext>
            </p:extLst>
          </p:nvPr>
        </p:nvGraphicFramePr>
        <p:xfrm>
          <a:off x="8118559" y="1589809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Servers &amp;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16" descr="MCj04041590000[1]">
            <a:extLst>
              <a:ext uri="{FF2B5EF4-FFF2-40B4-BE49-F238E27FC236}">
                <a16:creationId xmlns:a16="http://schemas.microsoft.com/office/drawing/2014/main" id="{07CE366A-66A8-BD38-7867-DFC92B6A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446" y="1630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19" descr="MCj04041590000[1]">
            <a:extLst>
              <a:ext uri="{FF2B5EF4-FFF2-40B4-BE49-F238E27FC236}">
                <a16:creationId xmlns:a16="http://schemas.microsoft.com/office/drawing/2014/main" id="{BBEC7935-2C79-0CAE-A003-5FCE3DE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947" y="1884580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0" descr="MCj04041590000[1]">
            <a:extLst>
              <a:ext uri="{FF2B5EF4-FFF2-40B4-BE49-F238E27FC236}">
                <a16:creationId xmlns:a16="http://schemas.microsoft.com/office/drawing/2014/main" id="{3904A574-7C0A-107C-8D81-464B323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770" y="1730188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5" name="Picture 22" descr="MCj04041590000[1]">
            <a:extLst>
              <a:ext uri="{FF2B5EF4-FFF2-40B4-BE49-F238E27FC236}">
                <a16:creationId xmlns:a16="http://schemas.microsoft.com/office/drawing/2014/main" id="{D7789A24-C74E-7698-FB39-813E99C7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834" y="194651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4" descr="MCj04041590000[1]">
            <a:extLst>
              <a:ext uri="{FF2B5EF4-FFF2-40B4-BE49-F238E27FC236}">
                <a16:creationId xmlns:a16="http://schemas.microsoft.com/office/drawing/2014/main" id="{805E088D-CF1F-25F6-D549-D460B1C7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309" y="2138982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5" descr="MCj04041590000[1]">
            <a:extLst>
              <a:ext uri="{FF2B5EF4-FFF2-40B4-BE49-F238E27FC236}">
                <a16:creationId xmlns:a16="http://schemas.microsoft.com/office/drawing/2014/main" id="{33480FE2-A7A8-7B16-A342-BD833C53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708" y="2382287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9" name="Picture 18" descr="MCj04041590000[1]">
            <a:extLst>
              <a:ext uri="{FF2B5EF4-FFF2-40B4-BE49-F238E27FC236}">
                <a16:creationId xmlns:a16="http://schemas.microsoft.com/office/drawing/2014/main" id="{09F4915E-4602-C7B3-B21B-7936F4B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096" y="2184659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17" descr="MCj04041590000[1]">
            <a:extLst>
              <a:ext uri="{FF2B5EF4-FFF2-40B4-BE49-F238E27FC236}">
                <a16:creationId xmlns:a16="http://schemas.microsoft.com/office/drawing/2014/main" id="{D18D6EA0-B069-5920-F146-29B7976E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307" y="2546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18" descr="MCj04041590000[1]">
            <a:extLst>
              <a:ext uri="{FF2B5EF4-FFF2-40B4-BE49-F238E27FC236}">
                <a16:creationId xmlns:a16="http://schemas.microsoft.com/office/drawing/2014/main" id="{FDEBD505-1EFD-79E9-AB92-07913386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3046" y="2306421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Picture 21" descr="MCj04041590000[1]">
            <a:extLst>
              <a:ext uri="{FF2B5EF4-FFF2-40B4-BE49-F238E27FC236}">
                <a16:creationId xmlns:a16="http://schemas.microsoft.com/office/drawing/2014/main" id="{FA32CB9B-4AAB-54D6-9D40-E6EE5A0A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396" y="281805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3" descr="MCj04041590000[1]">
            <a:extLst>
              <a:ext uri="{FF2B5EF4-FFF2-40B4-BE49-F238E27FC236}">
                <a16:creationId xmlns:a16="http://schemas.microsoft.com/office/drawing/2014/main" id="{9721C1B7-FF2E-7321-F55C-F017DB6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755" y="263265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 descr="Math example written in white chalk on a black chalk board and white chalk, one plus two">
            <a:extLst>
              <a:ext uri="{FF2B5EF4-FFF2-40B4-BE49-F238E27FC236}">
                <a16:creationId xmlns:a16="http://schemas.microsoft.com/office/drawing/2014/main" id="{915BCF91-725E-17DA-1EE1-5AB56A94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0209" r="23988" b="33194"/>
          <a:stretch/>
        </p:blipFill>
        <p:spPr bwMode="auto">
          <a:xfrm>
            <a:off x="1329019" y="2837122"/>
            <a:ext cx="1194570" cy="5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7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0.44045 -0.0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8118559" y="1589809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Servers &amp;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Paths &amp; flows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Picture 16" descr="MCj04041590000[1]">
            <a:extLst>
              <a:ext uri="{FF2B5EF4-FFF2-40B4-BE49-F238E27FC236}">
                <a16:creationId xmlns:a16="http://schemas.microsoft.com/office/drawing/2014/main" id="{07CE366A-66A8-BD38-7867-DFC92B6A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446" y="1630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19" descr="MCj04041590000[1]">
            <a:extLst>
              <a:ext uri="{FF2B5EF4-FFF2-40B4-BE49-F238E27FC236}">
                <a16:creationId xmlns:a16="http://schemas.microsoft.com/office/drawing/2014/main" id="{BBEC7935-2C79-0CAE-A003-5FCE3DE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947" y="1884580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0" descr="MCj04041590000[1]">
            <a:extLst>
              <a:ext uri="{FF2B5EF4-FFF2-40B4-BE49-F238E27FC236}">
                <a16:creationId xmlns:a16="http://schemas.microsoft.com/office/drawing/2014/main" id="{3904A574-7C0A-107C-8D81-464B323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770" y="1730188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5" name="Picture 22" descr="MCj04041590000[1]">
            <a:extLst>
              <a:ext uri="{FF2B5EF4-FFF2-40B4-BE49-F238E27FC236}">
                <a16:creationId xmlns:a16="http://schemas.microsoft.com/office/drawing/2014/main" id="{D7789A24-C74E-7698-FB39-813E99C7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834" y="194651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4" descr="MCj04041590000[1]">
            <a:extLst>
              <a:ext uri="{FF2B5EF4-FFF2-40B4-BE49-F238E27FC236}">
                <a16:creationId xmlns:a16="http://schemas.microsoft.com/office/drawing/2014/main" id="{805E088D-CF1F-25F6-D549-D460B1C7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309" y="2138982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5" descr="MCj04041590000[1]">
            <a:extLst>
              <a:ext uri="{FF2B5EF4-FFF2-40B4-BE49-F238E27FC236}">
                <a16:creationId xmlns:a16="http://schemas.microsoft.com/office/drawing/2014/main" id="{33480FE2-A7A8-7B16-A342-BD833C53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708" y="2382287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9" name="Picture 18" descr="MCj04041590000[1]">
            <a:extLst>
              <a:ext uri="{FF2B5EF4-FFF2-40B4-BE49-F238E27FC236}">
                <a16:creationId xmlns:a16="http://schemas.microsoft.com/office/drawing/2014/main" id="{09F4915E-4602-C7B3-B21B-7936F4B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096" y="2184659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17" descr="MCj04041590000[1]">
            <a:extLst>
              <a:ext uri="{FF2B5EF4-FFF2-40B4-BE49-F238E27FC236}">
                <a16:creationId xmlns:a16="http://schemas.microsoft.com/office/drawing/2014/main" id="{D18D6EA0-B069-5920-F146-29B7976E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307" y="2546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18" descr="MCj04041590000[1]">
            <a:extLst>
              <a:ext uri="{FF2B5EF4-FFF2-40B4-BE49-F238E27FC236}">
                <a16:creationId xmlns:a16="http://schemas.microsoft.com/office/drawing/2014/main" id="{FDEBD505-1EFD-79E9-AB92-07913386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3046" y="2306421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Picture 21" descr="MCj04041590000[1]">
            <a:extLst>
              <a:ext uri="{FF2B5EF4-FFF2-40B4-BE49-F238E27FC236}">
                <a16:creationId xmlns:a16="http://schemas.microsoft.com/office/drawing/2014/main" id="{FA32CB9B-4AAB-54D6-9D40-E6EE5A0A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396" y="281805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3" descr="MCj04041590000[1]">
            <a:extLst>
              <a:ext uri="{FF2B5EF4-FFF2-40B4-BE49-F238E27FC236}">
                <a16:creationId xmlns:a16="http://schemas.microsoft.com/office/drawing/2014/main" id="{9721C1B7-FF2E-7321-F55C-F017DB6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755" y="263265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 descr="Math example written in white chalk on a black chalk board and white chalk, one plus two">
            <a:extLst>
              <a:ext uri="{FF2B5EF4-FFF2-40B4-BE49-F238E27FC236}">
                <a16:creationId xmlns:a16="http://schemas.microsoft.com/office/drawing/2014/main" id="{915BCF91-725E-17DA-1EE1-5AB56A94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0209" r="23988" b="33194"/>
          <a:stretch/>
        </p:blipFill>
        <p:spPr bwMode="auto">
          <a:xfrm>
            <a:off x="5353050" y="2771174"/>
            <a:ext cx="1194570" cy="5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outing - Fat-Tree topology - Network ...">
            <a:extLst>
              <a:ext uri="{FF2B5EF4-FFF2-40B4-BE49-F238E27FC236}">
                <a16:creationId xmlns:a16="http://schemas.microsoft.com/office/drawing/2014/main" id="{41FFE55C-56C8-8765-6041-E27B8FC2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598" y="4581525"/>
            <a:ext cx="4508476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1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b="1" dirty="0"/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16095"/>
              </p:ext>
            </p:extLst>
          </p:nvPr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EE83C39-2143-0229-0F29-A7C5EB28C5EE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09A6D1-433F-5A33-1CAA-AF0B3B5605D1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63143EA-CBDE-92F7-1BFD-E4354682462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0DF6116-56E1-A513-E88A-2CDDB4B2A814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1F15343-11B5-F6F1-A96D-FD5B09752E1A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5CC57C-6C9E-1FA8-90F3-C017DD097628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6B4A4F7-CD63-56B5-3539-66DC43D1D257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E8583E9-17B0-CA5E-3C88-25351994987C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C5BC9A-C956-6A3B-65E6-370BCFF4433E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E37857E-71AA-94E2-0F98-2EE8FE04A22E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B428EF8-BE3F-2077-9515-018081DDC634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62FC8FF-D0E3-0290-262E-C2390E4C4C5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85BF2B-86B1-0798-045F-BA31EDF8BF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FFA5B70-A2B6-97CF-99F6-88A08BA61C81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A86D0FF-80F8-4C64-2A39-E49BD75860A3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DADC96-4DF8-4134-B35A-D0005E5B6DE4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1E45A3F-A66D-FA41-4B69-AD2B1F297E2A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F833E3D-EA0D-4EC4-F1AE-4166781505EB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D408BF8-2B36-657C-9CE6-4C84E8E02274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6405635-7573-8163-E104-F51E36B0CC9E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CB9EAFC-CED4-6E55-D91E-8DD9A267B7B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C176E2B-E697-68C1-B844-816ED15CDF71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CEBD0E9-081F-8EA5-F72C-027CF3EE27A2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D556BC1-E9D6-71A5-6FD2-AD48849B53CA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6F0B751-2375-6D50-9602-2909979C4794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085FB5-E80C-3D73-F5F5-780E38C042C8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7ED7552-92BC-3A34-CA74-DFC7F9934B9D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0063A01-775C-FFC9-BBD1-E60C95AA3D12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102A93-9A2E-F239-1E4C-DA168045FB9F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BF28EFE-0B19-E82C-74ED-AFCD5E55442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990FFD3-6855-885E-3E37-A0DAE45A665C}"/>
              </a:ext>
            </a:extLst>
          </p:cNvPr>
          <p:cNvSpPr/>
          <p:nvPr/>
        </p:nvSpPr>
        <p:spPr>
          <a:xfrm>
            <a:off x="1400909" y="213387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573B80-E843-6C8D-D069-31D5A4F6E509}"/>
              </a:ext>
            </a:extLst>
          </p:cNvPr>
          <p:cNvSpPr txBox="1"/>
          <p:nvPr/>
        </p:nvSpPr>
        <p:spPr>
          <a:xfrm>
            <a:off x="1381978" y="1688343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3 			…                         m-1   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6847EF1-1869-CB89-A95B-AE7D3464F345}"/>
              </a:ext>
            </a:extLst>
          </p:cNvPr>
          <p:cNvCxnSpPr/>
          <p:nvPr/>
        </p:nvCxnSpPr>
        <p:spPr>
          <a:xfrm>
            <a:off x="4582378" y="2297943"/>
            <a:ext cx="914400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AC7CE60-C284-E371-1C49-C58CA818A69A}"/>
              </a:ext>
            </a:extLst>
          </p:cNvPr>
          <p:cNvSpPr/>
          <p:nvPr/>
        </p:nvSpPr>
        <p:spPr>
          <a:xfrm>
            <a:off x="1818208" y="212755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98F709F-4B39-1D26-B53B-0EC29134900E}"/>
              </a:ext>
            </a:extLst>
          </p:cNvPr>
          <p:cNvSpPr/>
          <p:nvPr/>
        </p:nvSpPr>
        <p:spPr>
          <a:xfrm>
            <a:off x="2261629" y="2119599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DC71F6A-19D4-FA0D-D6EC-EACD624B12D7}"/>
              </a:ext>
            </a:extLst>
          </p:cNvPr>
          <p:cNvSpPr/>
          <p:nvPr/>
        </p:nvSpPr>
        <p:spPr>
          <a:xfrm>
            <a:off x="7003410" y="2113276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D4BE04-DD07-18B3-F695-AF725C7BAB95}"/>
              </a:ext>
            </a:extLst>
          </p:cNvPr>
          <p:cNvSpPr/>
          <p:nvPr/>
        </p:nvSpPr>
        <p:spPr>
          <a:xfrm>
            <a:off x="7440097" y="212755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b="1" dirty="0"/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948CCE68-3185-31D9-0C8C-58046A8B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(Simplifying) assumptions</a:t>
            </a:r>
          </a:p>
          <a:p>
            <a:pPr lvl="1"/>
            <a:r>
              <a:rPr lang="en-US" dirty="0"/>
              <a:t>One ball at a time</a:t>
            </a:r>
          </a:p>
          <a:p>
            <a:pPr lvl="1"/>
            <a:r>
              <a:rPr lang="en-US" dirty="0"/>
              <a:t>Uniform balls</a:t>
            </a:r>
          </a:p>
          <a:p>
            <a:pPr lvl="1"/>
            <a:r>
              <a:rPr lang="en-US" dirty="0"/>
              <a:t>Uniform bins</a:t>
            </a:r>
          </a:p>
        </p:txBody>
      </p:sp>
    </p:spTree>
    <p:extLst>
      <p:ext uri="{BB962C8B-B14F-4D97-AF65-F5344CB8AC3E}">
        <p14:creationId xmlns:p14="http://schemas.microsoft.com/office/powerpoint/2010/main" val="182792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30269"/>
              </p:ext>
            </p:extLst>
          </p:nvPr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59259E-6 L -0.27101 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01 0.25625 L -0.27326 0.3925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1_slides des classes">
  <a:themeElements>
    <a:clrScheme name="1_slides des class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009900"/>
      </a:folHlink>
    </a:clrScheme>
    <a:fontScheme name="1_slides des class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lides des class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21668</TotalTime>
  <Words>1232</Words>
  <Application>Microsoft Office PowerPoint</Application>
  <PresentationFormat>On-screen Show (4:3)</PresentationFormat>
  <Paragraphs>338</Paragraphs>
  <Slides>31</Slides>
  <Notes>31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Wingdings</vt:lpstr>
      <vt:lpstr>1_slides des classes</vt:lpstr>
      <vt:lpstr>PowerPoint Presentation</vt:lpstr>
      <vt:lpstr>Motivation</vt:lpstr>
      <vt:lpstr>Motivation</vt:lpstr>
      <vt:lpstr>Motivation</vt:lpstr>
      <vt:lpstr>Motivation</vt:lpstr>
      <vt:lpstr>Problem statement</vt:lpstr>
      <vt:lpstr>Problem statement</vt:lpstr>
      <vt:lpstr>Picking the absolute minimum</vt:lpstr>
      <vt:lpstr>Picking the absolute minimum</vt:lpstr>
      <vt:lpstr>Picking the absolute minimum</vt:lpstr>
      <vt:lpstr>Picking a bin u.a.r</vt:lpstr>
      <vt:lpstr>Picking a bin u.a.r</vt:lpstr>
      <vt:lpstr>Picking a bin u.a.r</vt:lpstr>
      <vt:lpstr>The power of 2 choices</vt:lpstr>
      <vt:lpstr>The power of 2 choices</vt:lpstr>
      <vt:lpstr>The power of 2 choices</vt:lpstr>
      <vt:lpstr>The power of 2 choices</vt:lpstr>
      <vt:lpstr>The power of two choices</vt:lpstr>
      <vt:lpstr>The power of two choices</vt:lpstr>
      <vt:lpstr>The power of d choices</vt:lpstr>
      <vt:lpstr>Implementation dilemma</vt:lpstr>
      <vt:lpstr>Results (absolute values)</vt:lpstr>
      <vt:lpstr>Results (normalized w.r.t Opt)</vt:lpstr>
      <vt:lpstr>Std. dev. / average of the max. load</vt:lpstr>
      <vt:lpstr>Conclusions</vt:lpstr>
      <vt:lpstr>Relevance for Cisco Silicon One</vt:lpstr>
      <vt:lpstr>Generalization</vt:lpstr>
      <vt:lpstr>Parallelization</vt:lpstr>
      <vt:lpstr>Alternative approaches</vt:lpstr>
      <vt:lpstr>References</vt:lpstr>
      <vt:lpstr>References (Cont’)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GNoC</dc:title>
  <dc:creator>Isaac Keslassy</dc:creator>
  <cp:lastModifiedBy>Itamar Cohen</cp:lastModifiedBy>
  <cp:revision>10493</cp:revision>
  <dcterms:created xsi:type="dcterms:W3CDTF">2003-08-17T20:18:11Z</dcterms:created>
  <dcterms:modified xsi:type="dcterms:W3CDTF">2024-07-13T13:40:25Z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-1291146208</vt:i4>
  </property>
  <property fmtid="{D5CDD505-2E9C-101B-9397-08002B2CF9AE}" pid="3" name="_NewReviewCycle">
    <vt:lpwstr/>
  </property>
  <property fmtid="{D5CDD505-2E9C-101B-9397-08002B2CF9AE}" pid="4" name="_EmailSubject">
    <vt:lpwstr>Israel Networking day: one last thing...</vt:lpwstr>
  </property>
  <property fmtid="{D5CDD505-2E9C-101B-9397-08002B2CF9AE}" pid="5" name="_AuthorEmail">
    <vt:lpwstr>etsidon@qualcomm.com</vt:lpwstr>
  </property>
  <property fmtid="{D5CDD505-2E9C-101B-9397-08002B2CF9AE}" pid="6" name="_AuthorEmailDisplayName">
    <vt:lpwstr>Tsidon, Erez</vt:lpwstr>
  </property>
  <property fmtid="{D5CDD505-2E9C-101B-9397-08002B2CF9AE}" pid="7" name="MSIP_Label_2e5fcebd-25ff-410e-b109-b5b8e7778821_Enabled">
    <vt:lpwstr>true</vt:lpwstr>
  </property>
  <property fmtid="{D5CDD505-2E9C-101B-9397-08002B2CF9AE}" pid="8" name="MSIP_Label_2e5fcebd-25ff-410e-b109-b5b8e7778821_SetDate">
    <vt:lpwstr>2023-08-24T14:15:20Z</vt:lpwstr>
  </property>
  <property fmtid="{D5CDD505-2E9C-101B-9397-08002B2CF9AE}" pid="9" name="MSIP_Label_2e5fcebd-25ff-410e-b109-b5b8e7778821_Method">
    <vt:lpwstr>Standard</vt:lpwstr>
  </property>
  <property fmtid="{D5CDD505-2E9C-101B-9397-08002B2CF9AE}" pid="10" name="MSIP_Label_2e5fcebd-25ff-410e-b109-b5b8e7778821_Name">
    <vt:lpwstr>הצפנת קבצים והודעות דואר אלקטרוני</vt:lpwstr>
  </property>
  <property fmtid="{D5CDD505-2E9C-101B-9397-08002B2CF9AE}" pid="11" name="MSIP_Label_2e5fcebd-25ff-410e-b109-b5b8e7778821_SiteId">
    <vt:lpwstr>28358fe0-beb2-43c4-9915-8b896ba7dba5</vt:lpwstr>
  </property>
  <property fmtid="{D5CDD505-2E9C-101B-9397-08002B2CF9AE}" pid="12" name="MSIP_Label_2e5fcebd-25ff-410e-b109-b5b8e7778821_ActionId">
    <vt:lpwstr>6bfb8d0c-e609-41b5-b596-26ad8d340cd8</vt:lpwstr>
  </property>
  <property fmtid="{D5CDD505-2E9C-101B-9397-08002B2CF9AE}" pid="13" name="MSIP_Label_2e5fcebd-25ff-410e-b109-b5b8e7778821_ContentBits">
    <vt:lpwstr>0</vt:lpwstr>
  </property>
</Properties>
</file>