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handoutMasterIdLst>
    <p:handoutMasterId r:id="rId32"/>
  </p:handoutMasterIdLst>
  <p:sldIdLst>
    <p:sldId id="258" r:id="rId2"/>
    <p:sldId id="364" r:id="rId3"/>
    <p:sldId id="365" r:id="rId4"/>
    <p:sldId id="398" r:id="rId5"/>
    <p:sldId id="366" r:id="rId6"/>
    <p:sldId id="373" r:id="rId7"/>
    <p:sldId id="374" r:id="rId8"/>
    <p:sldId id="368" r:id="rId9"/>
    <p:sldId id="369" r:id="rId10"/>
    <p:sldId id="375" r:id="rId11"/>
    <p:sldId id="376" r:id="rId12"/>
    <p:sldId id="380" r:id="rId13"/>
    <p:sldId id="381" r:id="rId14"/>
    <p:sldId id="382" r:id="rId15"/>
    <p:sldId id="383" r:id="rId16"/>
    <p:sldId id="387" r:id="rId17"/>
    <p:sldId id="388" r:id="rId18"/>
    <p:sldId id="389" r:id="rId19"/>
    <p:sldId id="390" r:id="rId20"/>
    <p:sldId id="385" r:id="rId21"/>
    <p:sldId id="399" r:id="rId22"/>
    <p:sldId id="378" r:id="rId23"/>
    <p:sldId id="391" r:id="rId24"/>
    <p:sldId id="392" r:id="rId25"/>
    <p:sldId id="393" r:id="rId26"/>
    <p:sldId id="394" r:id="rId27"/>
    <p:sldId id="395" r:id="rId28"/>
    <p:sldId id="396" r:id="rId29"/>
    <p:sldId id="397" r:id="rId30"/>
  </p:sldIdLst>
  <p:sldSz cx="9144000" cy="6858000" type="screen4x3"/>
  <p:notesSz cx="7099300" cy="10234613"/>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84">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amar Cohen" initials="IC" lastIdx="2" clrIdx="0">
    <p:extLst>
      <p:ext uri="{19B8F6BF-5375-455C-9EA6-DF929625EA0E}">
        <p15:presenceInfo xmlns:p15="http://schemas.microsoft.com/office/powerpoint/2012/main" userId="a67a5675e5996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FF"/>
    <a:srgbClr val="0000FF"/>
    <a:srgbClr val="847979"/>
    <a:srgbClr val="93CCEA"/>
    <a:srgbClr val="B7B5E4"/>
    <a:srgbClr val="77D0E5"/>
    <a:srgbClr val="77DDE5"/>
    <a:srgbClr val="7CD2E0"/>
    <a:srgbClr val="7CC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5" autoAdjust="0"/>
    <p:restoredTop sz="95759" autoAdjust="0"/>
  </p:normalViewPr>
  <p:slideViewPr>
    <p:cSldViewPr>
      <p:cViewPr varScale="1">
        <p:scale>
          <a:sx n="92" d="100"/>
          <a:sy n="92" d="100"/>
        </p:scale>
        <p:origin x="798" y="84"/>
      </p:cViewPr>
      <p:guideLst>
        <p:guide orient="horz" pos="3984"/>
        <p:guide pos="2880"/>
      </p:guideLst>
    </p:cSldViewPr>
  </p:slideViewPr>
  <p:outlineViewPr>
    <p:cViewPr>
      <p:scale>
        <a:sx n="75" d="100"/>
        <a:sy n="75" d="100"/>
      </p:scale>
      <p:origin x="0" y="0"/>
    </p:cViewPr>
  </p:outlineViewPr>
  <p:notesTextViewPr>
    <p:cViewPr>
      <p:scale>
        <a:sx n="200" d="100"/>
        <a:sy n="200" d="100"/>
      </p:scale>
      <p:origin x="0" y="0"/>
    </p:cViewPr>
  </p:notesTextViewPr>
  <p:sorterViewPr>
    <p:cViewPr>
      <p:scale>
        <a:sx n="85" d="100"/>
        <a:sy n="85" d="100"/>
      </p:scale>
      <p:origin x="0" y="0"/>
    </p:cViewPr>
  </p:sorterViewPr>
  <p:notesViewPr>
    <p:cSldViewPr>
      <p:cViewPr varScale="1">
        <p:scale>
          <a:sx n="64" d="100"/>
          <a:sy n="64" d="100"/>
        </p:scale>
        <p:origin x="2286"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3481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6413A8AA-4230-46BA-A07E-15EE9882BC4E}" type="datetime1">
              <a:rPr lang="en-US"/>
              <a:pPr>
                <a:defRPr/>
              </a:pPr>
              <a:t>7/11/2024</a:t>
            </a:fld>
            <a:endParaRPr lang="en-US"/>
          </a:p>
        </p:txBody>
      </p:sp>
      <p:sp>
        <p:nvSpPr>
          <p:cNvPr id="34816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34816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D94CCC7D-99FA-476D-B699-AFC136A3CABF}" type="slidenum">
              <a:rPr lang="he-IL"/>
              <a:pPr>
                <a:defRPr/>
              </a:pPr>
              <a:t>‹#›</a:t>
            </a:fld>
            <a:endParaRPr lang="en-US"/>
          </a:p>
        </p:txBody>
      </p:sp>
    </p:spTree>
    <p:extLst>
      <p:ext uri="{BB962C8B-B14F-4D97-AF65-F5344CB8AC3E}">
        <p14:creationId xmlns:p14="http://schemas.microsoft.com/office/powerpoint/2010/main" val="28709689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3223" userDrawn="1">
          <p15:clr>
            <a:srgbClr val="F26B43"/>
          </p15:clr>
        </p15:guide>
        <p15:guide id="2" pos="2236"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1218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35468C3C-F902-46A6-9195-297ED04B942A}" type="datetime1">
              <a:rPr lang="en-US"/>
              <a:pPr>
                <a:defRPr/>
              </a:pPr>
              <a:t>7/11/2024</a:t>
            </a:fld>
            <a:endParaRPr lang="en-US"/>
          </a:p>
        </p:txBody>
      </p:sp>
      <p:sp>
        <p:nvSpPr>
          <p:cNvPr id="2867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1218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AF3000EE-471F-49DA-891E-26BB1401A0F3}" type="slidenum">
              <a:rPr lang="he-IL"/>
              <a:pPr>
                <a:defRPr/>
              </a:pPr>
              <a:t>‹#›</a:t>
            </a:fld>
            <a:endParaRPr lang="en-US"/>
          </a:p>
        </p:txBody>
      </p:sp>
    </p:spTree>
    <p:extLst>
      <p:ext uri="{BB962C8B-B14F-4D97-AF65-F5344CB8AC3E}">
        <p14:creationId xmlns:p14="http://schemas.microsoft.com/office/powerpoint/2010/main" val="1341138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 will present the paper “</a:t>
            </a:r>
            <a:r>
              <a:rPr lang="en-US" sz="1800" kern="0" dirty="0"/>
              <a:t>Distributed Asynchronous Protocol for Service</a:t>
            </a:r>
          </a:p>
          <a:p>
            <a:r>
              <a:rPr lang="en-US" sz="1800" kern="0" dirty="0"/>
              <a:t>Provisioning in the Edge-Cloud Continuum”.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This is a joint work with </a:t>
            </a:r>
            <a:r>
              <a:rPr lang="en-US" sz="1800" b="0" dirty="0"/>
              <a:t>Paolo </a:t>
            </a:r>
            <a:r>
              <a:rPr lang="en-US" sz="1800" b="0" dirty="0" err="1"/>
              <a:t>Giaccone</a:t>
            </a:r>
            <a:r>
              <a:rPr lang="en-US" sz="1800" b="0" dirty="0"/>
              <a:t>, and Carla F. </a:t>
            </a:r>
            <a:r>
              <a:rPr lang="en-US" sz="1800" b="0" dirty="0" err="1"/>
              <a:t>Chiasserini</a:t>
            </a:r>
            <a:r>
              <a:rPr lang="en-US" sz="1800" b="0" dirty="0"/>
              <a:t>.</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a:t>
            </a:fld>
            <a:endParaRPr lang="en-US"/>
          </a:p>
        </p:txBody>
      </p:sp>
    </p:spTree>
    <p:extLst>
      <p:ext uri="{BB962C8B-B14F-4D97-AF65-F5344CB8AC3E}">
        <p14:creationId xmlns:p14="http://schemas.microsoft.com/office/powerpoint/2010/main" val="3323846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10</a:t>
            </a:fld>
            <a:endParaRPr lang="en-US"/>
          </a:p>
        </p:txBody>
      </p:sp>
    </p:spTree>
    <p:extLst>
      <p:ext uri="{BB962C8B-B14F-4D97-AF65-F5344CB8AC3E}">
        <p14:creationId xmlns:p14="http://schemas.microsoft.com/office/powerpoint/2010/main" val="283137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11</a:t>
            </a:fld>
            <a:endParaRPr lang="en-US"/>
          </a:p>
        </p:txBody>
      </p:sp>
    </p:spTree>
    <p:extLst>
      <p:ext uri="{BB962C8B-B14F-4D97-AF65-F5344CB8AC3E}">
        <p14:creationId xmlns:p14="http://schemas.microsoft.com/office/powerpoint/2010/main" val="283542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12</a:t>
            </a:fld>
            <a:endParaRPr lang="en-US"/>
          </a:p>
        </p:txBody>
      </p:sp>
    </p:spTree>
    <p:extLst>
      <p:ext uri="{BB962C8B-B14F-4D97-AF65-F5344CB8AC3E}">
        <p14:creationId xmlns:p14="http://schemas.microsoft.com/office/powerpoint/2010/main" val="341468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13</a:t>
            </a:fld>
            <a:endParaRPr lang="en-US"/>
          </a:p>
        </p:txBody>
      </p:sp>
    </p:spTree>
    <p:extLst>
      <p:ext uri="{BB962C8B-B14F-4D97-AF65-F5344CB8AC3E}">
        <p14:creationId xmlns:p14="http://schemas.microsoft.com/office/powerpoint/2010/main" val="64398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14</a:t>
            </a:fld>
            <a:endParaRPr lang="en-US"/>
          </a:p>
        </p:txBody>
      </p:sp>
    </p:spTree>
    <p:extLst>
      <p:ext uri="{BB962C8B-B14F-4D97-AF65-F5344CB8AC3E}">
        <p14:creationId xmlns:p14="http://schemas.microsoft.com/office/powerpoint/2010/main" val="344743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15</a:t>
            </a:fld>
            <a:endParaRPr lang="en-US"/>
          </a:p>
        </p:txBody>
      </p:sp>
    </p:spTree>
    <p:extLst>
      <p:ext uri="{BB962C8B-B14F-4D97-AF65-F5344CB8AC3E}">
        <p14:creationId xmlns:p14="http://schemas.microsoft.com/office/powerpoint/2010/main" val="347367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16</a:t>
            </a:fld>
            <a:endParaRPr lang="en-US"/>
          </a:p>
        </p:txBody>
      </p:sp>
    </p:spTree>
    <p:extLst>
      <p:ext uri="{BB962C8B-B14F-4D97-AF65-F5344CB8AC3E}">
        <p14:creationId xmlns:p14="http://schemas.microsoft.com/office/powerpoint/2010/main" val="242408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17</a:t>
            </a:fld>
            <a:endParaRPr lang="en-US"/>
          </a:p>
        </p:txBody>
      </p:sp>
    </p:spTree>
    <p:extLst>
      <p:ext uri="{BB962C8B-B14F-4D97-AF65-F5344CB8AC3E}">
        <p14:creationId xmlns:p14="http://schemas.microsoft.com/office/powerpoint/2010/main" val="4280145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18</a:t>
            </a:fld>
            <a:endParaRPr lang="en-US"/>
          </a:p>
        </p:txBody>
      </p:sp>
    </p:spTree>
    <p:extLst>
      <p:ext uri="{BB962C8B-B14F-4D97-AF65-F5344CB8AC3E}">
        <p14:creationId xmlns:p14="http://schemas.microsoft.com/office/powerpoint/2010/main" val="1844283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19</a:t>
            </a:fld>
            <a:endParaRPr lang="en-US"/>
          </a:p>
        </p:txBody>
      </p:sp>
    </p:spTree>
    <p:extLst>
      <p:ext uri="{BB962C8B-B14F-4D97-AF65-F5344CB8AC3E}">
        <p14:creationId xmlns:p14="http://schemas.microsoft.com/office/powerpoint/2010/main" val="159351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a:t>
            </a:fld>
            <a:endParaRPr lang="en-US"/>
          </a:p>
        </p:txBody>
      </p:sp>
    </p:spTree>
    <p:extLst>
      <p:ext uri="{BB962C8B-B14F-4D97-AF65-F5344CB8AC3E}">
        <p14:creationId xmlns:p14="http://schemas.microsoft.com/office/powerpoint/2010/main" val="3443715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20</a:t>
            </a:fld>
            <a:endParaRPr lang="en-US"/>
          </a:p>
        </p:txBody>
      </p:sp>
    </p:spTree>
    <p:extLst>
      <p:ext uri="{BB962C8B-B14F-4D97-AF65-F5344CB8AC3E}">
        <p14:creationId xmlns:p14="http://schemas.microsoft.com/office/powerpoint/2010/main" val="289627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21</a:t>
            </a:fld>
            <a:endParaRPr lang="en-US"/>
          </a:p>
        </p:txBody>
      </p:sp>
    </p:spTree>
    <p:extLst>
      <p:ext uri="{BB962C8B-B14F-4D97-AF65-F5344CB8AC3E}">
        <p14:creationId xmlns:p14="http://schemas.microsoft.com/office/powerpoint/2010/main" val="1767891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22</a:t>
            </a:fld>
            <a:endParaRPr lang="en-US"/>
          </a:p>
        </p:txBody>
      </p:sp>
    </p:spTree>
    <p:extLst>
      <p:ext uri="{BB962C8B-B14F-4D97-AF65-F5344CB8AC3E}">
        <p14:creationId xmlns:p14="http://schemas.microsoft.com/office/powerpoint/2010/main" val="175408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23</a:t>
            </a:fld>
            <a:endParaRPr lang="en-US"/>
          </a:p>
        </p:txBody>
      </p:sp>
    </p:spTree>
    <p:extLst>
      <p:ext uri="{BB962C8B-B14F-4D97-AF65-F5344CB8AC3E}">
        <p14:creationId xmlns:p14="http://schemas.microsoft.com/office/powerpoint/2010/main" val="1298450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24</a:t>
            </a:fld>
            <a:endParaRPr lang="en-US"/>
          </a:p>
        </p:txBody>
      </p:sp>
    </p:spTree>
    <p:extLst>
      <p:ext uri="{BB962C8B-B14F-4D97-AF65-F5344CB8AC3E}">
        <p14:creationId xmlns:p14="http://schemas.microsoft.com/office/powerpoint/2010/main" val="1294465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25</a:t>
            </a:fld>
            <a:endParaRPr lang="en-US"/>
          </a:p>
        </p:txBody>
      </p:sp>
    </p:spTree>
    <p:extLst>
      <p:ext uri="{BB962C8B-B14F-4D97-AF65-F5344CB8AC3E}">
        <p14:creationId xmlns:p14="http://schemas.microsoft.com/office/powerpoint/2010/main" val="2192763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26</a:t>
            </a:fld>
            <a:endParaRPr lang="en-US"/>
          </a:p>
        </p:txBody>
      </p:sp>
    </p:spTree>
    <p:extLst>
      <p:ext uri="{BB962C8B-B14F-4D97-AF65-F5344CB8AC3E}">
        <p14:creationId xmlns:p14="http://schemas.microsoft.com/office/powerpoint/2010/main" val="322142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27</a:t>
            </a:fld>
            <a:endParaRPr lang="en-US"/>
          </a:p>
        </p:txBody>
      </p:sp>
    </p:spTree>
    <p:extLst>
      <p:ext uri="{BB962C8B-B14F-4D97-AF65-F5344CB8AC3E}">
        <p14:creationId xmlns:p14="http://schemas.microsoft.com/office/powerpoint/2010/main" val="2923433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28</a:t>
            </a:fld>
            <a:endParaRPr lang="en-US"/>
          </a:p>
        </p:txBody>
      </p:sp>
    </p:spTree>
    <p:extLst>
      <p:ext uri="{BB962C8B-B14F-4D97-AF65-F5344CB8AC3E}">
        <p14:creationId xmlns:p14="http://schemas.microsoft.com/office/powerpoint/2010/main" val="3097481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29</a:t>
            </a:fld>
            <a:endParaRPr lang="en-US"/>
          </a:p>
        </p:txBody>
      </p:sp>
    </p:spTree>
    <p:extLst>
      <p:ext uri="{BB962C8B-B14F-4D97-AF65-F5344CB8AC3E}">
        <p14:creationId xmlns:p14="http://schemas.microsoft.com/office/powerpoint/2010/main" val="38224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3</a:t>
            </a:fld>
            <a:endParaRPr lang="en-US"/>
          </a:p>
        </p:txBody>
      </p:sp>
    </p:spTree>
    <p:extLst>
      <p:ext uri="{BB962C8B-B14F-4D97-AF65-F5344CB8AC3E}">
        <p14:creationId xmlns:p14="http://schemas.microsoft.com/office/powerpoint/2010/main" val="275340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4</a:t>
            </a:fld>
            <a:endParaRPr lang="en-US"/>
          </a:p>
        </p:txBody>
      </p:sp>
    </p:spTree>
    <p:extLst>
      <p:ext uri="{BB962C8B-B14F-4D97-AF65-F5344CB8AC3E}">
        <p14:creationId xmlns:p14="http://schemas.microsoft.com/office/powerpoint/2010/main" val="62781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5</a:t>
            </a:fld>
            <a:endParaRPr lang="en-US"/>
          </a:p>
        </p:txBody>
      </p:sp>
    </p:spTree>
    <p:extLst>
      <p:ext uri="{BB962C8B-B14F-4D97-AF65-F5344CB8AC3E}">
        <p14:creationId xmlns:p14="http://schemas.microsoft.com/office/powerpoint/2010/main" val="254680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6</a:t>
            </a:fld>
            <a:endParaRPr lang="en-US"/>
          </a:p>
        </p:txBody>
      </p:sp>
    </p:spTree>
    <p:extLst>
      <p:ext uri="{BB962C8B-B14F-4D97-AF65-F5344CB8AC3E}">
        <p14:creationId xmlns:p14="http://schemas.microsoft.com/office/powerpoint/2010/main" val="426510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7</a:t>
            </a:fld>
            <a:endParaRPr lang="en-US"/>
          </a:p>
        </p:txBody>
      </p:sp>
    </p:spTree>
    <p:extLst>
      <p:ext uri="{BB962C8B-B14F-4D97-AF65-F5344CB8AC3E}">
        <p14:creationId xmlns:p14="http://schemas.microsoft.com/office/powerpoint/2010/main" val="383894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8</a:t>
            </a:fld>
            <a:endParaRPr lang="en-US"/>
          </a:p>
        </p:txBody>
      </p:sp>
    </p:spTree>
    <p:extLst>
      <p:ext uri="{BB962C8B-B14F-4D97-AF65-F5344CB8AC3E}">
        <p14:creationId xmlns:p14="http://schemas.microsoft.com/office/powerpoint/2010/main" val="324858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9</a:t>
            </a:fld>
            <a:endParaRPr lang="en-US"/>
          </a:p>
        </p:txBody>
      </p:sp>
    </p:spTree>
    <p:extLst>
      <p:ext uri="{BB962C8B-B14F-4D97-AF65-F5344CB8AC3E}">
        <p14:creationId xmlns:p14="http://schemas.microsoft.com/office/powerpoint/2010/main" val="35352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
            <a:ext cx="8001000" cy="1381125"/>
          </a:xfrm>
        </p:spPr>
        <p:txBody>
          <a:bodyPr/>
          <a:lstStyle>
            <a:lvl1pPr>
              <a:defRPr/>
            </a:lvl1pPr>
          </a:lstStyle>
          <a:p>
            <a:r>
              <a:rPr lang="en-US" dirty="0"/>
              <a:t> Click to edit Master title style</a:t>
            </a:r>
          </a:p>
        </p:txBody>
      </p:sp>
      <p:sp>
        <p:nvSpPr>
          <p:cNvPr id="23" name="Title 1">
            <a:extLst>
              <a:ext uri="{FF2B5EF4-FFF2-40B4-BE49-F238E27FC236}">
                <a16:creationId xmlns:a16="http://schemas.microsoft.com/office/drawing/2014/main" id="{7032A872-F6C4-471E-AD50-A2D4135F374A}"/>
              </a:ext>
            </a:extLst>
          </p:cNvPr>
          <p:cNvSpPr txBox="1">
            <a:spLocks/>
          </p:cNvSpPr>
          <p:nvPr userDrawn="1"/>
        </p:nvSpPr>
        <p:spPr bwMode="auto">
          <a:xfrm>
            <a:off x="-5" y="1366610"/>
            <a:ext cx="1143005" cy="549139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endParaRPr lang="en-US" sz="1200" kern="0" baseline="0" dirty="0"/>
          </a:p>
        </p:txBody>
      </p:sp>
      <p:sp>
        <p:nvSpPr>
          <p:cNvPr id="8" name="Content Placeholder 2">
            <a:extLst>
              <a:ext uri="{FF2B5EF4-FFF2-40B4-BE49-F238E27FC236}">
                <a16:creationId xmlns:a16="http://schemas.microsoft.com/office/drawing/2014/main" id="{2A65341F-DD18-4380-A36B-F59F400D1E08}"/>
              </a:ext>
            </a:extLst>
          </p:cNvPr>
          <p:cNvSpPr>
            <a:spLocks noGrp="1"/>
          </p:cNvSpPr>
          <p:nvPr>
            <p:ph idx="1"/>
          </p:nvPr>
        </p:nvSpPr>
        <p:spPr>
          <a:xfrm>
            <a:off x="1143000" y="1600200"/>
            <a:ext cx="7696200" cy="5029200"/>
          </a:xfrm>
        </p:spPr>
        <p:txBody>
          <a:bodyPr/>
          <a:lstStyle/>
          <a:p>
            <a:pPr lvl="0"/>
            <a:r>
              <a:rPr lang="en-US" dirty="0"/>
              <a:t>Click to edit Master text styles</a:t>
            </a:r>
          </a:p>
          <a:p>
            <a:pPr lvl="1"/>
            <a:r>
              <a:rPr lang="en-US" dirty="0"/>
              <a:t>Second level</a:t>
            </a:r>
          </a:p>
          <a:p>
            <a:pPr lvl="2"/>
            <a:r>
              <a:rPr lang="en-US" dirty="0"/>
              <a:t>Third level</a:t>
            </a:r>
          </a:p>
        </p:txBody>
      </p:sp>
      <p:sp>
        <p:nvSpPr>
          <p:cNvPr id="6" name="Text Placeholder 9">
            <a:extLst>
              <a:ext uri="{FF2B5EF4-FFF2-40B4-BE49-F238E27FC236}">
                <a16:creationId xmlns:a16="http://schemas.microsoft.com/office/drawing/2014/main" id="{FE3732B2-72C7-137B-E4CB-E6CE21640C56}"/>
              </a:ext>
            </a:extLst>
          </p:cNvPr>
          <p:cNvSpPr>
            <a:spLocks noGrp="1"/>
          </p:cNvSpPr>
          <p:nvPr>
            <p:ph type="body" sz="quarter" idx="12"/>
          </p:nvPr>
        </p:nvSpPr>
        <p:spPr>
          <a:xfrm>
            <a:off x="0" y="1462088"/>
            <a:ext cx="1143000" cy="1509712"/>
          </a:xfrm>
        </p:spPr>
        <p:txBody>
          <a:bodyPr/>
          <a:lstStyle>
            <a:lvl1pPr marL="0" indent="0">
              <a:buFontTx/>
              <a:buNone/>
              <a:defRPr>
                <a:solidFill>
                  <a:schemeClr val="bg1"/>
                </a:solidFill>
              </a:defRPr>
            </a:lvl1pPr>
          </a:lstStyle>
          <a:p>
            <a:pPr algn="l"/>
            <a:r>
              <a:rPr lang="en-US" sz="1050" b="1" kern="0" dirty="0"/>
              <a:t>D</a:t>
            </a:r>
            <a:r>
              <a:rPr lang="en-US" sz="1050" kern="0" dirty="0"/>
              <a:t>istributed </a:t>
            </a:r>
            <a:r>
              <a:rPr lang="en-US" sz="1050" b="1" kern="0" dirty="0"/>
              <a:t>A</a:t>
            </a:r>
            <a:r>
              <a:rPr lang="en-US" sz="1050" kern="0" dirty="0"/>
              <a:t>synchronous </a:t>
            </a:r>
          </a:p>
          <a:p>
            <a:pPr algn="l"/>
            <a:r>
              <a:rPr lang="en-US" sz="1050" b="1" dirty="0"/>
              <a:t>P</a:t>
            </a:r>
            <a:r>
              <a:rPr lang="en-US" sz="1050" dirty="0"/>
              <a:t>lacement</a:t>
            </a:r>
          </a:p>
          <a:p>
            <a:pPr algn="l"/>
            <a:r>
              <a:rPr lang="en-US" sz="1050" b="1" kern="0" dirty="0"/>
              <a:t>P</a:t>
            </a:r>
            <a:r>
              <a:rPr lang="en-US" sz="1050" kern="0" dirty="0"/>
              <a:t>rotocol </a:t>
            </a:r>
          </a:p>
          <a:p>
            <a:pPr algn="l"/>
            <a:r>
              <a:rPr lang="en-US" sz="1050" dirty="0"/>
              <a:t>     </a:t>
            </a:r>
            <a:r>
              <a:rPr lang="en-US" sz="1050" kern="0" dirty="0"/>
              <a:t>for the </a:t>
            </a:r>
          </a:p>
          <a:p>
            <a:pPr algn="l"/>
            <a:r>
              <a:rPr lang="en-US" sz="1050" b="1" kern="0" dirty="0"/>
              <a:t>E</a:t>
            </a:r>
            <a:r>
              <a:rPr lang="en-US" sz="1050" kern="0" dirty="0"/>
              <a:t>dge-</a:t>
            </a:r>
          </a:p>
          <a:p>
            <a:pPr algn="l"/>
            <a:r>
              <a:rPr lang="en-US" sz="1050" b="1" kern="0" dirty="0"/>
              <a:t>C</a:t>
            </a:r>
            <a:r>
              <a:rPr lang="en-US" sz="1050" kern="0" dirty="0"/>
              <a:t>loud </a:t>
            </a:r>
            <a:r>
              <a:rPr lang="en-US" sz="1050" b="1" kern="0" dirty="0"/>
              <a:t>C</a:t>
            </a:r>
            <a:r>
              <a:rPr lang="en-US" sz="1050" kern="0" dirty="0"/>
              <a:t>ontinuum</a:t>
            </a:r>
          </a:p>
        </p:txBody>
      </p:sp>
      <p:sp>
        <p:nvSpPr>
          <p:cNvPr id="3" name="Rectangle 2">
            <a:extLst>
              <a:ext uri="{FF2B5EF4-FFF2-40B4-BE49-F238E27FC236}">
                <a16:creationId xmlns:a16="http://schemas.microsoft.com/office/drawing/2014/main" id="{6CDC1A7D-3A4F-6ECE-BD61-73FE59BEBC72}"/>
              </a:ext>
            </a:extLst>
          </p:cNvPr>
          <p:cNvSpPr/>
          <p:nvPr userDrawn="1"/>
        </p:nvSpPr>
        <p:spPr bwMode="auto">
          <a:xfrm>
            <a:off x="0" y="-1"/>
            <a:ext cx="1143000" cy="1366611"/>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7" name="Text Placeholder 10">
            <a:extLst>
              <a:ext uri="{FF2B5EF4-FFF2-40B4-BE49-F238E27FC236}">
                <a16:creationId xmlns:a16="http://schemas.microsoft.com/office/drawing/2014/main" id="{440B5BE6-49DB-DF7F-679C-25166A08D71C}"/>
              </a:ext>
            </a:extLst>
          </p:cNvPr>
          <p:cNvSpPr>
            <a:spLocks noGrp="1"/>
          </p:cNvSpPr>
          <p:nvPr>
            <p:ph type="body" sz="quarter" idx="13" hasCustomPrompt="1"/>
          </p:nvPr>
        </p:nvSpPr>
        <p:spPr>
          <a:xfrm>
            <a:off x="9525" y="3438525"/>
            <a:ext cx="1143000" cy="1143000"/>
          </a:xfrm>
        </p:spPr>
        <p:txBody>
          <a:bodyPr/>
          <a:lstStyle>
            <a:lvl1pPr marL="0" indent="0">
              <a:buFontTx/>
              <a:buNone/>
              <a:defRPr sz="1200" baseline="0">
                <a:solidFill>
                  <a:schemeClr val="bg1"/>
                </a:solidFill>
              </a:defRPr>
            </a:lvl1pPr>
          </a:lstStyle>
          <a:p>
            <a:r>
              <a:rPr lang="en-US" sz="1100" dirty="0">
                <a:solidFill>
                  <a:schemeClr val="bg2"/>
                </a:solidFill>
              </a:rPr>
              <a:t>Introduction</a:t>
            </a:r>
          </a:p>
          <a:p>
            <a:r>
              <a:rPr lang="en-US" sz="1100" dirty="0">
                <a:solidFill>
                  <a:schemeClr val="bg2"/>
                </a:solidFill>
              </a:rPr>
              <a:t>The problem</a:t>
            </a:r>
          </a:p>
          <a:p>
            <a:r>
              <a:rPr lang="en-US" sz="1100" dirty="0">
                <a:solidFill>
                  <a:schemeClr val="bg2"/>
                </a:solidFill>
              </a:rPr>
              <a:t>Our solution</a:t>
            </a:r>
          </a:p>
          <a:p>
            <a:r>
              <a:rPr lang="en-US" sz="1100" dirty="0">
                <a:solidFill>
                  <a:schemeClr val="bg2"/>
                </a:solidFill>
              </a:rPr>
              <a:t>Evaluation</a:t>
            </a:r>
          </a:p>
          <a:p>
            <a:r>
              <a:rPr lang="en-US" sz="1100" dirty="0">
                <a:solidFill>
                  <a:schemeClr val="bg2"/>
                </a:solidFill>
              </a:rPr>
              <a:t>Summary</a:t>
            </a:r>
          </a:p>
        </p:txBody>
      </p:sp>
    </p:spTree>
    <p:extLst>
      <p:ext uri="{BB962C8B-B14F-4D97-AF65-F5344CB8AC3E}">
        <p14:creationId xmlns:p14="http://schemas.microsoft.com/office/powerpoint/2010/main" val="2837713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838200" y="1600200"/>
            <a:ext cx="800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6" name="Footer Placeholder 4"/>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cs typeface="Arial" charset="0"/>
              </a:defRPr>
            </a:lvl1pPr>
          </a:lstStyle>
          <a:p>
            <a:pPr>
              <a:defRPr/>
            </a:pPr>
            <a:endParaRPr lang="en-US" dirty="0"/>
          </a:p>
        </p:txBody>
      </p:sp>
      <p:sp>
        <p:nvSpPr>
          <p:cNvPr id="2" name="Rectangle 4"/>
          <p:cNvSpPr>
            <a:spLocks noGrp="1" noChangeArrowheads="1"/>
          </p:cNvSpPr>
          <p:nvPr>
            <p:ph type="sldNum" sz="quarter" idx="4"/>
          </p:nvPr>
        </p:nvSpPr>
        <p:spPr bwMode="auto">
          <a:xfrm>
            <a:off x="8534400" y="6381750"/>
            <a:ext cx="609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BF23A9A2-9AED-463C-A933-77B52FD4B419}"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Lst>
  <p:hf hdr="0" ftr="0" dt="0"/>
  <p:txStyles>
    <p:titleStyle>
      <a:lvl1pPr algn="ctr" rtl="0" eaLnBrk="0" fontAlgn="base" hangingPunct="0">
        <a:spcBef>
          <a:spcPct val="0"/>
        </a:spcBef>
        <a:spcAft>
          <a:spcPct val="0"/>
        </a:spcAft>
        <a:defRPr sz="36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p:titleStyle>
    <p:bodyStyle>
      <a:lvl1pPr marL="342900" indent="-34290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endParaRPr lang="en-US" dirty="0"/>
          </a:p>
        </p:txBody>
      </p:sp>
      <p:sp>
        <p:nvSpPr>
          <p:cNvPr id="12" name="Title 6">
            <a:extLst>
              <a:ext uri="{FF2B5EF4-FFF2-40B4-BE49-F238E27FC236}">
                <a16:creationId xmlns:a16="http://schemas.microsoft.com/office/drawing/2014/main" id="{43682754-1AE2-4E0B-9C89-9444F5BE9DA5}"/>
              </a:ext>
            </a:extLst>
          </p:cNvPr>
          <p:cNvSpPr txBox="1">
            <a:spLocks/>
          </p:cNvSpPr>
          <p:nvPr/>
        </p:nvSpPr>
        <p:spPr bwMode="auto">
          <a:xfrm>
            <a:off x="1600199" y="2051955"/>
            <a:ext cx="7086601" cy="1000125"/>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r>
              <a:rPr lang="en-US" kern="0" dirty="0"/>
              <a:t>Balls &amp; bins</a:t>
            </a:r>
          </a:p>
        </p:txBody>
      </p:sp>
      <p:sp>
        <p:nvSpPr>
          <p:cNvPr id="6" name="TextBox 5">
            <a:extLst>
              <a:ext uri="{FF2B5EF4-FFF2-40B4-BE49-F238E27FC236}">
                <a16:creationId xmlns:a16="http://schemas.microsoft.com/office/drawing/2014/main" id="{B1DFDCC8-7FCA-4BB8-A335-059D8E84F99C}"/>
              </a:ext>
            </a:extLst>
          </p:cNvPr>
          <p:cNvSpPr txBox="1"/>
          <p:nvPr/>
        </p:nvSpPr>
        <p:spPr>
          <a:xfrm>
            <a:off x="1143000" y="3429000"/>
            <a:ext cx="8001000" cy="707886"/>
          </a:xfrm>
          <a:prstGeom prst="rect">
            <a:avLst/>
          </a:prstGeom>
          <a:noFill/>
        </p:spPr>
        <p:txBody>
          <a:bodyPr wrap="square" rtlCol="1">
            <a:spAutoFit/>
          </a:bodyPr>
          <a:lstStyle/>
          <a:p>
            <a:pPr algn="ctr"/>
            <a:r>
              <a:rPr lang="en-US" sz="2000" dirty="0"/>
              <a:t>Itamar Cohen</a:t>
            </a:r>
          </a:p>
          <a:p>
            <a:endParaRPr lang="en-US" sz="2000" dirty="0"/>
          </a:p>
        </p:txBody>
      </p:sp>
    </p:spTree>
    <p:extLst>
      <p:ext uri="{BB962C8B-B14F-4D97-AF65-F5344CB8AC3E}">
        <p14:creationId xmlns:p14="http://schemas.microsoft.com/office/powerpoint/2010/main" val="133597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extLst>
              <p:ext uri="{D42A27DB-BD31-4B8C-83A1-F6EECF244321}">
                <p14:modId xmlns:p14="http://schemas.microsoft.com/office/powerpoint/2010/main" val="3737830269"/>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88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56 2.59259E-6 L -0.27101 0.25625 " pathEditMode="relative" rAng="0" ptsTypes="AA">
                                      <p:cBhvr>
                                        <p:cTn id="6" dur="2000" fill="hold"/>
                                        <p:tgtEl>
                                          <p:spTgt spid="38"/>
                                        </p:tgtEl>
                                        <p:attrNameLst>
                                          <p:attrName>ppt_x</p:attrName>
                                          <p:attrName>ppt_y</p:attrName>
                                        </p:attrNameLst>
                                      </p:cBhvr>
                                      <p:rCtr x="-13542" y="12523"/>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27101 0.25625 L -0.27326 0.39259 " pathEditMode="relative" rAng="0" ptsTypes="AA">
                                      <p:cBhvr>
                                        <p:cTn id="9" dur="2000" fill="hold"/>
                                        <p:tgtEl>
                                          <p:spTgt spid="38"/>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791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A6AF9D47-13B6-9873-5B16-87FD3D110EC8}"/>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latin typeface="+mj-lt"/>
              </a:rPr>
              <a:t>Optimal performance</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a:latin typeface="+mj-lt"/>
              </a:rPr>
              <a:t>High communication overhead</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err="1">
                <a:latin typeface="+mj-lt"/>
              </a:rPr>
              <a:t>Incast</a:t>
            </a:r>
            <a:r>
              <a:rPr lang="en-US" sz="3200" dirty="0">
                <a:latin typeface="+mj-lt"/>
              </a:rPr>
              <a:t> problem</a:t>
            </a:r>
          </a:p>
          <a:p>
            <a:pPr marL="0" indent="0">
              <a:buNone/>
            </a:pPr>
            <a:endParaRPr lang="en-US" sz="3200" dirty="0">
              <a:latin typeface="+mj-lt"/>
            </a:endParaRPr>
          </a:p>
        </p:txBody>
      </p:sp>
      <p:sp>
        <p:nvSpPr>
          <p:cNvPr id="39" name="Oval 38">
            <a:extLst>
              <a:ext uri="{FF2B5EF4-FFF2-40B4-BE49-F238E27FC236}">
                <a16:creationId xmlns:a16="http://schemas.microsoft.com/office/drawing/2014/main" id="{C997044E-85C2-2807-D266-67676C4215D2}"/>
              </a:ext>
            </a:extLst>
          </p:cNvPr>
          <p:cNvSpPr/>
          <p:nvPr/>
        </p:nvSpPr>
        <p:spPr>
          <a:xfrm>
            <a:off x="2411720" y="461541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2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39"/>
                </p:tgtEl>
              </p:cMediaNode>
            </p:video>
            <p:seq concurrent="1" nextAc="seek">
              <p:cTn id="16" restart="whenNotActive" fill="hold" evtFilter="cancelBubble" nodeType="interactiveSeq">
                <p:stCondLst>
                  <p:cond evt="onClick" delay="0">
                    <p:tgtEl>
                      <p:spTgt spid="39"/>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350311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486 0.00324 L -0.19757 0.25046 " pathEditMode="relative" rAng="0" ptsTypes="AA">
                                      <p:cBhvr>
                                        <p:cTn id="6" dur="2000" fill="hold"/>
                                        <p:tgtEl>
                                          <p:spTgt spid="38"/>
                                        </p:tgtEl>
                                        <p:attrNameLst>
                                          <p:attrName>ppt_x</p:attrName>
                                          <p:attrName>ppt_y</p:attrName>
                                        </p:attrNameLst>
                                      </p:cBhvr>
                                      <p:rCtr x="-10122" y="12361"/>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19861 0.25046 L -0.19861 0.28148 " pathEditMode="relative" rAng="0" ptsTypes="AA">
                                      <p:cBhvr>
                                        <p:cTn id="9" dur="2000" fill="hold"/>
                                        <p:tgtEl>
                                          <p:spTgt spid="38"/>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No communication overhead</a:t>
            </a:r>
          </a:p>
          <a:p>
            <a:pPr>
              <a:buFont typeface="Wingdings" panose="05000000000000000000" pitchFamily="2" charset="2"/>
              <a:buChar char="L"/>
            </a:pPr>
            <a:r>
              <a:rPr lang="en-US" sz="3200" dirty="0">
                <a:latin typeface="+mj-lt"/>
                <a:sym typeface="Wingdings" pitchFamily="2" charset="2"/>
              </a:rPr>
              <a:t> Performance: maximal load for </a:t>
            </a:r>
            <a:r>
              <a:rPr lang="en-US" sz="3200" i="1" dirty="0">
                <a:latin typeface="+mj-lt"/>
                <a:sym typeface="Wingdings" pitchFamily="2" charset="2"/>
              </a:rPr>
              <a:t>   </a:t>
            </a:r>
            <a:r>
              <a:rPr lang="en-US" sz="3200" dirty="0">
                <a:latin typeface="+mj-lt"/>
                <a:sym typeface="Wingdings" pitchFamily="2" charset="2"/>
              </a:rPr>
              <a:t>balls and    bins is  		  </a:t>
            </a:r>
            <a:r>
              <a:rPr lang="en-US" sz="3200" dirty="0" err="1">
                <a:latin typeface="+mj-lt"/>
                <a:sym typeface="Wingdings" pitchFamily="2" charset="2"/>
              </a:rPr>
              <a:t>w.h.p</a:t>
            </a:r>
            <a:r>
              <a:rPr lang="en-US" sz="3200" dirty="0">
                <a:latin typeface="+mj-lt"/>
                <a:sym typeface="Wingdings" pitchFamily="2" charset="2"/>
              </a:rPr>
              <a:t>.</a:t>
            </a:r>
            <a:endParaRPr lang="en-US" sz="3200" dirty="0">
              <a:latin typeface="+mj-lt"/>
            </a:endParaRPr>
          </a:p>
          <a:p>
            <a:pPr marL="0" indent="0">
              <a:buNone/>
            </a:pPr>
            <a:endParaRPr lang="en-US" sz="3200" dirty="0">
              <a:latin typeface="+mj-lt"/>
            </a:endParaRPr>
          </a:p>
        </p:txBody>
      </p:sp>
      <p:pic>
        <p:nvPicPr>
          <p:cNvPr id="38" name="Picture 37">
            <a:extLst>
              <a:ext uri="{FF2B5EF4-FFF2-40B4-BE49-F238E27FC236}">
                <a16:creationId xmlns:a16="http://schemas.microsoft.com/office/drawing/2014/main" id="{AFC220DC-1B90-63A4-8BA5-F190E0C5CC2D}"/>
              </a:ext>
            </a:extLst>
          </p:cNvPr>
          <p:cNvPicPr>
            <a:picLocks noChangeAspect="1"/>
          </p:cNvPicPr>
          <p:nvPr/>
        </p:nvPicPr>
        <p:blipFill rotWithShape="1">
          <a:blip r:embed="rId3"/>
          <a:srcRect l="4059" t="33939" r="46528" b="42122"/>
          <a:stretch/>
        </p:blipFill>
        <p:spPr>
          <a:xfrm>
            <a:off x="4039036" y="2735468"/>
            <a:ext cx="1918419" cy="697071"/>
          </a:xfrm>
          <a:prstGeom prst="rect">
            <a:avLst/>
          </a:prstGeom>
        </p:spPr>
      </p:pic>
      <p:pic>
        <p:nvPicPr>
          <p:cNvPr id="40" name="Picture 39">
            <a:extLst>
              <a:ext uri="{FF2B5EF4-FFF2-40B4-BE49-F238E27FC236}">
                <a16:creationId xmlns:a16="http://schemas.microsoft.com/office/drawing/2014/main" id="{65D9D231-F8E2-58F5-644F-F8009B16FB1E}"/>
              </a:ext>
            </a:extLst>
          </p:cNvPr>
          <p:cNvPicPr>
            <a:picLocks noChangeAspect="1"/>
          </p:cNvPicPr>
          <p:nvPr/>
        </p:nvPicPr>
        <p:blipFill rotWithShape="1">
          <a:blip r:embed="rId4"/>
          <a:srcRect l="43333" t="42222" r="48498" b="46943"/>
          <a:stretch/>
        </p:blipFill>
        <p:spPr>
          <a:xfrm>
            <a:off x="7270174" y="2374562"/>
            <a:ext cx="306378" cy="304800"/>
          </a:xfrm>
          <a:prstGeom prst="rect">
            <a:avLst/>
          </a:prstGeom>
        </p:spPr>
      </p:pic>
      <p:pic>
        <p:nvPicPr>
          <p:cNvPr id="41" name="Picture 40">
            <a:extLst>
              <a:ext uri="{FF2B5EF4-FFF2-40B4-BE49-F238E27FC236}">
                <a16:creationId xmlns:a16="http://schemas.microsoft.com/office/drawing/2014/main" id="{6D103A89-D3FE-A915-6FAE-2FEC2CA5A1DD}"/>
              </a:ext>
            </a:extLst>
          </p:cNvPr>
          <p:cNvPicPr>
            <a:picLocks noChangeAspect="1"/>
          </p:cNvPicPr>
          <p:nvPr/>
        </p:nvPicPr>
        <p:blipFill rotWithShape="1">
          <a:blip r:embed="rId4"/>
          <a:srcRect l="43333" t="42222" r="48498" b="46943"/>
          <a:stretch/>
        </p:blipFill>
        <p:spPr>
          <a:xfrm>
            <a:off x="2302771" y="2860414"/>
            <a:ext cx="306378" cy="304800"/>
          </a:xfrm>
          <a:prstGeom prst="rect">
            <a:avLst/>
          </a:prstGeom>
        </p:spPr>
      </p:pic>
    </p:spTree>
    <p:extLst>
      <p:ext uri="{BB962C8B-B14F-4D97-AF65-F5344CB8AC3E}">
        <p14:creationId xmlns:p14="http://schemas.microsoft.com/office/powerpoint/2010/main" val="159981179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82089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39"/>
                </p:tgtEl>
              </p:cMediaNode>
            </p:video>
            <p:seq concurrent="1" nextAc="seek">
              <p:cTn id="18" restart="whenNotActive" fill="hold" evtFilter="cancelBubble" nodeType="interactiveSeq">
                <p:stCondLst>
                  <p:cond evt="onClick" delay="0">
                    <p:tgtEl>
                      <p:spTgt spid="3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25E8E155-AA4E-0553-4504-8199CB0A75F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5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00156 2.59259E-6 L -0.27101 0.25625 " pathEditMode="relative" rAng="0" ptsTypes="AA">
                                      <p:cBhvr>
                                        <p:cTn id="13" dur="2000" fill="hold"/>
                                        <p:tgtEl>
                                          <p:spTgt spid="42"/>
                                        </p:tgtEl>
                                        <p:attrNameLst>
                                          <p:attrName>ppt_x</p:attrName>
                                          <p:attrName>ppt_y</p:attrName>
                                        </p:attrNameLst>
                                      </p:cBhvr>
                                      <p:rCtr x="-13542" y="12523"/>
                                    </p:animMotion>
                                  </p:childTnLst>
                                </p:cTn>
                              </p:par>
                            </p:childTnLst>
                          </p:cTn>
                        </p:par>
                        <p:par>
                          <p:cTn id="14" fill="hold">
                            <p:stCondLst>
                              <p:cond delay="2000"/>
                            </p:stCondLst>
                            <p:childTnLst>
                              <p:par>
                                <p:cTn id="15" presetID="42" presetClass="path" presetSubtype="0" accel="50000" decel="50000" fill="hold" grpId="1" nodeType="afterEffect">
                                  <p:stCondLst>
                                    <p:cond delay="0"/>
                                  </p:stCondLst>
                                  <p:childTnLst>
                                    <p:animMotion origin="layout" path="M -0.27101 0.25625 L -0.27326 0.39259 " pathEditMode="relative" rAng="0" ptsTypes="AA">
                                      <p:cBhvr>
                                        <p:cTn id="16" dur="2000" fill="hold"/>
                                        <p:tgtEl>
                                          <p:spTgt spid="42"/>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96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39"/>
                </p:tgtEl>
              </p:cMediaNode>
            </p:video>
            <p:seq concurrent="1" nextAc="seek">
              <p:cTn id="18" restart="whenNotActive" fill="hold" evtFilter="cancelBubble" nodeType="interactiveSeq">
                <p:stCondLst>
                  <p:cond evt="onClick" delay="0">
                    <p:tgtEl>
                      <p:spTgt spid="3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986F1011-C30B-89F9-D419-BC616D6D506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9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0.00486 0.00324 L -0.19757 0.25046 " pathEditMode="relative" rAng="0" ptsTypes="AA">
                                      <p:cBhvr>
                                        <p:cTn id="10" dur="2000" fill="hold"/>
                                        <p:tgtEl>
                                          <p:spTgt spid="42"/>
                                        </p:tgtEl>
                                        <p:attrNameLst>
                                          <p:attrName>ppt_x</p:attrName>
                                          <p:attrName>ppt_y</p:attrName>
                                        </p:attrNameLst>
                                      </p:cBhvr>
                                      <p:rCtr x="-10122" y="12361"/>
                                    </p:animMotion>
                                  </p:childTnLst>
                                </p:cTn>
                              </p:par>
                            </p:childTnLst>
                          </p:cTn>
                        </p:par>
                        <p:par>
                          <p:cTn id="11" fill="hold">
                            <p:stCondLst>
                              <p:cond delay="2000"/>
                            </p:stCondLst>
                            <p:childTnLst>
                              <p:par>
                                <p:cTn id="12" presetID="42" presetClass="path" presetSubtype="0" accel="50000" decel="50000" fill="hold" grpId="1" nodeType="afterEffect">
                                  <p:stCondLst>
                                    <p:cond delay="0"/>
                                  </p:stCondLst>
                                  <p:childTnLst>
                                    <p:animMotion origin="layout" path="M -0.19861 0.25046 L -0.19861 0.28148 " pathEditMode="relative" rAng="0" ptsTypes="AA">
                                      <p:cBhvr>
                                        <p:cTn id="13" dur="2000" fill="hold"/>
                                        <p:tgtEl>
                                          <p:spTgt spid="42"/>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1032" name="Picture 8" descr="Supermarket Cashiers Stock Photos - Free &amp; Royalty-Free Stock ...">
            <a:extLst>
              <a:ext uri="{FF2B5EF4-FFF2-40B4-BE49-F238E27FC236}">
                <a16:creationId xmlns:a16="http://schemas.microsoft.com/office/drawing/2014/main" id="{02EA85D9-243E-E418-C83B-080A99760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9304"/>
            <a:ext cx="7069232" cy="529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6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endParaRPr lang="en-US" sz="3200" dirty="0">
              <a:latin typeface="+mj-lt"/>
            </a:endParaRPr>
          </a:p>
          <a:p>
            <a:pPr marL="0" indent="0">
              <a:buNone/>
            </a:pP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spTree>
    <p:extLst>
      <p:ext uri="{BB962C8B-B14F-4D97-AF65-F5344CB8AC3E}">
        <p14:creationId xmlns:p14="http://schemas.microsoft.com/office/powerpoint/2010/main" val="241513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p>
          <a:p>
            <a:pPr lvl="1"/>
            <a:r>
              <a:rPr lang="en-US" sz="3200" dirty="0">
                <a:latin typeface="+mj-lt"/>
                <a:sym typeface="Wingdings" pitchFamily="2" charset="2"/>
              </a:rPr>
              <a:t>E.g.,    </a:t>
            </a:r>
            <a:r>
              <a:rPr lang="en-US" sz="3200">
                <a:latin typeface="+mj-lt"/>
                <a:sym typeface="Wingdings" pitchFamily="2" charset="2"/>
              </a:rPr>
              <a:t>=1M:</a:t>
            </a:r>
            <a:endParaRPr lang="en-US" sz="3200" dirty="0">
              <a:latin typeface="+mj-lt"/>
              <a:sym typeface="Wingdings" pitchFamily="2" charset="2"/>
            </a:endParaRPr>
          </a:p>
          <a:p>
            <a:pPr lvl="2"/>
            <a:r>
              <a:rPr lang="en-US" sz="2800" dirty="0">
                <a:latin typeface="+mj-lt"/>
                <a:sym typeface="Wingdings" pitchFamily="2" charset="2"/>
              </a:rPr>
              <a:t>Picking </a:t>
            </a:r>
            <a:r>
              <a:rPr lang="en-US" sz="2800" dirty="0" err="1">
                <a:latin typeface="+mj-lt"/>
                <a:sym typeface="Wingdings" pitchFamily="2" charset="2"/>
              </a:rPr>
              <a:t>u.a.r</a:t>
            </a:r>
            <a:r>
              <a:rPr lang="en-US" sz="2800" dirty="0">
                <a:latin typeface="+mj-lt"/>
                <a:sym typeface="Wingdings" pitchFamily="2" charset="2"/>
              </a:rPr>
              <a:t>: </a:t>
            </a:r>
          </a:p>
          <a:p>
            <a:pPr lvl="3"/>
            <a:r>
              <a:rPr lang="en-US" sz="2400" dirty="0">
                <a:latin typeface="+mj-lt"/>
                <a:sym typeface="Wingdings" pitchFamily="2" charset="2"/>
              </a:rPr>
              <a:t>max. load=5.26</a:t>
            </a:r>
          </a:p>
          <a:p>
            <a:pPr lvl="2"/>
            <a:r>
              <a:rPr lang="en-US" sz="2800" dirty="0">
                <a:latin typeface="+mj-lt"/>
                <a:sym typeface="Wingdings" pitchFamily="2" charset="2"/>
              </a:rPr>
              <a:t>Power of 2 choices</a:t>
            </a:r>
          </a:p>
          <a:p>
            <a:pPr lvl="3"/>
            <a:r>
              <a:rPr lang="en-US" sz="2400" dirty="0">
                <a:latin typeface="+mj-lt"/>
                <a:sym typeface="Wingdings" pitchFamily="2" charset="2"/>
              </a:rPr>
              <a:t>max. load=2.63</a:t>
            </a:r>
            <a:endParaRPr lang="en-US" sz="2400" dirty="0">
              <a:latin typeface="+mj-lt"/>
            </a:endParaRPr>
          </a:p>
          <a:p>
            <a:pPr marL="0" indent="0">
              <a:buNone/>
            </a:pP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pic>
        <p:nvPicPr>
          <p:cNvPr id="12" name="Picture 11">
            <a:extLst>
              <a:ext uri="{FF2B5EF4-FFF2-40B4-BE49-F238E27FC236}">
                <a16:creationId xmlns:a16="http://schemas.microsoft.com/office/drawing/2014/main" id="{0AFE7B12-94EC-6AD3-F1C3-49A86B62D3D4}"/>
              </a:ext>
            </a:extLst>
          </p:cNvPr>
          <p:cNvPicPr>
            <a:picLocks noChangeAspect="1"/>
          </p:cNvPicPr>
          <p:nvPr/>
        </p:nvPicPr>
        <p:blipFill rotWithShape="1">
          <a:blip r:embed="rId3"/>
          <a:srcRect l="43333" t="42222" r="48498" b="46943"/>
          <a:stretch/>
        </p:blipFill>
        <p:spPr>
          <a:xfrm>
            <a:off x="2895600" y="3550227"/>
            <a:ext cx="306378" cy="304800"/>
          </a:xfrm>
          <a:prstGeom prst="rect">
            <a:avLst/>
          </a:prstGeom>
        </p:spPr>
      </p:pic>
    </p:spTree>
    <p:extLst>
      <p:ext uri="{BB962C8B-B14F-4D97-AF65-F5344CB8AC3E}">
        <p14:creationId xmlns:p14="http://schemas.microsoft.com/office/powerpoint/2010/main" val="315332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95306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31867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89427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44249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146633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60690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Generalization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Heterogeneous balls, bins</a:t>
            </a:r>
          </a:p>
          <a:p>
            <a:r>
              <a:rPr lang="en-US" dirty="0"/>
              <a:t>Multiple dimensions</a:t>
            </a:r>
          </a:p>
          <a:p>
            <a:pPr lvl="1"/>
            <a:r>
              <a:rPr lang="en-US" dirty="0" err="1"/>
              <a:t>Cpu</a:t>
            </a:r>
            <a:endParaRPr lang="en-US" dirty="0"/>
          </a:p>
          <a:p>
            <a:pPr lvl="1"/>
            <a:r>
              <a:rPr lang="en-US" dirty="0"/>
              <a:t>Memory</a:t>
            </a:r>
          </a:p>
          <a:p>
            <a:pPr lvl="1"/>
            <a:r>
              <a:rPr lang="en-US" dirty="0"/>
              <a:t>BW</a:t>
            </a:r>
          </a:p>
          <a:p>
            <a:r>
              <a:rPr lang="en-US" dirty="0"/>
              <a:t>Decaying load (finished tasks)</a:t>
            </a:r>
          </a:p>
          <a:p>
            <a:r>
              <a:rPr lang="en-US" dirty="0"/>
              <a:t>“Rounds” of sample </a:t>
            </a:r>
            <a:r>
              <a:rPr lang="en-US" dirty="0">
                <a:sym typeface="Wingdings" panose="05000000000000000000" pitchFamily="2" charset="2"/>
              </a:rPr>
              <a:t> pick  deploy</a:t>
            </a:r>
            <a:endParaRPr lang="en-US" dirty="0"/>
          </a:p>
        </p:txBody>
      </p:sp>
    </p:spTree>
    <p:extLst>
      <p:ext uri="{BB962C8B-B14F-4D97-AF65-F5344CB8AC3E}">
        <p14:creationId xmlns:p14="http://schemas.microsoft.com/office/powerpoint/2010/main" val="13931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Parallelization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Independent schedulers may collide</a:t>
            </a:r>
          </a:p>
          <a:p>
            <a:r>
              <a:rPr lang="en-US" dirty="0"/>
              <a:t>Possible solutions</a:t>
            </a:r>
          </a:p>
          <a:p>
            <a:pPr lvl="1"/>
            <a:r>
              <a:rPr lang="en-US" dirty="0"/>
              <a:t>Static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Fragmentation problem</a:t>
            </a:r>
          </a:p>
          <a:p>
            <a:pPr lvl="1"/>
            <a:r>
              <a:rPr lang="en-US" dirty="0"/>
              <a:t>Dynamic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Complex implementation</a:t>
            </a:r>
          </a:p>
          <a:p>
            <a:pPr lvl="1"/>
            <a:r>
              <a:rPr lang="en-US" dirty="0"/>
              <a:t>Our contribution: adjustable # of sched’s.</a:t>
            </a:r>
          </a:p>
          <a:p>
            <a:pPr lvl="2"/>
            <a:r>
              <a:rPr lang="en-US" b="1" dirty="0">
                <a:solidFill>
                  <a:srgbClr val="00FF00"/>
                </a:solidFill>
                <a:sym typeface="Wingdings" pitchFamily="2" charset="2"/>
              </a:rPr>
              <a:t> </a:t>
            </a:r>
            <a:r>
              <a:rPr lang="en-US" dirty="0"/>
              <a:t>Balance between TP and collision ratio</a:t>
            </a:r>
          </a:p>
        </p:txBody>
      </p:sp>
    </p:spTree>
    <p:extLst>
      <p:ext uri="{BB962C8B-B14F-4D97-AF65-F5344CB8AC3E}">
        <p14:creationId xmlns:p14="http://schemas.microsoft.com/office/powerpoint/2010/main" val="17173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2058" name="Picture 10" descr="גבר, אל תצא פה פראייר יש מבצע סתכל בפלאייר - ראיון עם אמיר שורוש">
            <a:extLst>
              <a:ext uri="{FF2B5EF4-FFF2-40B4-BE49-F238E27FC236}">
                <a16:creationId xmlns:a16="http://schemas.microsoft.com/office/drawing/2014/main" id="{DA9A6E2B-DEAB-F860-9119-E38AE793C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983" y="1462089"/>
            <a:ext cx="2138736" cy="3643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קופה ראשית:... - ניתוחים פסיכולוגיים של סרטים וסדרות | Facebook‬‎">
            <a:extLst>
              <a:ext uri="{FF2B5EF4-FFF2-40B4-BE49-F238E27FC236}">
                <a16:creationId xmlns:a16="http://schemas.microsoft.com/office/drawing/2014/main" id="{CB41EFE5-A6C4-A0D0-95E3-DFA8F790A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199" y="3095625"/>
            <a:ext cx="471760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1026" name="Picture 2" descr="NGINX and the &quot;Power of Two Choices&quot; Load-Balancing Algorithm">
            <a:extLst>
              <a:ext uri="{FF2B5EF4-FFF2-40B4-BE49-F238E27FC236}">
                <a16:creationId xmlns:a16="http://schemas.microsoft.com/office/drawing/2014/main" id="{924B317C-5218-92A4-4B82-D3B8B5021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93634"/>
            <a:ext cx="6692900" cy="50327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506049-E858-D6AE-3475-E1FF59F67187}"/>
              </a:ext>
            </a:extLst>
          </p:cNvPr>
          <p:cNvSpPr/>
          <p:nvPr/>
        </p:nvSpPr>
        <p:spPr bwMode="auto">
          <a:xfrm>
            <a:off x="5105400" y="5181600"/>
            <a:ext cx="3352800" cy="13448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611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4098" name="Picture 2" descr="למה מצויה – ויקיפדיה">
            <a:extLst>
              <a:ext uri="{FF2B5EF4-FFF2-40B4-BE49-F238E27FC236}">
                <a16:creationId xmlns:a16="http://schemas.microsoft.com/office/drawing/2014/main" id="{DF4BA195-A4F3-86D9-18CB-E872F099B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5" y="1544419"/>
            <a:ext cx="4540250" cy="529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9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3718406660"/>
              </p:ext>
            </p:extLst>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r:embed="rId3"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r:embed="rId3"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r:embed="rId3"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r:embed="rId3"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r:embed="rId3"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r:embed="rId3"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r:embed="rId3"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r:embed="rId3"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r:embed="rId3"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r:embed="rId3"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r:embed="rId3"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24" t="30209" r="23988" b="33194"/>
          <a:stretch/>
        </p:blipFill>
        <p:spPr bwMode="auto">
          <a:xfrm>
            <a:off x="1329019" y="2837122"/>
            <a:ext cx="1194570" cy="5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7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7.40741E-7 L 0.44045 -0.01065 " pathEditMode="relative" rAng="0" ptsTypes="AA">
                                      <p:cBhvr>
                                        <p:cTn id="6" dur="2000" fill="hold"/>
                                        <p:tgtEl>
                                          <p:spTgt spid="6146"/>
                                        </p:tgtEl>
                                        <p:attrNameLst>
                                          <p:attrName>ppt_x</p:attrName>
                                          <p:attrName>ppt_y</p:attrName>
                                        </p:attrNameLst>
                                      </p:cBhvr>
                                      <p:rCtr x="22014"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a:p>
            <a:pPr lvl="1"/>
            <a:endParaRPr lang="en-US" dirty="0"/>
          </a:p>
          <a:p>
            <a:pPr lvl="1"/>
            <a:endParaRPr lang="en-US" dirty="0"/>
          </a:p>
          <a:p>
            <a:pPr lvl="1"/>
            <a:r>
              <a:rPr lang="en-US" dirty="0"/>
              <a:t>Paths &amp; flows</a:t>
            </a:r>
          </a:p>
          <a:p>
            <a:pPr lvl="1"/>
            <a:r>
              <a:rPr lang="en-US" dirty="0"/>
              <a:t>…</a:t>
            </a:r>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r:embed="rId3"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r:embed="rId3"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r:embed="rId3"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r:embed="rId3"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r:embed="rId3"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r:embed="rId3"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r:embed="rId3"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r:embed="rId3"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r:embed="rId3"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r:embed="rId3"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r:embed="rId3"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24" t="30209" r="23988" b="33194"/>
          <a:stretch/>
        </p:blipFill>
        <p:spPr bwMode="auto">
          <a:xfrm>
            <a:off x="5353050" y="2771174"/>
            <a:ext cx="1194570" cy="5435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outing - Fat-Tree topology - Network ...">
            <a:extLst>
              <a:ext uri="{FF2B5EF4-FFF2-40B4-BE49-F238E27FC236}">
                <a16:creationId xmlns:a16="http://schemas.microsoft.com/office/drawing/2014/main" id="{41FFE55C-56C8-8765-6041-E27B8FC27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598" y="4581525"/>
            <a:ext cx="4508476"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41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1189916095"/>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pSp>
        <p:nvGrpSpPr>
          <p:cNvPr id="95" name="Group 94">
            <a:extLst>
              <a:ext uri="{FF2B5EF4-FFF2-40B4-BE49-F238E27FC236}">
                <a16:creationId xmlns:a16="http://schemas.microsoft.com/office/drawing/2014/main" id="{8EE83C39-2143-0229-0F29-A7C5EB28C5EE}"/>
              </a:ext>
            </a:extLst>
          </p:cNvPr>
          <p:cNvGrpSpPr/>
          <p:nvPr/>
        </p:nvGrpSpPr>
        <p:grpSpPr>
          <a:xfrm>
            <a:off x="1657350" y="3941618"/>
            <a:ext cx="5886450" cy="1476249"/>
            <a:chOff x="1657350" y="3941618"/>
            <a:chExt cx="5886450" cy="1476249"/>
          </a:xfrm>
        </p:grpSpPr>
        <p:grpSp>
          <p:nvGrpSpPr>
            <p:cNvPr id="51" name="Group 50">
              <a:extLst>
                <a:ext uri="{FF2B5EF4-FFF2-40B4-BE49-F238E27FC236}">
                  <a16:creationId xmlns:a16="http://schemas.microsoft.com/office/drawing/2014/main" id="{5B09A6D1-433F-5A33-1CAA-AF0B3B5605D1}"/>
                </a:ext>
              </a:extLst>
            </p:cNvPr>
            <p:cNvGrpSpPr/>
            <p:nvPr/>
          </p:nvGrpSpPr>
          <p:grpSpPr>
            <a:xfrm>
              <a:off x="1657350" y="3941618"/>
              <a:ext cx="381000" cy="1476249"/>
              <a:chOff x="1447800" y="4800600"/>
              <a:chExt cx="381000" cy="457200"/>
            </a:xfrm>
          </p:grpSpPr>
          <p:cxnSp>
            <p:nvCxnSpPr>
              <p:cNvPr id="77" name="Straight Connector 76">
                <a:extLst>
                  <a:ext uri="{FF2B5EF4-FFF2-40B4-BE49-F238E27FC236}">
                    <a16:creationId xmlns:a16="http://schemas.microsoft.com/office/drawing/2014/main" id="{563143EA-CBDE-92F7-1BFD-E4354682462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DF6116-56E1-A513-E88A-2CDDB4B2A81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1F15343-11B5-F6F1-A96D-FD5B09752E1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85CC57C-6C9E-1FA8-90F3-C017DD097628}"/>
                </a:ext>
              </a:extLst>
            </p:cNvPr>
            <p:cNvGrpSpPr/>
            <p:nvPr/>
          </p:nvGrpSpPr>
          <p:grpSpPr>
            <a:xfrm>
              <a:off x="2371725" y="3941618"/>
              <a:ext cx="381000" cy="1476249"/>
              <a:chOff x="1447800" y="4800600"/>
              <a:chExt cx="381000" cy="457200"/>
            </a:xfrm>
          </p:grpSpPr>
          <p:cxnSp>
            <p:nvCxnSpPr>
              <p:cNvPr id="74" name="Straight Connector 73">
                <a:extLst>
                  <a:ext uri="{FF2B5EF4-FFF2-40B4-BE49-F238E27FC236}">
                    <a16:creationId xmlns:a16="http://schemas.microsoft.com/office/drawing/2014/main" id="{56B4A4F7-CD63-56B5-3539-66DC43D1D257}"/>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E8583E9-17B0-CA5E-3C88-25351994987C}"/>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C5BC9A-C956-6A3B-65E6-370BCFF4433E}"/>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E37857E-71AA-94E2-0F98-2EE8FE04A22E}"/>
                </a:ext>
              </a:extLst>
            </p:cNvPr>
            <p:cNvGrpSpPr/>
            <p:nvPr/>
          </p:nvGrpSpPr>
          <p:grpSpPr>
            <a:xfrm>
              <a:off x="3048000" y="3941618"/>
              <a:ext cx="381000" cy="1476249"/>
              <a:chOff x="1447800" y="4800600"/>
              <a:chExt cx="381000" cy="457200"/>
            </a:xfrm>
          </p:grpSpPr>
          <p:cxnSp>
            <p:nvCxnSpPr>
              <p:cNvPr id="71" name="Straight Connector 70">
                <a:extLst>
                  <a:ext uri="{FF2B5EF4-FFF2-40B4-BE49-F238E27FC236}">
                    <a16:creationId xmlns:a16="http://schemas.microsoft.com/office/drawing/2014/main" id="{DB428EF8-BE3F-2077-9515-018081DDC63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2FC8FF-D0E3-0290-262E-C2390E4C4C5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285BF2B-86B1-0798-045F-BA31EDF8BF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FFA5B70-A2B6-97CF-99F6-88A08BA61C81}"/>
                </a:ext>
              </a:extLst>
            </p:cNvPr>
            <p:cNvGrpSpPr/>
            <p:nvPr/>
          </p:nvGrpSpPr>
          <p:grpSpPr>
            <a:xfrm>
              <a:off x="4914900" y="3941618"/>
              <a:ext cx="381000" cy="1476249"/>
              <a:chOff x="1447800" y="4800600"/>
              <a:chExt cx="381000" cy="457200"/>
            </a:xfrm>
          </p:grpSpPr>
          <p:cxnSp>
            <p:nvCxnSpPr>
              <p:cNvPr id="68" name="Straight Connector 67">
                <a:extLst>
                  <a:ext uri="{FF2B5EF4-FFF2-40B4-BE49-F238E27FC236}">
                    <a16:creationId xmlns:a16="http://schemas.microsoft.com/office/drawing/2014/main" id="{2A86D0FF-80F8-4C64-2A39-E49BD75860A3}"/>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DADC96-4DF8-4134-B35A-D0005E5B6DE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1E45A3F-A66D-FA41-4B69-AD2B1F297E2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F833E3D-EA0D-4EC4-F1AE-4166781505EB}"/>
                </a:ext>
              </a:extLst>
            </p:cNvPr>
            <p:cNvGrpSpPr/>
            <p:nvPr/>
          </p:nvGrpSpPr>
          <p:grpSpPr>
            <a:xfrm>
              <a:off x="7162800" y="3941618"/>
              <a:ext cx="381000" cy="1476249"/>
              <a:chOff x="1447800" y="4800600"/>
              <a:chExt cx="381000" cy="457200"/>
            </a:xfrm>
          </p:grpSpPr>
          <p:cxnSp>
            <p:nvCxnSpPr>
              <p:cNvPr id="65" name="Straight Connector 64">
                <a:extLst>
                  <a:ext uri="{FF2B5EF4-FFF2-40B4-BE49-F238E27FC236}">
                    <a16:creationId xmlns:a16="http://schemas.microsoft.com/office/drawing/2014/main" id="{7D408BF8-2B36-657C-9CE6-4C84E8E0227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405635-7573-8163-E104-F51E36B0CC9E}"/>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B9EAFC-CED4-6E55-D91E-8DD9A267B7B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3C176E2B-E697-68C1-B844-816ED15CDF71}"/>
                </a:ext>
              </a:extLst>
            </p:cNvPr>
            <p:cNvGrpSpPr/>
            <p:nvPr/>
          </p:nvGrpSpPr>
          <p:grpSpPr>
            <a:xfrm>
              <a:off x="3733800" y="4679743"/>
              <a:ext cx="685800" cy="147622"/>
              <a:chOff x="3657600" y="5029200"/>
              <a:chExt cx="685800" cy="45719"/>
            </a:xfrm>
          </p:grpSpPr>
          <p:sp>
            <p:nvSpPr>
              <p:cNvPr id="62" name="Oval 61">
                <a:extLst>
                  <a:ext uri="{FF2B5EF4-FFF2-40B4-BE49-F238E27FC236}">
                    <a16:creationId xmlns:a16="http://schemas.microsoft.com/office/drawing/2014/main" id="{ECEBD0E9-081F-8EA5-F72C-027CF3EE27A2}"/>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D556BC1-E9D6-71A5-6FD2-AD48849B53CA}"/>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6F0B751-2375-6D50-9602-2909979C4794}"/>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1085FB5-E80C-3D73-F5F5-780E38C042C8}"/>
                </a:ext>
              </a:extLst>
            </p:cNvPr>
            <p:cNvGrpSpPr/>
            <p:nvPr/>
          </p:nvGrpSpPr>
          <p:grpSpPr>
            <a:xfrm>
              <a:off x="5867400" y="4679743"/>
              <a:ext cx="685800" cy="147622"/>
              <a:chOff x="3657600" y="5029200"/>
              <a:chExt cx="685800" cy="45719"/>
            </a:xfrm>
          </p:grpSpPr>
          <p:sp>
            <p:nvSpPr>
              <p:cNvPr id="59" name="Oval 58">
                <a:extLst>
                  <a:ext uri="{FF2B5EF4-FFF2-40B4-BE49-F238E27FC236}">
                    <a16:creationId xmlns:a16="http://schemas.microsoft.com/office/drawing/2014/main" id="{97ED7552-92BC-3A34-CA74-DFC7F9934B9D}"/>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063A01-775C-FFC9-BBD1-E60C95AA3D12}"/>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D102A93-9A2E-F239-1E4C-DA168045FB9F}"/>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8" name="TextBox 57">
            <a:extLst>
              <a:ext uri="{FF2B5EF4-FFF2-40B4-BE49-F238E27FC236}">
                <a16:creationId xmlns:a16="http://schemas.microsoft.com/office/drawing/2014/main" id="{9BF28EFE-0B19-E82C-74ED-AFCD5E55442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81" name="Oval 80">
            <a:extLst>
              <a:ext uri="{FF2B5EF4-FFF2-40B4-BE49-F238E27FC236}">
                <a16:creationId xmlns:a16="http://schemas.microsoft.com/office/drawing/2014/main" id="{C990FFD3-6855-885E-3E37-A0DAE45A665C}"/>
              </a:ext>
            </a:extLst>
          </p:cNvPr>
          <p:cNvSpPr/>
          <p:nvPr/>
        </p:nvSpPr>
        <p:spPr>
          <a:xfrm>
            <a:off x="1400909" y="213387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E573B80-E843-6C8D-D069-31D5A4F6E509}"/>
              </a:ext>
            </a:extLst>
          </p:cNvPr>
          <p:cNvSpPr txBox="1"/>
          <p:nvPr/>
        </p:nvSpPr>
        <p:spPr>
          <a:xfrm>
            <a:off x="1381978" y="1688343"/>
            <a:ext cx="6519734" cy="369332"/>
          </a:xfrm>
          <a:prstGeom prst="rect">
            <a:avLst/>
          </a:prstGeom>
          <a:noFill/>
        </p:spPr>
        <p:txBody>
          <a:bodyPr wrap="none" rtlCol="0">
            <a:spAutoFit/>
          </a:bodyPr>
          <a:lstStyle/>
          <a:p>
            <a:r>
              <a:rPr lang="en-US" dirty="0"/>
              <a:t>1     2    3 			…                         m-1   m</a:t>
            </a:r>
          </a:p>
        </p:txBody>
      </p:sp>
      <p:cxnSp>
        <p:nvCxnSpPr>
          <p:cNvPr id="89" name="Straight Connector 88">
            <a:extLst>
              <a:ext uri="{FF2B5EF4-FFF2-40B4-BE49-F238E27FC236}">
                <a16:creationId xmlns:a16="http://schemas.microsoft.com/office/drawing/2014/main" id="{96847EF1-1869-CB89-A95B-AE7D3464F345}"/>
              </a:ext>
            </a:extLst>
          </p:cNvPr>
          <p:cNvCxnSpPr/>
          <p:nvPr/>
        </p:nvCxnSpPr>
        <p:spPr>
          <a:xfrm>
            <a:off x="4582378" y="2297943"/>
            <a:ext cx="914400" cy="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4AC7CE60-C284-E371-1C49-C58CA818A69A}"/>
              </a:ext>
            </a:extLst>
          </p:cNvPr>
          <p:cNvSpPr/>
          <p:nvPr/>
        </p:nvSpPr>
        <p:spPr>
          <a:xfrm>
            <a:off x="1818208"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98F709F-4B39-1D26-B53B-0EC29134900E}"/>
              </a:ext>
            </a:extLst>
          </p:cNvPr>
          <p:cNvSpPr/>
          <p:nvPr/>
        </p:nvSpPr>
        <p:spPr>
          <a:xfrm>
            <a:off x="2261629" y="2119599"/>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DC71F6A-19D4-FA0D-D6EC-EACD624B12D7}"/>
              </a:ext>
            </a:extLst>
          </p:cNvPr>
          <p:cNvSpPr/>
          <p:nvPr/>
        </p:nvSpPr>
        <p:spPr>
          <a:xfrm>
            <a:off x="7003410" y="2113276"/>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CD4BE04-DD07-18B3-F695-AF725C7BAB95}"/>
              </a:ext>
            </a:extLst>
          </p:cNvPr>
          <p:cNvSpPr/>
          <p:nvPr/>
        </p:nvSpPr>
        <p:spPr>
          <a:xfrm>
            <a:off x="7440097"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3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4" name="Content Placeholder 12">
            <a:extLst>
              <a:ext uri="{FF2B5EF4-FFF2-40B4-BE49-F238E27FC236}">
                <a16:creationId xmlns:a16="http://schemas.microsoft.com/office/drawing/2014/main" id="{948CCE68-3185-31D9-0C8C-58046A8B28C6}"/>
              </a:ext>
            </a:extLst>
          </p:cNvPr>
          <p:cNvSpPr>
            <a:spLocks noGrp="1"/>
          </p:cNvSpPr>
          <p:nvPr>
            <p:ph idx="1"/>
          </p:nvPr>
        </p:nvSpPr>
        <p:spPr>
          <a:xfrm>
            <a:off x="1143000" y="1600200"/>
            <a:ext cx="7696200" cy="5029200"/>
          </a:xfrm>
        </p:spPr>
        <p:txBody>
          <a:bodyPr/>
          <a:lstStyle/>
          <a:p>
            <a:r>
              <a:rPr lang="en-US" dirty="0"/>
              <a:t>(Simplifying) assumptions</a:t>
            </a:r>
          </a:p>
          <a:p>
            <a:pPr lvl="1"/>
            <a:r>
              <a:rPr lang="en-US" dirty="0"/>
              <a:t>One ball at a time</a:t>
            </a:r>
          </a:p>
          <a:p>
            <a:pPr lvl="1"/>
            <a:r>
              <a:rPr lang="en-US" dirty="0"/>
              <a:t>Uniform balls</a:t>
            </a:r>
          </a:p>
          <a:p>
            <a:pPr lvl="1"/>
            <a:r>
              <a:rPr lang="en-US" dirty="0"/>
              <a:t>Uniform bins</a:t>
            </a:r>
          </a:p>
        </p:txBody>
      </p:sp>
    </p:spTree>
    <p:extLst>
      <p:ext uri="{BB962C8B-B14F-4D97-AF65-F5344CB8AC3E}">
        <p14:creationId xmlns:p14="http://schemas.microsoft.com/office/powerpoint/2010/main" val="1827920764"/>
      </p:ext>
    </p:extLst>
  </p:cSld>
  <p:clrMapOvr>
    <a:masterClrMapping/>
  </p:clrMapOvr>
</p:sld>
</file>

<file path=ppt/theme/theme1.xml><?xml version="1.0" encoding="utf-8"?>
<a:theme xmlns:a="http://schemas.openxmlformats.org/drawingml/2006/main" name="1_slides des classes">
  <a:themeElements>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fontScheme name="1_slides des class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lides des class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lides des class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lides des class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lides des class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lides des class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lides des class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lides des class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lides des class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lides des class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lides des class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lides des class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lides des class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21378</TotalTime>
  <Words>3152</Words>
  <Application>Microsoft Office PowerPoint</Application>
  <PresentationFormat>On-screen Show (4:3)</PresentationFormat>
  <Paragraphs>342</Paragraphs>
  <Slides>29</Slides>
  <Notes>29</Notes>
  <HiddenSlides>2</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1_slides des classes</vt:lpstr>
      <vt:lpstr>PowerPoint Presentation</vt:lpstr>
      <vt:lpstr>Motivation</vt:lpstr>
      <vt:lpstr>Motivation</vt:lpstr>
      <vt:lpstr>Motivation</vt:lpstr>
      <vt:lpstr>Motivation</vt:lpstr>
      <vt:lpstr>Motivation</vt:lpstr>
      <vt:lpstr>Motivation</vt:lpstr>
      <vt:lpstr>Problem statement</vt:lpstr>
      <vt:lpstr>Problem statement</vt:lpstr>
      <vt:lpstr>Picking the absolute minimum</vt:lpstr>
      <vt:lpstr>Picking the absolute minimum</vt:lpstr>
      <vt:lpstr>Picking the absolute minimum</vt:lpstr>
      <vt:lpstr>Picking a bin u.a.r</vt:lpstr>
      <vt:lpstr>Picking a bin u.a.r</vt:lpstr>
      <vt:lpstr>Picking a bin u.a.r</vt:lpstr>
      <vt:lpstr>The power of 2 choices</vt:lpstr>
      <vt:lpstr>The power of 2 choices</vt:lpstr>
      <vt:lpstr>The power of 2 choices</vt:lpstr>
      <vt:lpstr>The power of 2 choices</vt:lpstr>
      <vt:lpstr>The power of two choices</vt:lpstr>
      <vt:lpstr>The power of two choices</vt:lpstr>
      <vt:lpstr>Motivation</vt:lpstr>
      <vt:lpstr>Motivation</vt:lpstr>
      <vt:lpstr>Motivation</vt:lpstr>
      <vt:lpstr>Motivation</vt:lpstr>
      <vt:lpstr>Motivation</vt:lpstr>
      <vt:lpstr>Motivation</vt:lpstr>
      <vt:lpstr>Generalization</vt:lpstr>
      <vt:lpstr>Parallelization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GNoC</dc:title>
  <dc:creator>Isaac Keslassy</dc:creator>
  <cp:lastModifiedBy>איתמר כהן/Itamar Cohen</cp:lastModifiedBy>
  <cp:revision>10250</cp:revision>
  <dcterms:created xsi:type="dcterms:W3CDTF">2003-08-17T20:18:11Z</dcterms:created>
  <dcterms:modified xsi:type="dcterms:W3CDTF">2024-07-11T07:53:34Z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-1291146208</vt:i4>
  </property>
  <property fmtid="{D5CDD505-2E9C-101B-9397-08002B2CF9AE}" pid="3" name="_NewReviewCycle">
    <vt:lpwstr/>
  </property>
  <property fmtid="{D5CDD505-2E9C-101B-9397-08002B2CF9AE}" pid="4" name="_EmailSubject">
    <vt:lpwstr>Israel Networking day: one last thing...</vt:lpwstr>
  </property>
  <property fmtid="{D5CDD505-2E9C-101B-9397-08002B2CF9AE}" pid="5" name="_AuthorEmail">
    <vt:lpwstr>etsidon@qualcomm.com</vt:lpwstr>
  </property>
  <property fmtid="{D5CDD505-2E9C-101B-9397-08002B2CF9AE}" pid="6" name="_AuthorEmailDisplayName">
    <vt:lpwstr>Tsidon, Erez</vt:lpwstr>
  </property>
  <property fmtid="{D5CDD505-2E9C-101B-9397-08002B2CF9AE}" pid="7" name="MSIP_Label_2e5fcebd-25ff-410e-b109-b5b8e7778821_Enabled">
    <vt:lpwstr>true</vt:lpwstr>
  </property>
  <property fmtid="{D5CDD505-2E9C-101B-9397-08002B2CF9AE}" pid="8" name="MSIP_Label_2e5fcebd-25ff-410e-b109-b5b8e7778821_SetDate">
    <vt:lpwstr>2023-08-24T14:15:20Z</vt:lpwstr>
  </property>
  <property fmtid="{D5CDD505-2E9C-101B-9397-08002B2CF9AE}" pid="9" name="MSIP_Label_2e5fcebd-25ff-410e-b109-b5b8e7778821_Method">
    <vt:lpwstr>Standard</vt:lpwstr>
  </property>
  <property fmtid="{D5CDD505-2E9C-101B-9397-08002B2CF9AE}" pid="10" name="MSIP_Label_2e5fcebd-25ff-410e-b109-b5b8e7778821_Name">
    <vt:lpwstr>הצפנת קבצים והודעות דואר אלקטרוני</vt:lpwstr>
  </property>
  <property fmtid="{D5CDD505-2E9C-101B-9397-08002B2CF9AE}" pid="11" name="MSIP_Label_2e5fcebd-25ff-410e-b109-b5b8e7778821_SiteId">
    <vt:lpwstr>28358fe0-beb2-43c4-9915-8b896ba7dba5</vt:lpwstr>
  </property>
  <property fmtid="{D5CDD505-2E9C-101B-9397-08002B2CF9AE}" pid="12" name="MSIP_Label_2e5fcebd-25ff-410e-b109-b5b8e7778821_ActionId">
    <vt:lpwstr>6bfb8d0c-e609-41b5-b596-26ad8d340cd8</vt:lpwstr>
  </property>
  <property fmtid="{D5CDD505-2E9C-101B-9397-08002B2CF9AE}" pid="13" name="MSIP_Label_2e5fcebd-25ff-410e-b109-b5b8e7778821_ContentBits">
    <vt:lpwstr>0</vt:lpwstr>
  </property>
</Properties>
</file>