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41"/>
  </p:notesMasterIdLst>
  <p:handoutMasterIdLst>
    <p:handoutMasterId r:id="rId42"/>
  </p:handoutMasterIdLst>
  <p:sldIdLst>
    <p:sldId id="258" r:id="rId2"/>
    <p:sldId id="398" r:id="rId3"/>
    <p:sldId id="408" r:id="rId4"/>
    <p:sldId id="421" r:id="rId5"/>
    <p:sldId id="366" r:id="rId6"/>
    <p:sldId id="409" r:id="rId7"/>
    <p:sldId id="411" r:id="rId8"/>
    <p:sldId id="414" r:id="rId9"/>
    <p:sldId id="412" r:id="rId10"/>
    <p:sldId id="415" r:id="rId11"/>
    <p:sldId id="417" r:id="rId12"/>
    <p:sldId id="416" r:id="rId13"/>
    <p:sldId id="418" r:id="rId14"/>
    <p:sldId id="419" r:id="rId15"/>
    <p:sldId id="420" r:id="rId16"/>
    <p:sldId id="435" r:id="rId17"/>
    <p:sldId id="429" r:id="rId18"/>
    <p:sldId id="426" r:id="rId19"/>
    <p:sldId id="430" r:id="rId20"/>
    <p:sldId id="431" r:id="rId21"/>
    <p:sldId id="446" r:id="rId22"/>
    <p:sldId id="433" r:id="rId23"/>
    <p:sldId id="447" r:id="rId24"/>
    <p:sldId id="434" r:id="rId25"/>
    <p:sldId id="436" r:id="rId26"/>
    <p:sldId id="437" r:id="rId27"/>
    <p:sldId id="440" r:id="rId28"/>
    <p:sldId id="443" r:id="rId29"/>
    <p:sldId id="441" r:id="rId30"/>
    <p:sldId id="442" r:id="rId31"/>
    <p:sldId id="444" r:id="rId32"/>
    <p:sldId id="450" r:id="rId33"/>
    <p:sldId id="449" r:id="rId34"/>
    <p:sldId id="451" r:id="rId35"/>
    <p:sldId id="445" r:id="rId36"/>
    <p:sldId id="452" r:id="rId37"/>
    <p:sldId id="453" r:id="rId38"/>
    <p:sldId id="413" r:id="rId39"/>
    <p:sldId id="427" r:id="rId4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mar Cohen" initials="IC" lastIdx="2" clrIdx="0">
    <p:extLst>
      <p:ext uri="{19B8F6BF-5375-455C-9EA6-DF929625EA0E}">
        <p15:presenceInfo xmlns:p15="http://schemas.microsoft.com/office/powerpoint/2012/main" userId="a67a5675e5996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FF"/>
    <a:srgbClr val="0000FF"/>
    <a:srgbClr val="847979"/>
    <a:srgbClr val="93CCEA"/>
    <a:srgbClr val="B7B5E4"/>
    <a:srgbClr val="77D0E5"/>
    <a:srgbClr val="77DDE5"/>
    <a:srgbClr val="7CD2E0"/>
    <a:srgbClr val="7C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2" autoAdjust="0"/>
    <p:restoredTop sz="95157" autoAdjust="0"/>
  </p:normalViewPr>
  <p:slideViewPr>
    <p:cSldViewPr>
      <p:cViewPr>
        <p:scale>
          <a:sx n="75" d="100"/>
          <a:sy n="75" d="100"/>
        </p:scale>
        <p:origin x="1278" y="444"/>
      </p:cViewPr>
      <p:guideLst>
        <p:guide orient="horz" pos="3984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286" y="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6413A8AA-4230-46BA-A07E-15EE9882BC4E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D94CCC7D-99FA-476D-B699-AFC136A3CA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35468C3C-F902-46A6-9195-297ED04B942A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AF3000EE-471F-49DA-891E-26BB1401A0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6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9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9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6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9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4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1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73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3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0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2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4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95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3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4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0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3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69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3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  <a:p>
            <a:pPr lvl="1"/>
            <a:r>
              <a:rPr lang="en-US" dirty="0"/>
              <a:t>SRAM/DRAM [CASE, SRAM_OF]</a:t>
            </a:r>
          </a:p>
          <a:p>
            <a:pPr lvl="1"/>
            <a:r>
              <a:rPr lang="en-US" dirty="0"/>
              <a:t>Compression [Braid]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-1"/>
            <a:ext cx="8077200" cy="1143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32A872-F6C4-471E-AD50-A2D4135F374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5" y="1143000"/>
            <a:ext cx="1066805" cy="5715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endParaRPr lang="en-US" sz="1200" kern="0" baseline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65341F-DD18-4380-A36B-F59F400D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C1A7D-3A4F-6ECE-BD61-73FE59BEBC72}"/>
              </a:ext>
            </a:extLst>
          </p:cNvPr>
          <p:cNvSpPr/>
          <p:nvPr userDrawn="1"/>
        </p:nvSpPr>
        <p:spPr bwMode="auto">
          <a:xfrm>
            <a:off x="0" y="-1"/>
            <a:ext cx="1066800" cy="114300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81750"/>
            <a:ext cx="609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BF23A9A2-9AED-463C-A933-77B52FD4B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pu/docs/bfloat16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s.nvidia.com/blog/tensorfloat-32-precision-forma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FCDB-DE50-B399-C2EC-470CD11E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43682754-1AE2-4E0B-9C89-9444F5BE9DA5}"/>
              </a:ext>
            </a:extLst>
          </p:cNvPr>
          <p:cNvSpPr txBox="1">
            <a:spLocks/>
          </p:cNvSpPr>
          <p:nvPr/>
        </p:nvSpPr>
        <p:spPr bwMode="auto">
          <a:xfrm>
            <a:off x="1600199" y="2051955"/>
            <a:ext cx="7086601" cy="1000125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r>
              <a:rPr lang="en-US" kern="0" dirty="0"/>
              <a:t>Counters &amp; Sketches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FDCC8-7FCA-4BB8-A335-059D8E84F99C}"/>
              </a:ext>
            </a:extLst>
          </p:cNvPr>
          <p:cNvSpPr txBox="1"/>
          <p:nvPr/>
        </p:nvSpPr>
        <p:spPr>
          <a:xfrm>
            <a:off x="1143000" y="3429000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Itamar Cohen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22C8A-F7E4-0DC9-9A36-BC373490FA5F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7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6431C0-5988-AE8A-519A-41E5FC9F0B28}"/>
              </a:ext>
            </a:extLst>
          </p:cNvPr>
          <p:cNvSpPr/>
          <p:nvPr/>
        </p:nvSpPr>
        <p:spPr bwMode="auto">
          <a:xfrm>
            <a:off x="3124200" y="432435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4572000" y="432752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48F88-105B-2672-3C39-F7E351372268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2F3424A-20C3-2E5F-D484-BE57819D6F4F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8054159-4470-A063-E88A-00A5EE6E89F7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576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857250" lvl="2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                </a:t>
            </a: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91058-471B-F1F7-2B16-D6A992E44C60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0AA16C1-F617-2931-F7B2-50CA1D8A5434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EBE2ABA-3967-D812-DC35-7BDC180477A8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6446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6431C0-5988-AE8A-519A-41E5FC9F0B28}"/>
              </a:ext>
            </a:extLst>
          </p:cNvPr>
          <p:cNvSpPr/>
          <p:nvPr/>
        </p:nvSpPr>
        <p:spPr bwMode="auto">
          <a:xfrm>
            <a:off x="3124200" y="432435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0101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4572000" y="432752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29314-2782-690E-AC31-57FEA85AD47A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EB6EE0C-16D3-0E6B-D8D9-D152F00D2D32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0413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                </a:t>
            </a: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50A66-0E59-0D29-4C6D-F014317B4B99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D4A221D-E9F7-E167-F28A-897AAFC246CE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86F33F39-5C5A-3C83-8B09-77E6C854F4EC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012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6431C0-5988-AE8A-519A-41E5FC9F0B28}"/>
              </a:ext>
            </a:extLst>
          </p:cNvPr>
          <p:cNvSpPr/>
          <p:nvPr/>
        </p:nvSpPr>
        <p:spPr bwMode="auto">
          <a:xfrm>
            <a:off x="3124200" y="432435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4572000" y="432752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32D75-F38D-0FCB-D171-5C7FDE6B23AA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C512469-0D0E-2D9D-74A5-021746B78B86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8B887E8-C9C2-EEC2-9C35-0C320CA3D681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797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3124200" y="4327525"/>
            <a:ext cx="28956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BBE64B-439F-E5FC-FD97-5F06109692CF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8EB536B-148A-B350-A40F-4457F2995AEE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C16B03E-6310-140B-EE41-58F24436D07F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615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BBE64B-439F-E5FC-FD97-5F06109692CF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8EB536B-148A-B350-A40F-4457F2995AEE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32586795-A853-70DF-FEEA-5AC7251E95AB}"/>
              </a:ext>
            </a:extLst>
          </p:cNvPr>
          <p:cNvSpPr txBox="1">
            <a:spLocks/>
          </p:cNvSpPr>
          <p:nvPr/>
        </p:nvSpPr>
        <p:spPr bwMode="auto">
          <a:xfrm>
            <a:off x="1295400" y="15240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</a:pPr>
            <a:r>
              <a:rPr lang="en-US" b="0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dirty="0"/>
              <a:t>NUMA</a:t>
            </a:r>
          </a:p>
          <a:p>
            <a:pPr marL="57150" indent="0">
              <a:buNone/>
            </a:pPr>
            <a:r>
              <a:rPr lang="en-US" b="0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dirty="0"/>
              <a:t>Many background ops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C499D8D-24D4-1336-9734-8A2D3F330366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092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Estimators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2">
                <a:extLst>
                  <a:ext uri="{FF2B5EF4-FFF2-40B4-BE49-F238E27FC236}">
                    <a16:creationId xmlns:a16="http://schemas.microsoft.com/office/drawing/2014/main" id="{8399046D-A6E9-0547-20CF-CD2A4469D0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95400" y="1524000"/>
                <a:ext cx="76962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b="0" kern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kern="0" dirty="0"/>
                  <a:t> points within the range</a:t>
                </a:r>
              </a:p>
              <a:p>
                <a:endParaRPr lang="en-US" b="0" kern="0" dirty="0"/>
              </a:p>
              <a:p>
                <a:r>
                  <a:rPr lang="en-US" b="0" kern="0" dirty="0"/>
                  <a:t>Use probabilistic increments</a:t>
                </a:r>
              </a:p>
              <a:p>
                <a:r>
                  <a:rPr lang="en-US" b="0" kern="0" dirty="0">
                    <a:solidFill>
                      <a:srgbClr val="FF0000"/>
                    </a:solidFill>
                  </a:rPr>
                  <a:t>EXPLAIN HERE what it is</a:t>
                </a:r>
              </a:p>
              <a:p>
                <a:pPr lvl="1"/>
                <a:endParaRPr lang="en-US" b="0" kern="0" dirty="0"/>
              </a:p>
              <a:p>
                <a:pPr lvl="2"/>
                <a:endParaRPr lang="en-US" b="0" kern="0" dirty="0"/>
              </a:p>
              <a:p>
                <a:pPr lvl="2"/>
                <a:endParaRPr lang="en-US" b="0" kern="0" dirty="0"/>
              </a:p>
              <a:p>
                <a:pPr lvl="2"/>
                <a:endParaRPr lang="en-US" b="0" kern="0" dirty="0"/>
              </a:p>
              <a:p>
                <a:pPr lvl="1"/>
                <a:endParaRPr lang="en-US" b="0" kern="0" dirty="0"/>
              </a:p>
              <a:p>
                <a:pPr lvl="1"/>
                <a:endParaRPr lang="en-US" b="0" kern="0" dirty="0"/>
              </a:p>
            </p:txBody>
          </p:sp>
        </mc:Choice>
        <mc:Fallback>
          <p:sp>
            <p:nvSpPr>
              <p:cNvPr id="2" name="Content Placeholder 12">
                <a:extLst>
                  <a:ext uri="{FF2B5EF4-FFF2-40B4-BE49-F238E27FC236}">
                    <a16:creationId xmlns:a16="http://schemas.microsoft.com/office/drawing/2014/main" id="{8399046D-A6E9-0547-20CF-CD2A4469D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524000"/>
                <a:ext cx="7696200" cy="5029200"/>
              </a:xfrm>
              <a:prstGeom prst="rect">
                <a:avLst/>
              </a:prstGeom>
              <a:blipFill>
                <a:blip r:embed="rId3"/>
                <a:stretch>
                  <a:fillRect l="-1426" t="-1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E29F20-288A-FCBE-8DC2-A140E8104929}"/>
              </a:ext>
            </a:extLst>
          </p:cNvPr>
          <p:cNvSpPr/>
          <p:nvPr/>
        </p:nvSpPr>
        <p:spPr bwMode="auto">
          <a:xfrm>
            <a:off x="1828800" y="2209800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0021203-6A1D-4DE8-3938-D5AB4607C2BF}"/>
              </a:ext>
            </a:extLst>
          </p:cNvPr>
          <p:cNvSpPr/>
          <p:nvPr/>
        </p:nvSpPr>
        <p:spPr bwMode="auto">
          <a:xfrm>
            <a:off x="2058972" y="2209800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F6C5CE2-8A60-1F5B-652A-B0F6AFE34EF3}"/>
              </a:ext>
            </a:extLst>
          </p:cNvPr>
          <p:cNvSpPr/>
          <p:nvPr/>
        </p:nvSpPr>
        <p:spPr bwMode="auto">
          <a:xfrm>
            <a:off x="2286000" y="2213776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AEF4BF-D758-5AB1-6602-E643FFC61513}"/>
              </a:ext>
            </a:extLst>
          </p:cNvPr>
          <p:cNvSpPr/>
          <p:nvPr/>
        </p:nvSpPr>
        <p:spPr bwMode="auto">
          <a:xfrm>
            <a:off x="2514600" y="2215402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8162C2A-7077-1883-A213-4EB90FDF3561}"/>
              </a:ext>
            </a:extLst>
          </p:cNvPr>
          <p:cNvSpPr/>
          <p:nvPr/>
        </p:nvSpPr>
        <p:spPr bwMode="auto">
          <a:xfrm>
            <a:off x="2744772" y="2215402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AB793C2-82E2-B8F7-5A88-4763A0C33DEE}"/>
              </a:ext>
            </a:extLst>
          </p:cNvPr>
          <p:cNvSpPr/>
          <p:nvPr/>
        </p:nvSpPr>
        <p:spPr bwMode="auto">
          <a:xfrm>
            <a:off x="2971800" y="2219378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D06F278-4D5B-6FB5-D2AC-59AF2DFF2958}"/>
              </a:ext>
            </a:extLst>
          </p:cNvPr>
          <p:cNvSpPr/>
          <p:nvPr/>
        </p:nvSpPr>
        <p:spPr bwMode="auto">
          <a:xfrm>
            <a:off x="3201972" y="2212967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8BC94FB-7C96-517E-2ACD-4E4633DE4FA1}"/>
              </a:ext>
            </a:extLst>
          </p:cNvPr>
          <p:cNvSpPr/>
          <p:nvPr/>
        </p:nvSpPr>
        <p:spPr bwMode="auto">
          <a:xfrm>
            <a:off x="3429000" y="2216943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2" descr="Free ruler measure dimension vector">
            <a:extLst>
              <a:ext uri="{FF2B5EF4-FFF2-40B4-BE49-F238E27FC236}">
                <a16:creationId xmlns:a16="http://schemas.microsoft.com/office/drawing/2014/main" id="{11ED1481-87EB-F120-9423-FF7F8AC33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9" r="23135" b="10989"/>
          <a:stretch/>
        </p:blipFill>
        <p:spPr bwMode="auto">
          <a:xfrm rot="16200000">
            <a:off x="4191000" y="2505139"/>
            <a:ext cx="1447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FF149C-5345-BD2E-5953-A32F801EA9B3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B38A584-83C7-370A-4436-35FF4BAD2AD9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14356BA-41AC-0C67-4090-96939B745F06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43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Estimators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4795"/>
              </p:ext>
            </p:extLst>
          </p:nvPr>
        </p:nvGraphicFramePr>
        <p:xfrm>
          <a:off x="2768412" y="2531381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8399046D-A6E9-0547-20CF-CD2A4469D0E7}"/>
              </a:ext>
            </a:extLst>
          </p:cNvPr>
          <p:cNvSpPr txBox="1">
            <a:spLocks/>
          </p:cNvSpPr>
          <p:nvPr/>
        </p:nvSpPr>
        <p:spPr bwMode="auto">
          <a:xfrm>
            <a:off x="1295400" y="15240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Logarithmic/optimized grid </a:t>
            </a:r>
            <a:r>
              <a:rPr lang="en-US" sz="2000" b="0" kern="0" dirty="0"/>
              <a:t>[Morris, CEDAR]</a:t>
            </a:r>
          </a:p>
          <a:p>
            <a:pPr marL="457200" lvl="1" indent="0">
              <a:buNone/>
            </a:pPr>
            <a:r>
              <a:rPr lang="en-US" b="0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dirty="0"/>
              <a:t>Do not minimize query errors</a:t>
            </a:r>
          </a:p>
          <a:p>
            <a:pPr marL="457200" lvl="1" indent="0">
              <a:buNone/>
            </a:pPr>
            <a:r>
              <a:rPr lang="en-US" b="0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dirty="0"/>
              <a:t>Irregular representation &amp; ops</a:t>
            </a:r>
          </a:p>
        </p:txBody>
      </p:sp>
      <p:pic>
        <p:nvPicPr>
          <p:cNvPr id="1026" name="Picture 2" descr="Free ruler measure dimension vector">
            <a:extLst>
              <a:ext uri="{FF2B5EF4-FFF2-40B4-BE49-F238E27FC236}">
                <a16:creationId xmlns:a16="http://schemas.microsoft.com/office/drawing/2014/main" id="{25A202E4-CA80-4166-8611-54F43E34C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9" r="23135" b="10989"/>
          <a:stretch/>
        </p:blipFill>
        <p:spPr bwMode="auto">
          <a:xfrm rot="16200000">
            <a:off x="4191000" y="2505139"/>
            <a:ext cx="1447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E29F20-288A-FCBE-8DC2-A140E8104929}"/>
              </a:ext>
            </a:extLst>
          </p:cNvPr>
          <p:cNvSpPr/>
          <p:nvPr/>
        </p:nvSpPr>
        <p:spPr bwMode="auto">
          <a:xfrm rot="16200000">
            <a:off x="1989953" y="550628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C3B8914-5C1F-5E7A-B37B-7F859351191C}"/>
              </a:ext>
            </a:extLst>
          </p:cNvPr>
          <p:cNvSpPr/>
          <p:nvPr/>
        </p:nvSpPr>
        <p:spPr bwMode="auto">
          <a:xfrm rot="16200000">
            <a:off x="7868065" y="5486936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92DE11C-89DE-459E-2698-EEBB6C7B17B2}"/>
              </a:ext>
            </a:extLst>
          </p:cNvPr>
          <p:cNvSpPr/>
          <p:nvPr/>
        </p:nvSpPr>
        <p:spPr bwMode="auto">
          <a:xfrm rot="16200000">
            <a:off x="6272478" y="551390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2FE718D-20EE-696E-CFC1-417F23EAFE5D}"/>
              </a:ext>
            </a:extLst>
          </p:cNvPr>
          <p:cNvSpPr/>
          <p:nvPr/>
        </p:nvSpPr>
        <p:spPr bwMode="auto">
          <a:xfrm rot="16200000">
            <a:off x="5247774" y="5504439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8201155-FE59-8228-324D-31FB6CDBF625}"/>
              </a:ext>
            </a:extLst>
          </p:cNvPr>
          <p:cNvSpPr/>
          <p:nvPr/>
        </p:nvSpPr>
        <p:spPr bwMode="auto">
          <a:xfrm rot="16200000">
            <a:off x="4222032" y="5496821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A810E1D-FD2C-2F13-73C8-D88FE8846933}"/>
              </a:ext>
            </a:extLst>
          </p:cNvPr>
          <p:cNvSpPr/>
          <p:nvPr/>
        </p:nvSpPr>
        <p:spPr bwMode="auto">
          <a:xfrm rot="16200000">
            <a:off x="3434907" y="5506283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0021203-6A1D-4DE8-3938-D5AB4607C2BF}"/>
              </a:ext>
            </a:extLst>
          </p:cNvPr>
          <p:cNvSpPr/>
          <p:nvPr/>
        </p:nvSpPr>
        <p:spPr bwMode="auto">
          <a:xfrm rot="16200000">
            <a:off x="2796352" y="5508963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F6C5CE2-8A60-1F5B-652A-B0F6AFE34EF3}"/>
              </a:ext>
            </a:extLst>
          </p:cNvPr>
          <p:cNvSpPr/>
          <p:nvPr/>
        </p:nvSpPr>
        <p:spPr bwMode="auto">
          <a:xfrm rot="16200000">
            <a:off x="2277908" y="551390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7F042-F66D-FC39-E0D5-68E07955147F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0D4EAF6-95C9-F3B8-05C3-8A175E2C7FA9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3D3D75BD-1A4B-8796-351B-3B43230FDC3B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992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Estimators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8399046D-A6E9-0547-20CF-CD2A4469D0E7}"/>
              </a:ext>
            </a:extLst>
          </p:cNvPr>
          <p:cNvSpPr txBox="1">
            <a:spLocks/>
          </p:cNvSpPr>
          <p:nvPr/>
        </p:nvSpPr>
        <p:spPr bwMode="auto">
          <a:xfrm>
            <a:off x="1295400" y="15240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Linear grid </a:t>
            </a:r>
            <a:r>
              <a:rPr lang="en-US" sz="2000" b="0" kern="0" dirty="0"/>
              <a:t>[AEE]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b="0" kern="0" dirty="0"/>
              <a:t>Fixed increment probability</a:t>
            </a:r>
          </a:p>
          <a:p>
            <a:pPr marL="457200" lvl="1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kern="0" dirty="0"/>
              <a:t>High relative error for mice</a:t>
            </a:r>
          </a:p>
          <a:p>
            <a:pPr lvl="2"/>
            <a:endParaRPr lang="en-US" b="0" kern="0" dirty="0"/>
          </a:p>
          <a:p>
            <a:pPr lvl="2"/>
            <a:endParaRPr lang="en-US" b="0" kern="0" dirty="0"/>
          </a:p>
          <a:p>
            <a:pPr lvl="2"/>
            <a:endParaRPr lang="en-US" b="0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</p:txBody>
      </p:sp>
      <p:pic>
        <p:nvPicPr>
          <p:cNvPr id="8" name="Picture 2" descr="Free ruler measure dimension vector">
            <a:extLst>
              <a:ext uri="{FF2B5EF4-FFF2-40B4-BE49-F238E27FC236}">
                <a16:creationId xmlns:a16="http://schemas.microsoft.com/office/drawing/2014/main" id="{A5440522-79E3-4779-F67D-19FB5BD72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9" r="23135" b="10989"/>
          <a:stretch/>
        </p:blipFill>
        <p:spPr bwMode="auto">
          <a:xfrm rot="16200000">
            <a:off x="4191000" y="2505139"/>
            <a:ext cx="1447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25A184D-07A6-26AC-9687-8B7C71CC23E2}"/>
              </a:ext>
            </a:extLst>
          </p:cNvPr>
          <p:cNvSpPr/>
          <p:nvPr/>
        </p:nvSpPr>
        <p:spPr bwMode="auto">
          <a:xfrm rot="16200000">
            <a:off x="1989953" y="550628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2B3E828-5F43-5BB7-EE89-407FE47E9BA5}"/>
              </a:ext>
            </a:extLst>
          </p:cNvPr>
          <p:cNvSpPr/>
          <p:nvPr/>
        </p:nvSpPr>
        <p:spPr bwMode="auto">
          <a:xfrm rot="16200000">
            <a:off x="7369623" y="551390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78B97B5-5BA7-BBA6-BF5B-4091DABE2233}"/>
              </a:ext>
            </a:extLst>
          </p:cNvPr>
          <p:cNvSpPr/>
          <p:nvPr/>
        </p:nvSpPr>
        <p:spPr bwMode="auto">
          <a:xfrm rot="16200000">
            <a:off x="6272478" y="551390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F9BC333-834B-1F5C-28D5-236A22BBF938}"/>
              </a:ext>
            </a:extLst>
          </p:cNvPr>
          <p:cNvSpPr/>
          <p:nvPr/>
        </p:nvSpPr>
        <p:spPr bwMode="auto">
          <a:xfrm rot="16200000">
            <a:off x="5204107" y="5493235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8D24F35-C879-3A52-219B-300B4096E920}"/>
              </a:ext>
            </a:extLst>
          </p:cNvPr>
          <p:cNvSpPr/>
          <p:nvPr/>
        </p:nvSpPr>
        <p:spPr bwMode="auto">
          <a:xfrm rot="16200000">
            <a:off x="4135736" y="5477646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1516CB1-A0AE-4EA6-A398-43553548E294}"/>
              </a:ext>
            </a:extLst>
          </p:cNvPr>
          <p:cNvSpPr/>
          <p:nvPr/>
        </p:nvSpPr>
        <p:spPr bwMode="auto">
          <a:xfrm rot="16200000">
            <a:off x="3091836" y="5486160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1C48D-E61B-F463-1B8A-739A22864293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94EF082-F6BB-E8A4-BD4C-17FD9E7FB8CD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D5E5AE0-5051-BF65-5BAF-83862CF4BEF4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97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25F32266-4060-5AF5-246D-F097497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stat on vehicles’ colors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62088"/>
            <a:ext cx="1143000" cy="1509712"/>
          </a:xfrm>
        </p:spPr>
        <p:txBody>
          <a:bodyPr/>
          <a:lstStyle/>
          <a:p>
            <a:pPr marL="0" indent="0" algn="ctr">
              <a:buNone/>
            </a:pPr>
            <a:r>
              <a:rPr lang="en-US" sz="1050" b="1" kern="0" dirty="0">
                <a:solidFill>
                  <a:schemeClr val="bg1"/>
                </a:solidFill>
              </a:rPr>
              <a:t>Counters &amp; Sketches</a:t>
            </a:r>
            <a:endParaRPr lang="en-US" sz="1050" kern="0" dirty="0">
              <a:solidFill>
                <a:schemeClr val="bg1"/>
              </a:solidFill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3438525"/>
            <a:ext cx="1143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2" descr="Free Architecture Buildings photo and picture">
            <a:extLst>
              <a:ext uri="{FF2B5EF4-FFF2-40B4-BE49-F238E27FC236}">
                <a16:creationId xmlns:a16="http://schemas.microsoft.com/office/drawing/2014/main" id="{2E9FFB6D-BEB2-14C7-36A1-DB082320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02" y="2124306"/>
            <a:ext cx="6271059" cy="46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FP-based representations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042E039C-C4A7-4364-F907-E198E7BDAE0C}"/>
              </a:ext>
            </a:extLst>
          </p:cNvPr>
          <p:cNvSpPr txBox="1">
            <a:spLocks/>
          </p:cNvSpPr>
          <p:nvPr/>
        </p:nvSpPr>
        <p:spPr bwMode="auto">
          <a:xfrm>
            <a:off x="1143000" y="12954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Fixed exponent size </a:t>
            </a:r>
            <a:r>
              <a:rPr lang="en-US" sz="2000" b="0" kern="0" dirty="0"/>
              <a:t>[FP8, BF16, TF32]</a:t>
            </a:r>
            <a:endParaRPr lang="en-US" b="0" kern="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="1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kern="0" dirty="0"/>
              <a:t>Tradeoff accuracy for counting range</a:t>
            </a:r>
          </a:p>
          <a:p>
            <a:r>
              <a:rPr lang="en-US" b="0" kern="0" dirty="0"/>
              <a:t>Floating exponent size </a:t>
            </a:r>
            <a:r>
              <a:rPr lang="en-US" sz="2000" b="0" kern="0" dirty="0"/>
              <a:t>[SEAD]</a:t>
            </a:r>
            <a:endParaRPr lang="en-US" b="0" kern="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="1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kern="0" dirty="0"/>
              <a:t>Small counting range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</a:t>
            </a:r>
            <a:r>
              <a:rPr lang="en-US" b="0" dirty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b="0" kern="0" dirty="0"/>
              <a:t>Represents only integers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="1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kern="0" dirty="0"/>
              <a:t>Irregular representation &amp; ops</a:t>
            </a:r>
          </a:p>
          <a:p>
            <a:endParaRPr lang="en-US" sz="1800" b="0" kern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BBE385B-3DF5-6EA2-CEA7-5D02A36804B3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6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Our contribution: </a:t>
            </a:r>
            <a:br>
              <a:rPr lang="en-US" sz="3400" dirty="0"/>
            </a:br>
            <a:r>
              <a:rPr lang="en-US" sz="3400" dirty="0"/>
              <a:t>Floating </a:t>
            </a:r>
            <a:r>
              <a:rPr lang="en-US" sz="3400" dirty="0" err="1"/>
              <a:t>Floating</a:t>
            </a:r>
            <a:r>
              <a:rPr lang="en-US" sz="3400" dirty="0"/>
              <a:t> Point (F2P)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20EE4E5A-EF06-8322-ECC8-2316437A481A}"/>
              </a:ext>
            </a:extLst>
          </p:cNvPr>
          <p:cNvSpPr txBox="1">
            <a:spLocks/>
          </p:cNvSpPr>
          <p:nvPr/>
        </p:nvSpPr>
        <p:spPr bwMode="auto">
          <a:xfrm>
            <a:off x="1143000" y="12954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Similar to standard FP representation</a:t>
            </a:r>
          </a:p>
          <a:p>
            <a:pPr lvl="1"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en-US" sz="2400" b="0" kern="0" dirty="0"/>
              <a:t>Easier to implement on standard HW</a:t>
            </a:r>
            <a:endParaRPr lang="en-US" b="0" kern="0" dirty="0"/>
          </a:p>
          <a:p>
            <a:r>
              <a:rPr lang="en-US" b="0" kern="0" dirty="0"/>
              <a:t>Multiple </a:t>
            </a:r>
            <a:r>
              <a:rPr lang="en-US" b="0" i="1" kern="0" dirty="0"/>
              <a:t>flavors</a:t>
            </a:r>
          </a:p>
          <a:p>
            <a:pPr lvl="1"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en-US" b="0" kern="0" dirty="0"/>
              <a:t>Enhanced accuracy on a chosen range</a:t>
            </a:r>
          </a:p>
          <a:p>
            <a:pPr lvl="2"/>
            <a:r>
              <a:rPr lang="en-US" b="0" kern="0" dirty="0"/>
              <a:t>Mice / elephants</a:t>
            </a:r>
          </a:p>
          <a:p>
            <a:pPr lvl="1"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en-US" sz="2400" b="0" kern="0" dirty="0"/>
              <a:t>Represent reals / integers</a:t>
            </a:r>
          </a:p>
          <a:p>
            <a:pPr marL="457200" lvl="1" indent="0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endParaRPr lang="en-US" sz="2400" b="0" kern="0" dirty="0"/>
          </a:p>
          <a:p>
            <a:pPr lvl="1"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endParaRPr lang="en-US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kern="0" dirty="0"/>
          </a:p>
        </p:txBody>
      </p:sp>
      <p:pic>
        <p:nvPicPr>
          <p:cNvPr id="3" name="Picture 4" descr="Мышь 2.jpg">
            <a:extLst>
              <a:ext uri="{FF2B5EF4-FFF2-40B4-BE49-F238E27FC236}">
                <a16:creationId xmlns:a16="http://schemas.microsoft.com/office/drawing/2014/main" id="{A67E9434-478A-9B2A-4D2F-4C896AF8E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5181600" y="3308293"/>
            <a:ext cx="1312699" cy="511140"/>
          </a:xfrm>
          <a:prstGeom prst="rect">
            <a:avLst/>
          </a:prstGeom>
          <a:noFill/>
        </p:spPr>
      </p:pic>
      <p:pic>
        <p:nvPicPr>
          <p:cNvPr id="6" name="Picture 5" descr="African Bush Elephant.jpg">
            <a:extLst>
              <a:ext uri="{FF2B5EF4-FFF2-40B4-BE49-F238E27FC236}">
                <a16:creationId xmlns:a16="http://schemas.microsoft.com/office/drawing/2014/main" id="{3FA88E46-2E9C-D8AA-CB89-D865A98B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8949" y="3507582"/>
            <a:ext cx="1370012" cy="2055018"/>
          </a:xfrm>
          <a:prstGeom prst="rect">
            <a:avLst/>
          </a:prstGeom>
          <a:noFill/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C149BEE-A3C0-CE3E-3711-625501E84E3C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661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Comparison of 8-bits #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B40B0C-94DC-0EC1-36C7-BCD7572B1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t="5555" r="3333" b="3334"/>
          <a:stretch/>
        </p:blipFill>
        <p:spPr>
          <a:xfrm>
            <a:off x="1219200" y="1228725"/>
            <a:ext cx="7467600" cy="5380190"/>
          </a:xfrm>
          <a:prstGeom prst="rect">
            <a:avLst/>
          </a:prstGeom>
        </p:spPr>
      </p:pic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8D34C2E-96AC-D7D8-2E6B-0B541837FF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9383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Floating </a:t>
            </a:r>
            <a:r>
              <a:rPr lang="en-US" sz="3400" dirty="0" err="1"/>
              <a:t>Floating</a:t>
            </a:r>
            <a:r>
              <a:rPr lang="en-US" sz="3400" dirty="0"/>
              <a:t> Point (F2P):</a:t>
            </a:r>
            <a:br>
              <a:rPr lang="en-US" sz="3400" dirty="0"/>
            </a:br>
            <a:r>
              <a:rPr lang="en-US" sz="3400" dirty="0"/>
              <a:t>single counter simulations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F26E1-4175-4AF1-2F80-0AC59E93D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0" t="38915" r="9547" b="16641"/>
          <a:stretch/>
        </p:blipFill>
        <p:spPr>
          <a:xfrm>
            <a:off x="1219200" y="1285461"/>
            <a:ext cx="7661997" cy="2523952"/>
          </a:xfrm>
          <a:prstGeom prst="rect">
            <a:avLst/>
          </a:prstGeom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1C5A8DFE-AB25-6B23-119D-F1EE05AFEE4B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3757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Floating </a:t>
            </a:r>
            <a:r>
              <a:rPr lang="en-US" sz="3400" dirty="0" err="1"/>
              <a:t>Floating</a:t>
            </a:r>
            <a:r>
              <a:rPr lang="en-US" sz="3400" dirty="0"/>
              <a:t> Point (F2P):</a:t>
            </a:r>
            <a:br>
              <a:rPr lang="en-US" sz="3400" dirty="0"/>
            </a:br>
            <a:r>
              <a:rPr lang="en-US" sz="3400" dirty="0"/>
              <a:t>Applying for ML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7CCBB-428D-F473-E5CD-0AD40AF0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38148" r="25000" b="47778"/>
          <a:stretch/>
        </p:blipFill>
        <p:spPr>
          <a:xfrm>
            <a:off x="1207168" y="2843719"/>
            <a:ext cx="7796463" cy="914400"/>
          </a:xfrm>
          <a:prstGeom prst="rect">
            <a:avLst/>
          </a:prstGeom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84604DE-5790-6353-8FCA-8A089A83F2EB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5206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Count Min Sketch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2514600" y="2057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3352800" y="2057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184075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022275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5852857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2522220" y="2971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3360420" y="2971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191695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029895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5860477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FBB305-EB8F-D123-5A26-9242D45CD267}"/>
              </a:ext>
            </a:extLst>
          </p:cNvPr>
          <p:cNvSpPr/>
          <p:nvPr/>
        </p:nvSpPr>
        <p:spPr bwMode="auto">
          <a:xfrm>
            <a:off x="2522220" y="38862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974D9-0E17-FDAD-4A95-5F1FF2E37354}"/>
              </a:ext>
            </a:extLst>
          </p:cNvPr>
          <p:cNvSpPr/>
          <p:nvPr/>
        </p:nvSpPr>
        <p:spPr bwMode="auto">
          <a:xfrm>
            <a:off x="3360420" y="38862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6CFD6-382C-517B-D8DF-D1A6FE7B0DA4}"/>
              </a:ext>
            </a:extLst>
          </p:cNvPr>
          <p:cNvSpPr/>
          <p:nvPr/>
        </p:nvSpPr>
        <p:spPr bwMode="auto">
          <a:xfrm>
            <a:off x="4191695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00AC30-4F86-9F13-AB7D-3235E37356BB}"/>
              </a:ext>
            </a:extLst>
          </p:cNvPr>
          <p:cNvSpPr/>
          <p:nvPr/>
        </p:nvSpPr>
        <p:spPr bwMode="auto">
          <a:xfrm>
            <a:off x="5029895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07C80B-C1B0-AAF7-CC78-1FDECDBCCD74}"/>
              </a:ext>
            </a:extLst>
          </p:cNvPr>
          <p:cNvSpPr/>
          <p:nvPr/>
        </p:nvSpPr>
        <p:spPr bwMode="auto">
          <a:xfrm>
            <a:off x="5860477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3287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Key=777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C2338D-C671-2710-CB99-8DC244206CCD}"/>
              </a:ext>
            </a:extLst>
          </p:cNvPr>
          <p:cNvCxnSpPr>
            <a:stCxn id="26" idx="3"/>
            <a:endCxn id="38" idx="2"/>
          </p:cNvCxnSpPr>
          <p:nvPr/>
        </p:nvCxnSpPr>
        <p:spPr bwMode="auto">
          <a:xfrm flipV="1">
            <a:off x="2209948" y="2436308"/>
            <a:ext cx="2146698" cy="103571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3E660-40FF-027E-D72D-897F06F75DCF}"/>
              </a:ext>
            </a:extLst>
          </p:cNvPr>
          <p:cNvCxnSpPr/>
          <p:nvPr/>
        </p:nvCxnSpPr>
        <p:spPr bwMode="auto">
          <a:xfrm>
            <a:off x="2235596" y="3462815"/>
            <a:ext cx="1282850" cy="83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46E1C5-A735-893E-D235-BFCE70292DE1}"/>
              </a:ext>
            </a:extLst>
          </p:cNvPr>
          <p:cNvCxnSpPr>
            <a:stCxn id="26" idx="3"/>
            <a:endCxn id="40" idx="1"/>
          </p:cNvCxnSpPr>
          <p:nvPr/>
        </p:nvCxnSpPr>
        <p:spPr bwMode="auto">
          <a:xfrm>
            <a:off x="2209948" y="3472025"/>
            <a:ext cx="568737" cy="6094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D1CBF6D-6BD5-2BC7-68F8-B0EF2024CD23}"/>
              </a:ext>
            </a:extLst>
          </p:cNvPr>
          <p:cNvSpPr/>
          <p:nvPr/>
        </p:nvSpPr>
        <p:spPr bwMode="auto">
          <a:xfrm>
            <a:off x="4356646" y="2153475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869F9A-47FC-4280-E8D5-5BB36C3EFB12}"/>
              </a:ext>
            </a:extLst>
          </p:cNvPr>
          <p:cNvSpPr/>
          <p:nvPr/>
        </p:nvSpPr>
        <p:spPr bwMode="auto">
          <a:xfrm>
            <a:off x="3529528" y="3091480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FE3671-A806-A000-AA3B-9F030A522EEB}"/>
              </a:ext>
            </a:extLst>
          </p:cNvPr>
          <p:cNvSpPr/>
          <p:nvPr/>
        </p:nvSpPr>
        <p:spPr bwMode="auto">
          <a:xfrm>
            <a:off x="2705464" y="3998654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4810991"/>
            <a:ext cx="7696200" cy="53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Estimation </a:t>
            </a:r>
            <a:r>
              <a:rPr lang="en-US" b="0" kern="0" dirty="0">
                <a:sym typeface="Wingdings" panose="05000000000000000000" pitchFamily="2" charset="2"/>
              </a:rPr>
              <a:t> </a:t>
            </a:r>
            <a:r>
              <a:rPr lang="en-US" b="0" i="1" kern="0" dirty="0">
                <a:sym typeface="Wingdings" panose="05000000000000000000" pitchFamily="2" charset="2"/>
              </a:rPr>
              <a:t>min (5,2,1) = 1</a:t>
            </a:r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581A03BF-F69B-F2E8-F036-CA25922C1416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106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Count Min Sketch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2514600" y="2057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3352800" y="2057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184075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022275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5852857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2522220" y="2971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3360420" y="2971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191695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029895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5860477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FBB305-EB8F-D123-5A26-9242D45CD267}"/>
              </a:ext>
            </a:extLst>
          </p:cNvPr>
          <p:cNvSpPr/>
          <p:nvPr/>
        </p:nvSpPr>
        <p:spPr bwMode="auto">
          <a:xfrm>
            <a:off x="2522220" y="38862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974D9-0E17-FDAD-4A95-5F1FF2E37354}"/>
              </a:ext>
            </a:extLst>
          </p:cNvPr>
          <p:cNvSpPr/>
          <p:nvPr/>
        </p:nvSpPr>
        <p:spPr bwMode="auto">
          <a:xfrm>
            <a:off x="3360420" y="38862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6CFD6-382C-517B-D8DF-D1A6FE7B0DA4}"/>
              </a:ext>
            </a:extLst>
          </p:cNvPr>
          <p:cNvSpPr/>
          <p:nvPr/>
        </p:nvSpPr>
        <p:spPr bwMode="auto">
          <a:xfrm>
            <a:off x="4191695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00AC30-4F86-9F13-AB7D-3235E37356BB}"/>
              </a:ext>
            </a:extLst>
          </p:cNvPr>
          <p:cNvSpPr/>
          <p:nvPr/>
        </p:nvSpPr>
        <p:spPr bwMode="auto">
          <a:xfrm>
            <a:off x="5029895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07C80B-C1B0-AAF7-CC78-1FDECDBCCD74}"/>
              </a:ext>
            </a:extLst>
          </p:cNvPr>
          <p:cNvSpPr/>
          <p:nvPr/>
        </p:nvSpPr>
        <p:spPr bwMode="auto">
          <a:xfrm>
            <a:off x="5860477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328735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Key=777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C2338D-C671-2710-CB99-8DC244206CCD}"/>
              </a:ext>
            </a:extLst>
          </p:cNvPr>
          <p:cNvCxnSpPr>
            <a:stCxn id="26" idx="3"/>
            <a:endCxn id="38" idx="2"/>
          </p:cNvCxnSpPr>
          <p:nvPr/>
        </p:nvCxnSpPr>
        <p:spPr bwMode="auto">
          <a:xfrm flipV="1">
            <a:off x="2235596" y="2436308"/>
            <a:ext cx="2121050" cy="103571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3E660-40FF-027E-D72D-897F06F75DCF}"/>
              </a:ext>
            </a:extLst>
          </p:cNvPr>
          <p:cNvCxnSpPr/>
          <p:nvPr/>
        </p:nvCxnSpPr>
        <p:spPr bwMode="auto">
          <a:xfrm>
            <a:off x="2235596" y="3462815"/>
            <a:ext cx="1282850" cy="83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46E1C5-A735-893E-D235-BFCE70292DE1}"/>
              </a:ext>
            </a:extLst>
          </p:cNvPr>
          <p:cNvCxnSpPr>
            <a:stCxn id="26" idx="3"/>
            <a:endCxn id="40" idx="1"/>
          </p:cNvCxnSpPr>
          <p:nvPr/>
        </p:nvCxnSpPr>
        <p:spPr bwMode="auto">
          <a:xfrm>
            <a:off x="2235596" y="3472025"/>
            <a:ext cx="543089" cy="6094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D1CBF6D-6BD5-2BC7-68F8-B0EF2024CD23}"/>
              </a:ext>
            </a:extLst>
          </p:cNvPr>
          <p:cNvSpPr/>
          <p:nvPr/>
        </p:nvSpPr>
        <p:spPr bwMode="auto">
          <a:xfrm>
            <a:off x="4356646" y="2153475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869F9A-47FC-4280-E8D5-5BB36C3EFB12}"/>
              </a:ext>
            </a:extLst>
          </p:cNvPr>
          <p:cNvSpPr/>
          <p:nvPr/>
        </p:nvSpPr>
        <p:spPr bwMode="auto">
          <a:xfrm>
            <a:off x="3529528" y="3091480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FE3671-A806-A000-AA3B-9F030A522EEB}"/>
              </a:ext>
            </a:extLst>
          </p:cNvPr>
          <p:cNvSpPr/>
          <p:nvPr/>
        </p:nvSpPr>
        <p:spPr bwMode="auto">
          <a:xfrm>
            <a:off x="2705464" y="3998654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4811545"/>
            <a:ext cx="7696200" cy="5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Increment the hashed counters</a:t>
            </a:r>
            <a:endParaRPr lang="en-US" b="0" i="1" kern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E85C874-6B17-1F70-B36E-B8A6060401E1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5437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Space Saving 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32004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40386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8698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7080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222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6549048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32080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40462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8878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7260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6567059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2906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Key=007</a:t>
            </a: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505200"/>
            <a:ext cx="7696200" cy="21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If the key is in the $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Estimate</a:t>
            </a:r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709DC-48A1-8A87-FDEA-6CD4F0816919}"/>
              </a:ext>
            </a:extLst>
          </p:cNvPr>
          <p:cNvSpPr txBox="1"/>
          <p:nvPr/>
        </p:nvSpPr>
        <p:spPr>
          <a:xfrm>
            <a:off x="2499888" y="1870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17AB-D99A-7153-2730-81E68587FC11}"/>
              </a:ext>
            </a:extLst>
          </p:cNvPr>
          <p:cNvSpPr txBox="1"/>
          <p:nvPr/>
        </p:nvSpPr>
        <p:spPr>
          <a:xfrm>
            <a:off x="2504156" y="2688193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Vals</a:t>
            </a:r>
            <a:endParaRPr lang="en-US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2CC41C-7C2F-208A-D9A0-A4D264902402}"/>
              </a:ext>
            </a:extLst>
          </p:cNvPr>
          <p:cNvSpPr/>
          <p:nvPr/>
        </p:nvSpPr>
        <p:spPr bwMode="auto">
          <a:xfrm>
            <a:off x="6715385" y="2710934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48C54B5-FF0A-E79F-30BE-11A6596DFC3E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40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Space Saving 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32004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40386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8698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7080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222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6549048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32080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40462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8878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7260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6567059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2906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Key=007</a:t>
            </a: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505200"/>
            <a:ext cx="7696200" cy="21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If the key is in the $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Estimate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Inc. cntr</a:t>
            </a:r>
          </a:p>
          <a:p>
            <a:pPr marL="457200" lvl="1" indent="0">
              <a:buNone/>
            </a:pPr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709DC-48A1-8A87-FDEA-6CD4F0816919}"/>
              </a:ext>
            </a:extLst>
          </p:cNvPr>
          <p:cNvSpPr txBox="1"/>
          <p:nvPr/>
        </p:nvSpPr>
        <p:spPr>
          <a:xfrm>
            <a:off x="2499888" y="1870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17AB-D99A-7153-2730-81E68587FC11}"/>
              </a:ext>
            </a:extLst>
          </p:cNvPr>
          <p:cNvSpPr txBox="1"/>
          <p:nvPr/>
        </p:nvSpPr>
        <p:spPr>
          <a:xfrm>
            <a:off x="2504156" y="2688193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Vals</a:t>
            </a:r>
            <a:endParaRPr lang="en-US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2CC41C-7C2F-208A-D9A0-A4D264902402}"/>
              </a:ext>
            </a:extLst>
          </p:cNvPr>
          <p:cNvSpPr/>
          <p:nvPr/>
        </p:nvSpPr>
        <p:spPr bwMode="auto">
          <a:xfrm>
            <a:off x="6715385" y="2710934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281C157-21FE-CE31-C4AB-3ED3F6DB716A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552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Space Saving 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32004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40386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8698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7080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222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6549048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32080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40462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8878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7260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6567059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2906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Key=777</a:t>
            </a: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505200"/>
            <a:ext cx="7696200" cy="21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If the key is in the $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Estimate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Inc. cntr</a:t>
            </a:r>
          </a:p>
          <a:p>
            <a:r>
              <a:rPr lang="en-US" b="0" kern="0" dirty="0">
                <a:sym typeface="Wingdings" panose="05000000000000000000" pitchFamily="2" charset="2"/>
              </a:rPr>
              <a:t>Else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Insert the new key, evict smallest cntr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Apply the smallest counter value + 1</a:t>
            </a:r>
          </a:p>
          <a:p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709DC-48A1-8A87-FDEA-6CD4F0816919}"/>
              </a:ext>
            </a:extLst>
          </p:cNvPr>
          <p:cNvSpPr txBox="1"/>
          <p:nvPr/>
        </p:nvSpPr>
        <p:spPr>
          <a:xfrm>
            <a:off x="2499888" y="1870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17AB-D99A-7153-2730-81E68587FC11}"/>
              </a:ext>
            </a:extLst>
          </p:cNvPr>
          <p:cNvSpPr txBox="1"/>
          <p:nvPr/>
        </p:nvSpPr>
        <p:spPr>
          <a:xfrm>
            <a:off x="2504156" y="2688193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Vals</a:t>
            </a:r>
            <a:endParaRPr lang="en-US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7D7D3D-25F7-C95A-73AB-1BBC4EF5A7C4}"/>
              </a:ext>
            </a:extLst>
          </p:cNvPr>
          <p:cNvSpPr/>
          <p:nvPr/>
        </p:nvSpPr>
        <p:spPr bwMode="auto">
          <a:xfrm>
            <a:off x="5067996" y="2681586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DEB7AD7-034B-34D5-7B83-ADB0759FD19F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8488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"/>
            <a:ext cx="8077200" cy="1143001"/>
          </a:xfrm>
        </p:spPr>
        <p:txBody>
          <a:bodyPr/>
          <a:lstStyle/>
          <a:p>
            <a:r>
              <a:rPr lang="en-US" sz="3400" dirty="0"/>
              <a:t>Possible approaches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25F32266-4060-5AF5-246D-F097497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 single lane</a:t>
            </a:r>
          </a:p>
          <a:p>
            <a:pPr marL="457200" lvl="1" indent="0">
              <a:buNone/>
            </a:pPr>
            <a:r>
              <a:rPr lang="en-US" sz="28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The sample may be biased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4B57A9-47EE-C9E6-AD5D-59EBD61770A3}"/>
              </a:ext>
            </a:extLst>
          </p:cNvPr>
          <p:cNvGrpSpPr/>
          <p:nvPr/>
        </p:nvGrpSpPr>
        <p:grpSpPr>
          <a:xfrm>
            <a:off x="1650395" y="2748051"/>
            <a:ext cx="7130061" cy="2431976"/>
            <a:chOff x="1650395" y="2748051"/>
            <a:chExt cx="7130061" cy="243197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6DDE4CE-8EEE-3EA3-4CD9-E64438A9849E}"/>
                </a:ext>
              </a:extLst>
            </p:cNvPr>
            <p:cNvSpPr/>
            <p:nvPr/>
          </p:nvSpPr>
          <p:spPr bwMode="auto">
            <a:xfrm>
              <a:off x="4727448" y="4265627"/>
              <a:ext cx="1060704" cy="914400"/>
            </a:xfrm>
            <a:prstGeom prst="triangle">
              <a:avLst/>
            </a:prstGeom>
            <a:solidFill>
              <a:srgbClr val="0033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FF23AF-E5C2-03F7-3925-0B53EC5A75AD}"/>
                </a:ext>
              </a:extLst>
            </p:cNvPr>
            <p:cNvSpPr/>
            <p:nvPr/>
          </p:nvSpPr>
          <p:spPr bwMode="auto">
            <a:xfrm rot="918373">
              <a:off x="1650395" y="4000313"/>
              <a:ext cx="6858000" cy="2286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22" name="Picture 2" descr="Free Car Auto vector and picture">
              <a:extLst>
                <a:ext uri="{FF2B5EF4-FFF2-40B4-BE49-F238E27FC236}">
                  <a16:creationId xmlns:a16="http://schemas.microsoft.com/office/drawing/2014/main" id="{D4EEF1B7-0506-BB1B-AE40-3C9E1A34C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87873">
              <a:off x="6208704" y="3615627"/>
              <a:ext cx="2571752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Free Ford Mustang Car vector and picture">
              <a:extLst>
                <a:ext uri="{FF2B5EF4-FFF2-40B4-BE49-F238E27FC236}">
                  <a16:creationId xmlns:a16="http://schemas.microsoft.com/office/drawing/2014/main" id="{EDA5390A-38DF-4176-D479-08DA61F47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2875">
              <a:off x="1792308" y="2748051"/>
              <a:ext cx="1292185" cy="64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Free Ford Mustang Car vector and picture">
              <a:extLst>
                <a:ext uri="{FF2B5EF4-FFF2-40B4-BE49-F238E27FC236}">
                  <a16:creationId xmlns:a16="http://schemas.microsoft.com/office/drawing/2014/main" id="{3DABFEA9-11D0-7042-7050-44D7E8D85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2875">
              <a:off x="3058510" y="3129051"/>
              <a:ext cx="1292185" cy="64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14EA263-E70F-7C1E-E7DC-EDBDFC4DDEAD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A7043-1D44-0C56-FDA7-4FC30727C14A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4D98A0F-64BF-2458-F225-2F7521F1DAF7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Space Saving 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32004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40386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8698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777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7080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222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6549048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32080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40462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8878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7260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6567059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2906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Key=777</a:t>
            </a: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505200"/>
            <a:ext cx="7696200" cy="21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If the key is in the $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Estimate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Inc. cntr</a:t>
            </a:r>
          </a:p>
          <a:p>
            <a:r>
              <a:rPr lang="en-US" b="0" kern="0" dirty="0">
                <a:sym typeface="Wingdings" panose="05000000000000000000" pitchFamily="2" charset="2"/>
              </a:rPr>
              <a:t>Else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Insert the new key, evict smallest cntr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Apply the smallest counter value + 1</a:t>
            </a:r>
          </a:p>
          <a:p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709DC-48A1-8A87-FDEA-6CD4F0816919}"/>
              </a:ext>
            </a:extLst>
          </p:cNvPr>
          <p:cNvSpPr txBox="1"/>
          <p:nvPr/>
        </p:nvSpPr>
        <p:spPr>
          <a:xfrm>
            <a:off x="2499888" y="1870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17AB-D99A-7153-2730-81E68587FC11}"/>
              </a:ext>
            </a:extLst>
          </p:cNvPr>
          <p:cNvSpPr txBox="1"/>
          <p:nvPr/>
        </p:nvSpPr>
        <p:spPr>
          <a:xfrm>
            <a:off x="2504156" y="2688193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Vals</a:t>
            </a:r>
            <a:endParaRPr lang="en-US" b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7E79EB-9DDE-5E70-B1F8-B737FFD15FB0}"/>
              </a:ext>
            </a:extLst>
          </p:cNvPr>
          <p:cNvSpPr/>
          <p:nvPr/>
        </p:nvSpPr>
        <p:spPr bwMode="auto">
          <a:xfrm>
            <a:off x="5067996" y="2681586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25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Dynamic Scaling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F7FBE7A7-4C2D-3986-BED6-61C86D01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410200"/>
          </a:xfrm>
        </p:spPr>
        <p:txBody>
          <a:bodyPr/>
          <a:lstStyle/>
          <a:p>
            <a:r>
              <a:rPr lang="en-US" dirty="0"/>
              <a:t>Upon OF, scale all counters [CEDAR, AEE]</a:t>
            </a:r>
          </a:p>
          <a:p>
            <a:pPr marL="457200" lvl="1" indent="0">
              <a:buNone/>
            </a:pPr>
            <a:r>
              <a:rPr lang="en-US" b="1" kern="1200" dirty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Complex scaling mechanism</a:t>
            </a:r>
          </a:p>
          <a:p>
            <a:pPr lvl="1">
              <a:buFont typeface="Wingdings" panose="05000000000000000000" pitchFamily="2" charset="2"/>
              <a:buChar char="J"/>
            </a:pPr>
            <a:r>
              <a:rPr lang="en-US" dirty="0"/>
              <a:t>May be amortized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Detail the up-scaling here</a:t>
            </a:r>
            <a:endParaRPr lang="en-US" b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CAA79AB-CD61-41FC-2884-ACC11F5C8B4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24400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Dynamic Scaling using buckets: intuition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2">
                <a:extLst>
                  <a:ext uri="{FF2B5EF4-FFF2-40B4-BE49-F238E27FC236}">
                    <a16:creationId xmlns:a16="http://schemas.microsoft.com/office/drawing/2014/main" id="{F7FBE7A7-4C2D-3986-BED6-61C86D01C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301" y="1395878"/>
                <a:ext cx="7696200" cy="3962400"/>
              </a:xfrm>
            </p:spPr>
            <p:txBody>
              <a:bodyPr/>
              <a:lstStyle/>
              <a:p>
                <a:r>
                  <a:rPr lang="en-US" dirty="0"/>
                  <a:t>Elephants are rare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r>
                  <a:rPr lang="en-US" dirty="0"/>
                  <a:t>Group together a single scaling parameter for each “basket” of items</a:t>
                </a:r>
              </a:p>
              <a:p>
                <a:pPr lvl="1"/>
                <a:r>
                  <a:rPr lang="en-US" i="1" dirty="0"/>
                  <a:t>Parameter</a:t>
                </a:r>
                <a:r>
                  <a:rPr lang="en-US" dirty="0"/>
                  <a:t> – 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itchFamily="2" charset="2"/>
                  </a:rPr>
                  <a:t>O</a:t>
                </a:r>
                <a:r>
                  <a:rPr lang="en-US" dirty="0"/>
                  <a:t>nly few buckets will scale-up, loosing accuracy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2">
                <a:extLst>
                  <a:ext uri="{FF2B5EF4-FFF2-40B4-BE49-F238E27FC236}">
                    <a16:creationId xmlns:a16="http://schemas.microsoft.com/office/drawing/2014/main" id="{F7FBE7A7-4C2D-3986-BED6-61C86D01C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301" y="1395878"/>
                <a:ext cx="7696200" cy="3962400"/>
              </a:xfrm>
              <a:blipFill>
                <a:blip r:embed="rId3"/>
                <a:stretch>
                  <a:fillRect l="-1426" t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Мышь 2.jpg">
            <a:extLst>
              <a:ext uri="{FF2B5EF4-FFF2-40B4-BE49-F238E27FC236}">
                <a16:creationId xmlns:a16="http://schemas.microsoft.com/office/drawing/2014/main" id="{EB4B8EFE-D692-BDD6-CC8B-3577B1F8E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1295400" y="5943600"/>
            <a:ext cx="783117" cy="304931"/>
          </a:xfrm>
          <a:prstGeom prst="rect">
            <a:avLst/>
          </a:prstGeom>
          <a:noFill/>
        </p:spPr>
      </p:pic>
      <p:pic>
        <p:nvPicPr>
          <p:cNvPr id="21" name="Picture 20" descr="African Bush Elephant.jpg">
            <a:extLst>
              <a:ext uri="{FF2B5EF4-FFF2-40B4-BE49-F238E27FC236}">
                <a16:creationId xmlns:a16="http://schemas.microsoft.com/office/drawing/2014/main" id="{F70719AC-88DC-7E5B-23C2-812C5929D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l="4150" t="22857" b="2857"/>
          <a:stretch/>
        </p:blipFill>
        <p:spPr bwMode="auto">
          <a:xfrm>
            <a:off x="7086600" y="5197174"/>
            <a:ext cx="1334605" cy="1508426"/>
          </a:xfrm>
          <a:prstGeom prst="rect">
            <a:avLst/>
          </a:prstGeom>
          <a:noFill/>
        </p:spPr>
      </p:pic>
      <p:pic>
        <p:nvPicPr>
          <p:cNvPr id="22" name="Picture 4" descr="Мышь 2.jpg">
            <a:extLst>
              <a:ext uri="{FF2B5EF4-FFF2-40B4-BE49-F238E27FC236}">
                <a16:creationId xmlns:a16="http://schemas.microsoft.com/office/drawing/2014/main" id="{444F6F5B-66BA-38C7-16A9-E88E20208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1293259" y="6248465"/>
            <a:ext cx="783117" cy="304931"/>
          </a:xfrm>
          <a:prstGeom prst="rect">
            <a:avLst/>
          </a:prstGeom>
          <a:noFill/>
        </p:spPr>
      </p:pic>
      <p:pic>
        <p:nvPicPr>
          <p:cNvPr id="23" name="Picture 4" descr="Мышь 2.jpg">
            <a:extLst>
              <a:ext uri="{FF2B5EF4-FFF2-40B4-BE49-F238E27FC236}">
                <a16:creationId xmlns:a16="http://schemas.microsoft.com/office/drawing/2014/main" id="{6C1E3DD5-8BF8-2705-5A06-45889CFE6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2226635" y="5943600"/>
            <a:ext cx="783117" cy="304931"/>
          </a:xfrm>
          <a:prstGeom prst="rect">
            <a:avLst/>
          </a:prstGeom>
          <a:noFill/>
        </p:spPr>
      </p:pic>
      <p:pic>
        <p:nvPicPr>
          <p:cNvPr id="24" name="Picture 4" descr="Мышь 2.jpg">
            <a:extLst>
              <a:ext uri="{FF2B5EF4-FFF2-40B4-BE49-F238E27FC236}">
                <a16:creationId xmlns:a16="http://schemas.microsoft.com/office/drawing/2014/main" id="{31C7B98B-8F6B-3D0D-AEDD-ACEB3368B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2224494" y="6248465"/>
            <a:ext cx="783117" cy="304931"/>
          </a:xfrm>
          <a:prstGeom prst="rect">
            <a:avLst/>
          </a:prstGeom>
          <a:noFill/>
        </p:spPr>
      </p:pic>
      <p:pic>
        <p:nvPicPr>
          <p:cNvPr id="25" name="Picture 4" descr="Мышь 2.jpg">
            <a:extLst>
              <a:ext uri="{FF2B5EF4-FFF2-40B4-BE49-F238E27FC236}">
                <a16:creationId xmlns:a16="http://schemas.microsoft.com/office/drawing/2014/main" id="{DEE6F71A-A061-6B51-8C87-E707CBB0B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3249206" y="5943600"/>
            <a:ext cx="783117" cy="304931"/>
          </a:xfrm>
          <a:prstGeom prst="rect">
            <a:avLst/>
          </a:prstGeom>
          <a:noFill/>
        </p:spPr>
      </p:pic>
      <p:pic>
        <p:nvPicPr>
          <p:cNvPr id="27" name="Picture 4" descr="Мышь 2.jpg">
            <a:extLst>
              <a:ext uri="{FF2B5EF4-FFF2-40B4-BE49-F238E27FC236}">
                <a16:creationId xmlns:a16="http://schemas.microsoft.com/office/drawing/2014/main" id="{AF86D5FA-2556-9E60-546B-C305F9D40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3247065" y="6248465"/>
            <a:ext cx="783117" cy="304931"/>
          </a:xfrm>
          <a:prstGeom prst="rect">
            <a:avLst/>
          </a:prstGeom>
          <a:noFill/>
        </p:spPr>
      </p:pic>
      <p:pic>
        <p:nvPicPr>
          <p:cNvPr id="28" name="Picture 4" descr="Мышь 2.jpg">
            <a:extLst>
              <a:ext uri="{FF2B5EF4-FFF2-40B4-BE49-F238E27FC236}">
                <a16:creationId xmlns:a16="http://schemas.microsoft.com/office/drawing/2014/main" id="{F56EC332-FE24-4043-4810-7C5BCCCE0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4180441" y="5943600"/>
            <a:ext cx="783117" cy="304931"/>
          </a:xfrm>
          <a:prstGeom prst="rect">
            <a:avLst/>
          </a:prstGeom>
          <a:noFill/>
        </p:spPr>
      </p:pic>
      <p:pic>
        <p:nvPicPr>
          <p:cNvPr id="29" name="Picture 4" descr="Мышь 2.jpg">
            <a:extLst>
              <a:ext uri="{FF2B5EF4-FFF2-40B4-BE49-F238E27FC236}">
                <a16:creationId xmlns:a16="http://schemas.microsoft.com/office/drawing/2014/main" id="{D3D5DF2D-3FA2-03D9-31B8-B6B5680FF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4178300" y="6248465"/>
            <a:ext cx="783117" cy="304931"/>
          </a:xfrm>
          <a:prstGeom prst="rect">
            <a:avLst/>
          </a:prstGeom>
          <a:noFill/>
        </p:spPr>
      </p:pic>
      <p:pic>
        <p:nvPicPr>
          <p:cNvPr id="30" name="Picture 4" descr="Мышь 2.jpg">
            <a:extLst>
              <a:ext uri="{FF2B5EF4-FFF2-40B4-BE49-F238E27FC236}">
                <a16:creationId xmlns:a16="http://schemas.microsoft.com/office/drawing/2014/main" id="{A08CBEE1-3950-0C03-3F95-82CC7C38B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5030542" y="5929810"/>
            <a:ext cx="783117" cy="304931"/>
          </a:xfrm>
          <a:prstGeom prst="rect">
            <a:avLst/>
          </a:prstGeom>
          <a:noFill/>
        </p:spPr>
      </p:pic>
      <p:pic>
        <p:nvPicPr>
          <p:cNvPr id="31" name="Picture 4" descr="Мышь 2.jpg">
            <a:extLst>
              <a:ext uri="{FF2B5EF4-FFF2-40B4-BE49-F238E27FC236}">
                <a16:creationId xmlns:a16="http://schemas.microsoft.com/office/drawing/2014/main" id="{D38B58B4-E748-B91C-9407-DFF8FB81C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5028401" y="6234675"/>
            <a:ext cx="783117" cy="304931"/>
          </a:xfrm>
          <a:prstGeom prst="rect">
            <a:avLst/>
          </a:prstGeom>
          <a:noFill/>
        </p:spPr>
      </p:pic>
      <p:pic>
        <p:nvPicPr>
          <p:cNvPr id="32" name="Picture 4" descr="Мышь 2.jpg">
            <a:extLst>
              <a:ext uri="{FF2B5EF4-FFF2-40B4-BE49-F238E27FC236}">
                <a16:creationId xmlns:a16="http://schemas.microsoft.com/office/drawing/2014/main" id="{566E6566-277F-1E71-3827-A0377F30C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5961777" y="5929810"/>
            <a:ext cx="783117" cy="304931"/>
          </a:xfrm>
          <a:prstGeom prst="rect">
            <a:avLst/>
          </a:prstGeom>
          <a:noFill/>
        </p:spPr>
      </p:pic>
      <p:pic>
        <p:nvPicPr>
          <p:cNvPr id="33" name="Picture 4" descr="Мышь 2.jpg">
            <a:extLst>
              <a:ext uri="{FF2B5EF4-FFF2-40B4-BE49-F238E27FC236}">
                <a16:creationId xmlns:a16="http://schemas.microsoft.com/office/drawing/2014/main" id="{9A7FACF1-BB30-3BFA-7E2B-B75662B7C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0850" r="9600" b="22483"/>
          <a:stretch/>
        </p:blipFill>
        <p:spPr bwMode="auto">
          <a:xfrm>
            <a:off x="5959636" y="6234675"/>
            <a:ext cx="783117" cy="304931"/>
          </a:xfrm>
          <a:prstGeom prst="rect">
            <a:avLst/>
          </a:prstGeom>
          <a:noFill/>
        </p:spPr>
      </p:pic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1B03C30-40F6-49F7-A95F-170F51F852AB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2460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Dynamic Scaling using buckets</a:t>
            </a:r>
            <a:br>
              <a:rPr lang="en-US" sz="3400" dirty="0"/>
            </a:br>
            <a:r>
              <a:rPr lang="en-US" sz="3400" dirty="0">
                <a:solidFill>
                  <a:srgbClr val="FF0000"/>
                </a:solidFill>
              </a:rPr>
              <a:t>Detail the up-scaling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10ADF-0300-F9D8-E745-DDEF513A8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21180" r="18333" b="60139"/>
          <a:stretch/>
        </p:blipFill>
        <p:spPr>
          <a:xfrm>
            <a:off x="1295400" y="1219200"/>
            <a:ext cx="7010400" cy="1281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3FC73-789B-E735-D442-199BE0BB5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" t="52222" r="19167" b="7778"/>
          <a:stretch/>
        </p:blipFill>
        <p:spPr>
          <a:xfrm>
            <a:off x="1423555" y="3733800"/>
            <a:ext cx="6858000" cy="274320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FD0D23B-6CEC-B304-640A-7310B71AFB20}"/>
              </a:ext>
            </a:extLst>
          </p:cNvPr>
          <p:cNvSpPr/>
          <p:nvPr/>
        </p:nvSpPr>
        <p:spPr bwMode="auto">
          <a:xfrm>
            <a:off x="4572000" y="2667000"/>
            <a:ext cx="533400" cy="1066800"/>
          </a:xfrm>
          <a:prstGeom prst="down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F8320-B554-E878-E37B-0E48C38EA076}"/>
              </a:ext>
            </a:extLst>
          </p:cNvPr>
          <p:cNvSpPr txBox="1"/>
          <p:nvPr/>
        </p:nvSpPr>
        <p:spPr>
          <a:xfrm>
            <a:off x="3810000" y="644236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Figs. taken from [ICE]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7ED6DBE-6507-8952-FD09-1CDE763521E2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053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Exponent Counters</a:t>
            </a:r>
            <a:br>
              <a:rPr lang="en-US" sz="3400" dirty="0"/>
            </a:br>
            <a:r>
              <a:rPr lang="en-US" sz="3400" dirty="0"/>
              <a:t>Dynamic Scaling using buckets</a:t>
            </a:r>
            <a:br>
              <a:rPr lang="en-US" sz="3400" dirty="0"/>
            </a:br>
            <a:r>
              <a:rPr lang="en-US" sz="3400" dirty="0">
                <a:solidFill>
                  <a:srgbClr val="FF0000"/>
                </a:solidFill>
              </a:rPr>
              <a:t>Detail the up-scaling here</a:t>
            </a:r>
            <a:endParaRPr lang="en-US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10ADF-0300-F9D8-E745-DDEF513A8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21180" r="18333" b="68820"/>
          <a:stretch/>
        </p:blipFill>
        <p:spPr>
          <a:xfrm>
            <a:off x="1295400" y="1219201"/>
            <a:ext cx="70104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3FC73-789B-E735-D442-199BE0BB5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" t="52222" r="19167" b="13334"/>
          <a:stretch/>
        </p:blipFill>
        <p:spPr>
          <a:xfrm>
            <a:off x="1423555" y="3733800"/>
            <a:ext cx="6858000" cy="236220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FD0D23B-6CEC-B304-640A-7310B71AFB20}"/>
              </a:ext>
            </a:extLst>
          </p:cNvPr>
          <p:cNvSpPr/>
          <p:nvPr/>
        </p:nvSpPr>
        <p:spPr bwMode="auto">
          <a:xfrm>
            <a:off x="4572000" y="2667000"/>
            <a:ext cx="533400" cy="1066800"/>
          </a:xfrm>
          <a:prstGeom prst="down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F8320-B554-E878-E37B-0E48C38EA076}"/>
              </a:ext>
            </a:extLst>
          </p:cNvPr>
          <p:cNvSpPr txBox="1"/>
          <p:nvPr/>
        </p:nvSpPr>
        <p:spPr>
          <a:xfrm>
            <a:off x="3810000" y="644236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Figs. taken from [ICE]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5FCB4F-D129-325E-44C1-D93C8648C4D7}"/>
                  </a:ext>
                </a:extLst>
              </p:cNvPr>
              <p:cNvSpPr txBox="1"/>
              <p:nvPr/>
            </p:nvSpPr>
            <p:spPr>
              <a:xfrm>
                <a:off x="1885950" y="5999718"/>
                <a:ext cx="664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= 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5FCB4F-D129-325E-44C1-D93C8648C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0" y="5999718"/>
                <a:ext cx="664990" cy="369332"/>
              </a:xfrm>
              <a:prstGeom prst="rect">
                <a:avLst/>
              </a:prstGeom>
              <a:blipFill>
                <a:blip r:embed="rId4"/>
                <a:stretch>
                  <a:fillRect t="-8197" r="-73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1DF98F-24CB-F7B7-911D-ECA4B1E49B8B}"/>
                  </a:ext>
                </a:extLst>
              </p:cNvPr>
              <p:cNvSpPr txBox="1"/>
              <p:nvPr/>
            </p:nvSpPr>
            <p:spPr>
              <a:xfrm>
                <a:off x="2807283" y="1898133"/>
                <a:ext cx="380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= 6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1DF98F-24CB-F7B7-911D-ECA4B1E4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83" y="1898133"/>
                <a:ext cx="3801425" cy="369332"/>
              </a:xfrm>
              <a:prstGeom prst="rect">
                <a:avLst/>
              </a:prstGeom>
              <a:blipFill>
                <a:blip r:embed="rId5"/>
                <a:stretch>
                  <a:fillRect t="-8197" r="-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16C2B5-195B-D6FD-171B-15B824CE2E7E}"/>
                  </a:ext>
                </a:extLst>
              </p:cNvPr>
              <p:cNvSpPr txBox="1"/>
              <p:nvPr/>
            </p:nvSpPr>
            <p:spPr>
              <a:xfrm>
                <a:off x="3625850" y="5999718"/>
                <a:ext cx="664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= 6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16C2B5-195B-D6FD-171B-15B824CE2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5999718"/>
                <a:ext cx="664990" cy="369332"/>
              </a:xfrm>
              <a:prstGeom prst="rect">
                <a:avLst/>
              </a:prstGeom>
              <a:blipFill>
                <a:blip r:embed="rId6"/>
                <a:stretch>
                  <a:fillRect t="-8197" r="-6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43274-956F-0B30-80D4-3585CCA5B87A}"/>
                  </a:ext>
                </a:extLst>
              </p:cNvPr>
              <p:cNvSpPr txBox="1"/>
              <p:nvPr/>
            </p:nvSpPr>
            <p:spPr>
              <a:xfrm>
                <a:off x="5387095" y="5992852"/>
                <a:ext cx="664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=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43274-956F-0B30-80D4-3585CCA5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95" y="5992852"/>
                <a:ext cx="664990" cy="369332"/>
              </a:xfrm>
              <a:prstGeom prst="rect">
                <a:avLst/>
              </a:prstGeom>
              <a:blipFill>
                <a:blip r:embed="rId7"/>
                <a:stretch>
                  <a:fillRect t="-8197" r="-6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337FD6-55E3-F482-FDF1-B9031A93C00E}"/>
                  </a:ext>
                </a:extLst>
              </p:cNvPr>
              <p:cNvSpPr txBox="1"/>
              <p:nvPr/>
            </p:nvSpPr>
            <p:spPr>
              <a:xfrm>
                <a:off x="7158210" y="6019800"/>
                <a:ext cx="664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= 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337FD6-55E3-F482-FDF1-B9031A93C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210" y="6019800"/>
                <a:ext cx="664990" cy="369332"/>
              </a:xfrm>
              <a:prstGeom prst="rect">
                <a:avLst/>
              </a:prstGeom>
              <a:blipFill>
                <a:blip r:embed="rId8"/>
                <a:stretch>
                  <a:fillRect t="-10000" r="-73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F13A214A-C3B8-F58D-C82F-0EEE25DCD7C1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48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" grpId="0"/>
      <p:bldP spid="3" grpId="0"/>
      <p:bldP spid="9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Down sampling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F7FBE7A7-4C2D-3986-BED6-61C86D01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410200"/>
          </a:xfrm>
        </p:spPr>
        <p:txBody>
          <a:bodyPr/>
          <a:lstStyle/>
          <a:p>
            <a:r>
              <a:rPr lang="en-US" dirty="0"/>
              <a:t>Down-sampling</a:t>
            </a:r>
            <a:r>
              <a:rPr lang="he-IL" dirty="0"/>
              <a:t> </a:t>
            </a:r>
            <a:r>
              <a:rPr lang="en-US" dirty="0"/>
              <a:t> [AEE]</a:t>
            </a:r>
          </a:p>
          <a:p>
            <a:pPr lvl="1"/>
            <a:r>
              <a:rPr lang="en-US" dirty="0"/>
              <a:t>Init: sample each packet </a:t>
            </a:r>
            <a:r>
              <a:rPr lang="en-US" dirty="0" err="1"/>
              <a:t>w.p.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Upon overflow</a:t>
            </a:r>
          </a:p>
          <a:p>
            <a:pPr lvl="2"/>
            <a:r>
              <a:rPr lang="en-US" dirty="0"/>
              <a:t>Half all counters</a:t>
            </a:r>
          </a:p>
          <a:p>
            <a:pPr lvl="2"/>
            <a:r>
              <a:rPr lang="en-US" dirty="0"/>
              <a:t>Half the sampling probability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BE95196-9A25-D597-D50A-FBAF9338A506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284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F7FBE7A7-4C2D-3986-BED6-61C86D01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410200"/>
          </a:xfrm>
        </p:spPr>
        <p:txBody>
          <a:bodyPr/>
          <a:lstStyle/>
          <a:p>
            <a:r>
              <a:rPr lang="en-US" dirty="0"/>
              <a:t>“Orthogonal” design choices</a:t>
            </a:r>
          </a:p>
          <a:p>
            <a:pPr lvl="1"/>
            <a:r>
              <a:rPr lang="en-US" dirty="0"/>
              <a:t>(single) counter</a:t>
            </a:r>
          </a:p>
          <a:p>
            <a:pPr lvl="1"/>
            <a:r>
              <a:rPr lang="en-US" dirty="0"/>
              <a:t>Sketch</a:t>
            </a:r>
          </a:p>
          <a:p>
            <a:pPr lvl="1"/>
            <a:r>
              <a:rPr lang="en-US" dirty="0"/>
              <a:t>Dynamic scaling</a:t>
            </a:r>
          </a:p>
          <a:p>
            <a:r>
              <a:rPr lang="en-US" dirty="0"/>
              <a:t>Multiple (possibly conflicting) opt’ criteria</a:t>
            </a:r>
          </a:p>
          <a:p>
            <a:pPr lvl="1"/>
            <a:r>
              <a:rPr lang="en-US" dirty="0"/>
              <a:t>Absolute/relative error</a:t>
            </a:r>
          </a:p>
          <a:p>
            <a:pPr lvl="1"/>
            <a:r>
              <a:rPr lang="en-US" dirty="0"/>
              <a:t>HW/SW compatibility</a:t>
            </a:r>
          </a:p>
          <a:p>
            <a:pPr lvl="2"/>
            <a:r>
              <a:rPr lang="en-US" dirty="0"/>
              <a:t>Timing, area, power</a:t>
            </a:r>
          </a:p>
          <a:p>
            <a:pPr lvl="1"/>
            <a:r>
              <a:rPr lang="en-US" dirty="0"/>
              <a:t>“Typical” distribution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BE95196-9A25-D597-D50A-FBAF9338A506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85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Questions / useful contacts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BE95196-9A25-D597-D50A-FBAF9338A506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6" name="Picture 5" descr="A picture containing mountain, outdoor, rock, nature&#10;&#10;Description automatically generated">
            <a:extLst>
              <a:ext uri="{FF2B5EF4-FFF2-40B4-BE49-F238E27FC236}">
                <a16:creationId xmlns:a16="http://schemas.microsoft.com/office/drawing/2014/main" id="{4550ED17-BA38-4118-6A84-450D2EA8B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17650"/>
            <a:ext cx="7086600" cy="531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93B827-99DB-78FC-04DC-200B382E3B5F}"/>
              </a:ext>
            </a:extLst>
          </p:cNvPr>
          <p:cNvSpPr txBox="1"/>
          <p:nvPr/>
        </p:nvSpPr>
        <p:spPr>
          <a:xfrm>
            <a:off x="3048000" y="1430915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sz="2000" b="1" dirty="0">
                <a:solidFill>
                  <a:srgbClr val="3333FF"/>
                </a:solidFill>
              </a:rPr>
              <a:t>ofanan@gmail.com</a:t>
            </a:r>
            <a:endParaRPr lang="en-US" sz="2000" b="1" u="sng" dirty="0">
              <a:solidFill>
                <a:srgbClr val="3333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C70B0-7495-E274-E070-C471DEE35F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" y="76200"/>
            <a:ext cx="1016000" cy="11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[CASE] Li, Yang, et al. "Case: Cache-assisted stretchable estimator for high speed per-flow measurement." in IEEE INFOCOM, 2016.</a:t>
            </a:r>
          </a:p>
          <a:p>
            <a:pPr marL="0" indent="0">
              <a:buNone/>
            </a:pPr>
            <a:r>
              <a:rPr lang="en-US" sz="1800" dirty="0"/>
              <a:t>[SRAM_OF] Zhao, Qi, Jun Xu, and Zhen Liu. "Design of a novel statistics counter architecture with optimal space and time efficiency." in the joint international conference on </a:t>
            </a:r>
            <a:r>
              <a:rPr lang="en-US" sz="1800" dirty="0" err="1"/>
              <a:t>easurement</a:t>
            </a:r>
            <a:r>
              <a:rPr lang="en-US" sz="1800" dirty="0"/>
              <a:t> and modeling of computer systems. 2006.</a:t>
            </a:r>
          </a:p>
          <a:p>
            <a:pPr marL="0" indent="0">
              <a:buNone/>
            </a:pPr>
            <a:r>
              <a:rPr lang="en-US" sz="1800" dirty="0"/>
              <a:t>[Braids] Y. Lu, A. </a:t>
            </a:r>
            <a:r>
              <a:rPr lang="en-US" sz="1800" dirty="0" err="1"/>
              <a:t>Montanari</a:t>
            </a:r>
            <a:r>
              <a:rPr lang="en-US" sz="1800" dirty="0"/>
              <a:t>, B. Prabhakar, S. </a:t>
            </a:r>
            <a:r>
              <a:rPr lang="en-US" sz="1800" dirty="0" err="1"/>
              <a:t>Dharmapurikar</a:t>
            </a:r>
            <a:r>
              <a:rPr lang="en-US" sz="1800" dirty="0"/>
              <a:t>, and A. </a:t>
            </a:r>
            <a:r>
              <a:rPr lang="en-US" sz="1800" dirty="0" err="1"/>
              <a:t>Kabbani</a:t>
            </a:r>
            <a:r>
              <a:rPr lang="en-US" sz="1800" dirty="0"/>
              <a:t>, “Counter braids: a novel counter architecture for per-flow measurement,” ACM SIGMETRICS Performance Evaluation Review, vol. 36(1)1, pp. 121–132, 2008.</a:t>
            </a:r>
          </a:p>
          <a:p>
            <a:pPr marL="0" indent="0">
              <a:buNone/>
            </a:pPr>
            <a:r>
              <a:rPr lang="en-US" sz="1800" dirty="0"/>
              <a:t>[Pyramid]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Yang, Tong, et al. "Pyramid sketch: A sketch framework for frequency estimation of data streams." </a:t>
            </a:r>
            <a:r>
              <a:rPr lang="en-US" sz="1800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VLDB Endowment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10.11 (2017): 1442-1453.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[SALSA]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Basat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Ran Ben, et al. "Salsa: self-adjusting lean streaming analytics." </a:t>
            </a:r>
            <a:r>
              <a:rPr lang="en-US" sz="1800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IEEE International Conference on Data Engineering (ICDE), 2021.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[ICE] Einziger, Gil, et al. "Ice buckets: Improved counter estimation for network measurement." IEEE/ACM </a:t>
            </a:r>
            <a:r>
              <a:rPr lang="en-US" sz="1800" dirty="0" err="1">
                <a:highlight>
                  <a:srgbClr val="FFFFFF"/>
                </a:highlight>
                <a:latin typeface="Arial" panose="020B0604020202020204" pitchFamily="34" charset="0"/>
              </a:rPr>
              <a:t>TNet</a:t>
            </a: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 26.3 (2018): 1165-1178.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DCBAEEE-4DED-05C6-7CA3-A69D603D1B80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94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[Morris] Morris, Robert. "Counting large numbers of events in small registers." Communications of the ACM 21.10 (1978): 840-842.</a:t>
            </a:r>
          </a:p>
          <a:p>
            <a:pPr marL="0" indent="0">
              <a:buNone/>
            </a:pPr>
            <a:r>
              <a:rPr lang="en-US" sz="1800" dirty="0"/>
              <a:t>[CEDAR] </a:t>
            </a:r>
            <a:r>
              <a:rPr lang="en-US" sz="1800" dirty="0" err="1"/>
              <a:t>Tsidon</a:t>
            </a:r>
            <a:r>
              <a:rPr lang="en-US" sz="1800" dirty="0"/>
              <a:t>, Erez, </a:t>
            </a:r>
            <a:r>
              <a:rPr lang="en-US" sz="1800" dirty="0" err="1"/>
              <a:t>Iddo</a:t>
            </a:r>
            <a:r>
              <a:rPr lang="en-US" sz="1800" dirty="0"/>
              <a:t> </a:t>
            </a:r>
            <a:r>
              <a:rPr lang="en-US" sz="1800" dirty="0" err="1"/>
              <a:t>Hanniel</a:t>
            </a:r>
            <a:r>
              <a:rPr lang="en-US" sz="1800" dirty="0"/>
              <a:t>, and Isaac Keslassy. "Estimators also need shared values to grow together." in IEEE INFOCOM, 2012.</a:t>
            </a:r>
          </a:p>
          <a:p>
            <a:pPr marL="0" indent="0">
              <a:buNone/>
            </a:pPr>
            <a:r>
              <a:rPr lang="en-US" sz="1800" dirty="0"/>
              <a:t>[AEE] </a:t>
            </a:r>
            <a:r>
              <a:rPr lang="en-US" sz="1800" dirty="0" err="1"/>
              <a:t>Basat</a:t>
            </a:r>
            <a:r>
              <a:rPr lang="en-US" sz="1800" dirty="0"/>
              <a:t>, Ran Ben, et al. "Faster and more accurate measurement through additive-error counters." in IEEE INFOCOM, 2020.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[FP8] A. Kuzmin, M. Van </a:t>
            </a:r>
            <a:r>
              <a:rPr lang="en-US" sz="1800" dirty="0" err="1">
                <a:highlight>
                  <a:srgbClr val="FFFFFF"/>
                </a:highlight>
                <a:latin typeface="Arial" panose="020B0604020202020204" pitchFamily="34" charset="0"/>
              </a:rPr>
              <a:t>Baalen</a:t>
            </a: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, Y. Ren, M. Nagel, J. Peters, and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T. </a:t>
            </a:r>
            <a:r>
              <a:rPr lang="en-US" sz="1800" dirty="0" err="1">
                <a:highlight>
                  <a:srgbClr val="FFFFFF"/>
                </a:highlight>
                <a:latin typeface="Arial" panose="020B0604020202020204" pitchFamily="34" charset="0"/>
              </a:rPr>
              <a:t>Blankevoort</a:t>
            </a: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, “Fp8 quantization: The power of the exponent,”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Systems, vol. 35, pp. 14 651–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14 662, 2022.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[BF16] “</a:t>
            </a: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</a:rPr>
              <a:t>The bfloat16 numerical format.” [Online]. Available: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CC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https://cloud.google.com/tpu/docs/bfloat16</a:t>
            </a:r>
            <a:endParaRPr lang="en-US" sz="1800" dirty="0">
              <a:solidFill>
                <a:srgbClr val="0000CC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[TF32] “Tensorfloat-32 in the a100 GPU accelerates AI training, HPC up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To 20x.” [Online]. Available: </a:t>
            </a:r>
          </a:p>
          <a:p>
            <a:pPr marL="0" indent="0">
              <a:buNone/>
            </a:pPr>
            <a:r>
              <a:rPr lang="en-US" sz="1800">
                <a:solidFill>
                  <a:srgbClr val="0000CC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https://blogs.nvidia.com/blog/tensorfloat-32-precision-format/</a:t>
            </a:r>
            <a:endParaRPr lang="en-US" sz="1800">
              <a:solidFill>
                <a:srgbClr val="0000CC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45B9842-0CB4-08FB-C326-1A0718A03FEC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6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Possible approaches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25F32266-4060-5AF5-246D-F097497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 single path</a:t>
            </a:r>
          </a:p>
          <a:p>
            <a:pPr marL="457200" lvl="1" indent="0">
              <a:buNone/>
            </a:pPr>
            <a:r>
              <a:rPr lang="en-US" sz="28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The sample may be biased</a:t>
            </a:r>
          </a:p>
          <a:p>
            <a:endParaRPr lang="en-US" dirty="0"/>
          </a:p>
          <a:p>
            <a:r>
              <a:rPr lang="en-US" dirty="0"/>
              <a:t>Share counters of similar colors</a:t>
            </a:r>
          </a:p>
          <a:p>
            <a:pPr lvl="1"/>
            <a:r>
              <a:rPr lang="en-US" dirty="0"/>
              <a:t>Aka “hashing”</a:t>
            </a:r>
          </a:p>
          <a:p>
            <a:pPr lvl="1"/>
            <a:endParaRPr lang="en-US" dirty="0"/>
          </a:p>
          <a:p>
            <a:r>
              <a:rPr lang="en-US" dirty="0"/>
              <a:t>Approximate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7BA4E-F711-4E8A-3217-2F649353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5" t="8210" r="15358" b="50540"/>
          <a:stretch/>
        </p:blipFill>
        <p:spPr>
          <a:xfrm rot="5400000">
            <a:off x="6725624" y="3354009"/>
            <a:ext cx="3121788" cy="1143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FF5655-2C61-0B3E-30D8-BA9F9741CBBC}"/>
              </a:ext>
            </a:extLst>
          </p:cNvPr>
          <p:cNvCxnSpPr/>
          <p:nvPr/>
        </p:nvCxnSpPr>
        <p:spPr bwMode="auto">
          <a:xfrm>
            <a:off x="7706927" y="4498412"/>
            <a:ext cx="1143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CBF603-7336-94B1-6371-66E4474A17D2}"/>
              </a:ext>
            </a:extLst>
          </p:cNvPr>
          <p:cNvCxnSpPr/>
          <p:nvPr/>
        </p:nvCxnSpPr>
        <p:spPr bwMode="auto">
          <a:xfrm>
            <a:off x="7706927" y="3886200"/>
            <a:ext cx="1143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3484D8-0F40-190A-B78B-73601A0488D8}"/>
              </a:ext>
            </a:extLst>
          </p:cNvPr>
          <p:cNvCxnSpPr/>
          <p:nvPr/>
        </p:nvCxnSpPr>
        <p:spPr bwMode="auto">
          <a:xfrm>
            <a:off x="7707351" y="3429000"/>
            <a:ext cx="1143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37057E-90B5-F0BC-E6CD-65032EFA67FE}"/>
              </a:ext>
            </a:extLst>
          </p:cNvPr>
          <p:cNvCxnSpPr/>
          <p:nvPr/>
        </p:nvCxnSpPr>
        <p:spPr bwMode="auto">
          <a:xfrm>
            <a:off x="7706927" y="2819400"/>
            <a:ext cx="1143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A648C1B-7FA5-38D3-5939-7A1200649BB8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35285-F933-CCED-006D-426E6814CA83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55FABF9-D79E-9C19-A1F5-862DB2F398E5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pic>
        <p:nvPicPr>
          <p:cNvPr id="4098" name="Picture 2" descr="למה מצויה – ויקיפדיה">
            <a:extLst>
              <a:ext uri="{FF2B5EF4-FFF2-40B4-BE49-F238E27FC236}">
                <a16:creationId xmlns:a16="http://schemas.microsoft.com/office/drawing/2014/main" id="{DF4BA195-A4F3-86D9-18CB-E872F099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544419"/>
            <a:ext cx="4540250" cy="5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D9838CB-31C0-BCDE-7E17-EB91F3A5C054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AEC59-3F52-B5D0-01F2-3D8C6EE148FC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9E310FC-8253-55EE-BBE4-167DB70D3FB8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pic>
        <p:nvPicPr>
          <p:cNvPr id="2052" name="Picture 4" descr="Free network networking web illustration">
            <a:extLst>
              <a:ext uri="{FF2B5EF4-FFF2-40B4-BE49-F238E27FC236}">
                <a16:creationId xmlns:a16="http://schemas.microsoft.com/office/drawing/2014/main" id="{29E8C3A5-5E82-6FFA-1108-B2E9C714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20" y="1426776"/>
            <a:ext cx="3511824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ree education alphabet school illustration">
            <a:extLst>
              <a:ext uri="{FF2B5EF4-FFF2-40B4-BE49-F238E27FC236}">
                <a16:creationId xmlns:a16="http://schemas.microsoft.com/office/drawing/2014/main" id="{BF656620-7931-9E18-2DA2-0515472A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76" y="2569974"/>
            <a:ext cx="2681543" cy="178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computer nature monitor illustration">
            <a:extLst>
              <a:ext uri="{FF2B5EF4-FFF2-40B4-BE49-F238E27FC236}">
                <a16:creationId xmlns:a16="http://schemas.microsoft.com/office/drawing/2014/main" id="{A098826F-674E-830C-10A1-05876ABCD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2"/>
          <a:stretch/>
        </p:blipFill>
        <p:spPr bwMode="auto">
          <a:xfrm>
            <a:off x="4695944" y="3528870"/>
            <a:ext cx="2283471" cy="18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ree matrix code computer illustration">
            <a:extLst>
              <a:ext uri="{FF2B5EF4-FFF2-40B4-BE49-F238E27FC236}">
                <a16:creationId xmlns:a16="http://schemas.microsoft.com/office/drawing/2014/main" id="{007EE73E-2359-F4CC-98B5-7BB209D3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22" y="4953000"/>
            <a:ext cx="2425390" cy="17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206D146-9E32-1309-5672-FB630CA10BA9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F63E9-34F3-E1AE-FF72-CAB803F05311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9D6F3DFF-48CC-3E3F-1FF5-79FEDBAF8C12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Counters Vs. Sketches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Representing a large range using few bits</a:t>
            </a:r>
          </a:p>
          <a:p>
            <a:pPr lvl="2"/>
            <a:r>
              <a:rPr lang="en-US" dirty="0"/>
              <a:t>E.g., count up to 1G using 1B</a:t>
            </a:r>
          </a:p>
          <a:p>
            <a:pPr lvl="2"/>
            <a:endParaRPr lang="en-US" dirty="0"/>
          </a:p>
          <a:p>
            <a:r>
              <a:rPr lang="en-US" dirty="0"/>
              <a:t>Sketch</a:t>
            </a:r>
            <a:r>
              <a:rPr lang="en-GB" dirty="0"/>
              <a:t> (or $)</a:t>
            </a:r>
            <a:endParaRPr lang="en-US" dirty="0"/>
          </a:p>
          <a:p>
            <a:pPr lvl="1"/>
            <a:r>
              <a:rPr lang="en-US" dirty="0"/>
              <a:t>Measure many values by a few counters</a:t>
            </a:r>
          </a:p>
          <a:p>
            <a:pPr lvl="2"/>
            <a:r>
              <a:rPr lang="en-US" dirty="0"/>
              <a:t>E.g., 1M measurements using 1K counters</a:t>
            </a:r>
          </a:p>
          <a:p>
            <a:pPr lvl="2"/>
            <a:endParaRPr lang="en-US" dirty="0"/>
          </a:p>
          <a:p>
            <a:r>
              <a:rPr lang="en-US" dirty="0"/>
              <a:t>Dynamic scaling</a:t>
            </a:r>
          </a:p>
          <a:p>
            <a:pPr lvl="1"/>
            <a:r>
              <a:rPr lang="en-US" dirty="0"/>
              <a:t>What to do upon overflow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85CAA59-88F9-6673-2A20-498378DE0E00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338C039-24C1-5616-A956-30C75EA0CED8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526F08BA-24A5-71B5-997D-26CF1FA76D15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 dirty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843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[Pyramid, Tree]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pic>
        <p:nvPicPr>
          <p:cNvPr id="1026" name="Picture 2" descr="Free Amigos Ancient vector and picture">
            <a:extLst>
              <a:ext uri="{FF2B5EF4-FFF2-40B4-BE49-F238E27FC236}">
                <a16:creationId xmlns:a16="http://schemas.microsoft.com/office/drawing/2014/main" id="{1501CB81-0EB7-BEE8-8305-6B3E3442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1834743" cy="16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A1580-46A1-71CC-48AF-1875B812B4F2}"/>
              </a:ext>
            </a:extLst>
          </p:cNvPr>
          <p:cNvSpPr txBox="1"/>
          <p:nvPr/>
        </p:nvSpPr>
        <p:spPr>
          <a:xfrm rot="1460664">
            <a:off x="3481862" y="31676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519A9-1A12-526D-AA89-C39138460183}"/>
              </a:ext>
            </a:extLst>
          </p:cNvPr>
          <p:cNvSpPr txBox="1"/>
          <p:nvPr/>
        </p:nvSpPr>
        <p:spPr>
          <a:xfrm rot="20535892">
            <a:off x="4377961" y="31676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BB1B7-87CD-7B10-D18D-743311BA3BAD}"/>
              </a:ext>
            </a:extLst>
          </p:cNvPr>
          <p:cNvSpPr txBox="1"/>
          <p:nvPr/>
        </p:nvSpPr>
        <p:spPr>
          <a:xfrm rot="1460664">
            <a:off x="3488241" y="3179838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A6031-AA23-5D40-3E09-049B4814BDA9}"/>
              </a:ext>
            </a:extLst>
          </p:cNvPr>
          <p:cNvSpPr txBox="1"/>
          <p:nvPr/>
        </p:nvSpPr>
        <p:spPr>
          <a:xfrm rot="20535892">
            <a:off x="4415330" y="3173527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6E41A-7DB5-A414-8822-FFD6F0CB8B9A}"/>
              </a:ext>
            </a:extLst>
          </p:cNvPr>
          <p:cNvSpPr txBox="1"/>
          <p:nvPr/>
        </p:nvSpPr>
        <p:spPr>
          <a:xfrm rot="20535892">
            <a:off x="4299644" y="27112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A9F2-A4E0-CE58-586C-CE258A741BA4}"/>
              </a:ext>
            </a:extLst>
          </p:cNvPr>
          <p:cNvSpPr txBox="1"/>
          <p:nvPr/>
        </p:nvSpPr>
        <p:spPr>
          <a:xfrm rot="20535892">
            <a:off x="4388370" y="31915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06F79-C48E-F900-0FD7-D7FD43FB2588}"/>
              </a:ext>
            </a:extLst>
          </p:cNvPr>
          <p:cNvSpPr txBox="1"/>
          <p:nvPr/>
        </p:nvSpPr>
        <p:spPr>
          <a:xfrm rot="20535892">
            <a:off x="4380248" y="31758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BBF3683-B23D-E550-4A39-9E567ABA9421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08E67-1C08-6199-B159-849936152A75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1D6DAB6-7011-E8AE-51AC-4B7CBB9629C9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034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9" grpId="0"/>
      <p:bldP spid="11" grpId="0"/>
      <p:bldP spid="11" grpId="1"/>
      <p:bldP spid="13" grpId="0"/>
      <p:bldP spid="14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85991"/>
              </p:ext>
            </p:extLst>
          </p:nvPr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6431C0-5988-AE8A-519A-41E5FC9F0B28}"/>
              </a:ext>
            </a:extLst>
          </p:cNvPr>
          <p:cNvSpPr/>
          <p:nvPr/>
        </p:nvSpPr>
        <p:spPr bwMode="auto">
          <a:xfrm>
            <a:off x="3124200" y="432435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4572000" y="432752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7E2E7-FD7A-8B73-6ECE-EC304D4B2AF5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7C92E5C-F142-F3F9-37DF-56CD1193C7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0E4A47C-82BD-8FAA-FAD2-B716B9633A1F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Dyn. scaling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64033185"/>
      </p:ext>
    </p:extLst>
  </p:cSld>
  <p:clrMapOvr>
    <a:masterClrMapping/>
  </p:clrMapOvr>
</p:sld>
</file>

<file path=ppt/theme/theme1.xml><?xml version="1.0" encoding="utf-8"?>
<a:theme xmlns:a="http://schemas.openxmlformats.org/drawingml/2006/main" name="1_slides des classes">
  <a:themeElements>
    <a:clrScheme name="1_slides des class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009900"/>
      </a:folHlink>
    </a:clrScheme>
    <a:fontScheme name="1_slides des class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lides des class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22815</TotalTime>
  <Words>1578</Words>
  <Application>Microsoft Office PowerPoint</Application>
  <PresentationFormat>On-screen Show (4:3)</PresentationFormat>
  <Paragraphs>596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Times New Roman</vt:lpstr>
      <vt:lpstr>Wingdings</vt:lpstr>
      <vt:lpstr>1_slides des classes</vt:lpstr>
      <vt:lpstr>PowerPoint Presentation</vt:lpstr>
      <vt:lpstr>Motivation</vt:lpstr>
      <vt:lpstr>Possible approaches</vt:lpstr>
      <vt:lpstr>Possible approaches</vt:lpstr>
      <vt:lpstr>Motivation</vt:lpstr>
      <vt:lpstr>Motivation</vt:lpstr>
      <vt:lpstr>Counters Vs. Sketches</vt:lpstr>
      <vt:lpstr>Scalable counters [Pyramid, Tree]</vt:lpstr>
      <vt:lpstr>Scalable counters [SALSA]</vt:lpstr>
      <vt:lpstr>Scalable counters [SALSA]</vt:lpstr>
      <vt:lpstr>Scalable counters [SALSA]</vt:lpstr>
      <vt:lpstr>Scalable counters [SALSA]</vt:lpstr>
      <vt:lpstr>Scalable counters [SALSA]</vt:lpstr>
      <vt:lpstr>Scalable counters</vt:lpstr>
      <vt:lpstr>Scalable counters</vt:lpstr>
      <vt:lpstr>Scalable counters</vt:lpstr>
      <vt:lpstr>Estimators</vt:lpstr>
      <vt:lpstr>Estimators</vt:lpstr>
      <vt:lpstr>Estimators</vt:lpstr>
      <vt:lpstr>FP-based representations</vt:lpstr>
      <vt:lpstr>Our contribution:  Floating Floating Point (F2P)</vt:lpstr>
      <vt:lpstr>Comparison of 8-bits # systems</vt:lpstr>
      <vt:lpstr>Floating Floating Point (F2P): single counter simulations</vt:lpstr>
      <vt:lpstr>Floating Floating Point (F2P): Applying for ML</vt:lpstr>
      <vt:lpstr>Count Min Sketch</vt:lpstr>
      <vt:lpstr>Count Min Sketch</vt:lpstr>
      <vt:lpstr>Space Saving $</vt:lpstr>
      <vt:lpstr>Space Saving $</vt:lpstr>
      <vt:lpstr>Space Saving $</vt:lpstr>
      <vt:lpstr>Space Saving $</vt:lpstr>
      <vt:lpstr>Dynamic Scaling</vt:lpstr>
      <vt:lpstr>Dynamic Scaling using buckets: intuition</vt:lpstr>
      <vt:lpstr>Dynamic Scaling using buckets Detail the up-scaling here</vt:lpstr>
      <vt:lpstr>Scalable Exponent Counters Dynamic Scaling using buckets Detail the up-scaling here</vt:lpstr>
      <vt:lpstr>Down sampling</vt:lpstr>
      <vt:lpstr>Summary</vt:lpstr>
      <vt:lpstr>Questions / useful contacts</vt:lpstr>
      <vt:lpstr>References</vt:lpstr>
      <vt:lpstr>References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GNoC</dc:title>
  <dc:creator>Isaac Keslassy</dc:creator>
  <cp:lastModifiedBy>איתמר כהן/Itamar Cohen</cp:lastModifiedBy>
  <cp:revision>10989</cp:revision>
  <dcterms:created xsi:type="dcterms:W3CDTF">2003-08-17T20:18:11Z</dcterms:created>
  <dcterms:modified xsi:type="dcterms:W3CDTF">2024-08-22T07:27:52Z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-1291146208</vt:i4>
  </property>
  <property fmtid="{D5CDD505-2E9C-101B-9397-08002B2CF9AE}" pid="3" name="_NewReviewCycle">
    <vt:lpwstr/>
  </property>
  <property fmtid="{D5CDD505-2E9C-101B-9397-08002B2CF9AE}" pid="4" name="_EmailSubject">
    <vt:lpwstr>Israel Networking day: one last thing...</vt:lpwstr>
  </property>
  <property fmtid="{D5CDD505-2E9C-101B-9397-08002B2CF9AE}" pid="5" name="_AuthorEmail">
    <vt:lpwstr>etsidon@qualcomm.com</vt:lpwstr>
  </property>
  <property fmtid="{D5CDD505-2E9C-101B-9397-08002B2CF9AE}" pid="6" name="_AuthorEmailDisplayName">
    <vt:lpwstr>Tsidon, Erez</vt:lpwstr>
  </property>
  <property fmtid="{D5CDD505-2E9C-101B-9397-08002B2CF9AE}" pid="7" name="MSIP_Label_2e5fcebd-25ff-410e-b109-b5b8e7778821_Enabled">
    <vt:lpwstr>true</vt:lpwstr>
  </property>
  <property fmtid="{D5CDD505-2E9C-101B-9397-08002B2CF9AE}" pid="8" name="MSIP_Label_2e5fcebd-25ff-410e-b109-b5b8e7778821_SetDate">
    <vt:lpwstr>2023-08-24T14:15:20Z</vt:lpwstr>
  </property>
  <property fmtid="{D5CDD505-2E9C-101B-9397-08002B2CF9AE}" pid="9" name="MSIP_Label_2e5fcebd-25ff-410e-b109-b5b8e7778821_Method">
    <vt:lpwstr>Standard</vt:lpwstr>
  </property>
  <property fmtid="{D5CDD505-2E9C-101B-9397-08002B2CF9AE}" pid="10" name="MSIP_Label_2e5fcebd-25ff-410e-b109-b5b8e7778821_Name">
    <vt:lpwstr>הצפנת קבצים והודעות דואר אלקטרוני</vt:lpwstr>
  </property>
  <property fmtid="{D5CDD505-2E9C-101B-9397-08002B2CF9AE}" pid="11" name="MSIP_Label_2e5fcebd-25ff-410e-b109-b5b8e7778821_SiteId">
    <vt:lpwstr>28358fe0-beb2-43c4-9915-8b896ba7dba5</vt:lpwstr>
  </property>
  <property fmtid="{D5CDD505-2E9C-101B-9397-08002B2CF9AE}" pid="12" name="MSIP_Label_2e5fcebd-25ff-410e-b109-b5b8e7778821_ActionId">
    <vt:lpwstr>6bfb8d0c-e609-41b5-b596-26ad8d340cd8</vt:lpwstr>
  </property>
  <property fmtid="{D5CDD505-2E9C-101B-9397-08002B2CF9AE}" pid="13" name="MSIP_Label_2e5fcebd-25ff-410e-b109-b5b8e7778821_ContentBits">
    <vt:lpwstr>0</vt:lpwstr>
  </property>
</Properties>
</file>