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346" r:id="rId4"/>
    <p:sldId id="259" r:id="rId5"/>
    <p:sldId id="273" r:id="rId6"/>
    <p:sldId id="300" r:id="rId7"/>
    <p:sldId id="334" r:id="rId8"/>
    <p:sldId id="274" r:id="rId9"/>
    <p:sldId id="265" r:id="rId10"/>
    <p:sldId id="345" r:id="rId11"/>
    <p:sldId id="299" r:id="rId12"/>
    <p:sldId id="375" r:id="rId13"/>
    <p:sldId id="378" r:id="rId14"/>
    <p:sldId id="335" r:id="rId15"/>
    <p:sldId id="287" r:id="rId16"/>
    <p:sldId id="268" r:id="rId17"/>
    <p:sldId id="269" r:id="rId18"/>
    <p:sldId id="348" r:id="rId19"/>
    <p:sldId id="296" r:id="rId20"/>
    <p:sldId id="294" r:id="rId21"/>
    <p:sldId id="350" r:id="rId22"/>
    <p:sldId id="336" r:id="rId23"/>
    <p:sldId id="302" r:id="rId24"/>
    <p:sldId id="303" r:id="rId25"/>
    <p:sldId id="304" r:id="rId26"/>
    <p:sldId id="351" r:id="rId27"/>
    <p:sldId id="354" r:id="rId28"/>
    <p:sldId id="353" r:id="rId29"/>
    <p:sldId id="355" r:id="rId30"/>
    <p:sldId id="319" r:id="rId31"/>
    <p:sldId id="317" r:id="rId32"/>
    <p:sldId id="309" r:id="rId33"/>
    <p:sldId id="325" r:id="rId34"/>
    <p:sldId id="328" r:id="rId35"/>
    <p:sldId id="330" r:id="rId36"/>
    <p:sldId id="329" r:id="rId37"/>
    <p:sldId id="339" r:id="rId38"/>
    <p:sldId id="344" r:id="rId39"/>
    <p:sldId id="331" r:id="rId40"/>
    <p:sldId id="340" r:id="rId41"/>
    <p:sldId id="310" r:id="rId42"/>
    <p:sldId id="311" r:id="rId43"/>
    <p:sldId id="341" r:id="rId44"/>
    <p:sldId id="312" r:id="rId45"/>
    <p:sldId id="315" r:id="rId46"/>
    <p:sldId id="320" r:id="rId47"/>
    <p:sldId id="321" r:id="rId48"/>
    <p:sldId id="342" r:id="rId49"/>
    <p:sldId id="367" r:id="rId50"/>
    <p:sldId id="370" r:id="rId51"/>
    <p:sldId id="368" r:id="rId52"/>
    <p:sldId id="376" r:id="rId53"/>
    <p:sldId id="371" r:id="rId54"/>
    <p:sldId id="372" r:id="rId55"/>
    <p:sldId id="374" r:id="rId56"/>
    <p:sldId id="373" r:id="rId57"/>
    <p:sldId id="366" r:id="rId58"/>
    <p:sldId id="326" r:id="rId59"/>
    <p:sldId id="323" r:id="rId60"/>
    <p:sldId id="343" r:id="rId61"/>
    <p:sldId id="338" r:id="rId62"/>
    <p:sldId id="332" r:id="rId63"/>
    <p:sldId id="337" r:id="rId64"/>
    <p:sldId id="333" r:id="rId65"/>
    <p:sldId id="364" r:id="rId66"/>
    <p:sldId id="284" r:id="rId67"/>
  </p:sldIdLst>
  <p:sldSz cx="9144000" cy="6858000" type="screen4x3"/>
  <p:notesSz cx="6858000" cy="9144000"/>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anan" initials="o"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FFFF"/>
    <a:srgbClr val="FFFF00"/>
    <a:srgbClr val="FF00FF"/>
    <a:srgbClr val="33CC33"/>
    <a:srgbClr val="FF66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79" autoAdjust="0"/>
    <p:restoredTop sz="96955" autoAdjust="0"/>
  </p:normalViewPr>
  <p:slideViewPr>
    <p:cSldViewPr>
      <p:cViewPr>
        <p:scale>
          <a:sx n="50" d="100"/>
          <a:sy n="50" d="100"/>
        </p:scale>
        <p:origin x="-1464" y="-130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19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6-01-25T22:01:53.536" idx="2">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78851" name="Rectangle 3"/>
          <p:cNvSpPr>
            <a:spLocks noGrp="1" noChangeArrowheads="1"/>
          </p:cNvSpPr>
          <p:nvPr>
            <p:ph type="dt" idx="1"/>
          </p:nvPr>
        </p:nvSpPr>
        <p:spPr bwMode="auto">
          <a:xfrm>
            <a:off x="1588"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he-IL"/>
          </a:p>
        </p:txBody>
      </p:sp>
      <p:sp>
        <p:nvSpPr>
          <p:cNvPr id="788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78854" name="Rectangle 6"/>
          <p:cNvSpPr>
            <a:spLocks noGrp="1" noChangeArrowheads="1"/>
          </p:cNvSpPr>
          <p:nvPr>
            <p:ph type="ftr" sz="quarter" idx="4"/>
          </p:nvPr>
        </p:nvSpPr>
        <p:spPr bwMode="auto">
          <a:xfrm>
            <a:off x="388620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78855" name="Rectangle 7"/>
          <p:cNvSpPr>
            <a:spLocks noGrp="1" noChangeArrowheads="1"/>
          </p:cNvSpPr>
          <p:nvPr>
            <p:ph type="sldNum" sz="quarter" idx="5"/>
          </p:nvPr>
        </p:nvSpPr>
        <p:spPr bwMode="auto">
          <a:xfrm>
            <a:off x="1588"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fld id="{C2E956A0-CD2D-4D99-B099-40EAC7DD90A7}" type="slidenum">
              <a:rPr lang="he-IL" altLang="he-IL"/>
              <a:pPr/>
              <a:t>‹#›</a:t>
            </a:fld>
            <a:endParaRPr lang="en-US" altLang="he-IL"/>
          </a:p>
        </p:txBody>
      </p:sp>
    </p:spTree>
    <p:extLst>
      <p:ext uri="{BB962C8B-B14F-4D97-AF65-F5344CB8AC3E}">
        <p14:creationId xmlns:p14="http://schemas.microsoft.com/office/powerpoint/2010/main" val="1499705538"/>
      </p:ext>
    </p:extLst>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Arial" pitchFamily="34" charset="0"/>
        <a:ea typeface="+mn-ea"/>
        <a:cs typeface="Arial" pitchFamily="34" charset="0"/>
      </a:defRPr>
    </a:lvl1pPr>
    <a:lvl2pPr marL="457200" algn="r" rtl="1" fontAlgn="base">
      <a:spcBef>
        <a:spcPct val="30000"/>
      </a:spcBef>
      <a:spcAft>
        <a:spcPct val="0"/>
      </a:spcAft>
      <a:defRPr sz="1200" kern="1200">
        <a:solidFill>
          <a:schemeClr val="tx1"/>
        </a:solidFill>
        <a:latin typeface="Arial" pitchFamily="34" charset="0"/>
        <a:ea typeface="+mn-ea"/>
        <a:cs typeface="Arial" pitchFamily="34" charset="0"/>
      </a:defRPr>
    </a:lvl2pPr>
    <a:lvl3pPr marL="914400" algn="r" rtl="1" fontAlgn="base">
      <a:spcBef>
        <a:spcPct val="30000"/>
      </a:spcBef>
      <a:spcAft>
        <a:spcPct val="0"/>
      </a:spcAft>
      <a:defRPr sz="1200" kern="1200">
        <a:solidFill>
          <a:schemeClr val="tx1"/>
        </a:solidFill>
        <a:latin typeface="Arial" pitchFamily="34" charset="0"/>
        <a:ea typeface="+mn-ea"/>
        <a:cs typeface="Arial" pitchFamily="34" charset="0"/>
      </a:defRPr>
    </a:lvl3pPr>
    <a:lvl4pPr marL="1371600" algn="r" rtl="1" fontAlgn="base">
      <a:spcBef>
        <a:spcPct val="30000"/>
      </a:spcBef>
      <a:spcAft>
        <a:spcPct val="0"/>
      </a:spcAft>
      <a:defRPr sz="1200" kern="1200">
        <a:solidFill>
          <a:schemeClr val="tx1"/>
        </a:solidFill>
        <a:latin typeface="Arial" pitchFamily="34" charset="0"/>
        <a:ea typeface="+mn-ea"/>
        <a:cs typeface="Arial" pitchFamily="34" charset="0"/>
      </a:defRPr>
    </a:lvl4pPr>
    <a:lvl5pPr marL="1828800" algn="r" rtl="1" fontAlgn="base">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CD511-C8E2-4036-A367-7B01F511CCFC}" type="slidenum">
              <a:rPr lang="he-IL" altLang="he-IL"/>
              <a:pPr/>
              <a:t>4</a:t>
            </a:fld>
            <a:endParaRPr lang="en-US" altLang="he-IL"/>
          </a:p>
        </p:txBody>
      </p:sp>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30132-7308-49FB-9FE8-0D9EA75B0074}" type="slidenum">
              <a:rPr lang="he-IL" altLang="he-IL"/>
              <a:pPr/>
              <a:t>16</a:t>
            </a:fld>
            <a:endParaRPr lang="en-US" altLang="he-IL"/>
          </a:p>
        </p:txBody>
      </p:sp>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76D9A-416A-42F8-8D16-1DBCF9877621}" type="slidenum">
              <a:rPr lang="he-IL" altLang="he-IL"/>
              <a:pPr/>
              <a:t>17</a:t>
            </a:fld>
            <a:endParaRPr lang="en-US" altLang="he-IL"/>
          </a:p>
        </p:txBody>
      </p:sp>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AA425-6D0C-419B-9F5C-4928A3A6FF82}" type="slidenum">
              <a:rPr lang="he-IL" altLang="he-IL"/>
              <a:pPr/>
              <a:t>18</a:t>
            </a:fld>
            <a:endParaRPr lang="en-US" altLang="he-IL"/>
          </a:p>
        </p:txBody>
      </p:sp>
      <p:sp>
        <p:nvSpPr>
          <p:cNvPr id="196610" name="Rectangle 2"/>
          <p:cNvSpPr>
            <a:spLocks noRo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8F115-B654-4433-8AF3-11E61011ED71}" type="slidenum">
              <a:rPr lang="he-IL" altLang="he-IL"/>
              <a:pPr/>
              <a:t>19</a:t>
            </a:fld>
            <a:endParaRPr lang="en-US" altLang="he-IL"/>
          </a:p>
        </p:txBody>
      </p:sp>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3EA9CF-7B23-41C4-B927-7629C4FEF9C3}" type="slidenum">
              <a:rPr lang="he-IL" altLang="he-IL"/>
              <a:pPr/>
              <a:t>20</a:t>
            </a:fld>
            <a:endParaRPr lang="en-US" altLang="he-IL"/>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06236-5971-4DC8-A851-3F73EE284B0D}" type="slidenum">
              <a:rPr lang="he-IL" altLang="he-IL"/>
              <a:pPr/>
              <a:t>21</a:t>
            </a:fld>
            <a:endParaRPr lang="en-US" altLang="he-IL"/>
          </a:p>
        </p:txBody>
      </p:sp>
      <p:sp>
        <p:nvSpPr>
          <p:cNvPr id="203778" name="Rectangle 2"/>
          <p:cNvSpPr>
            <a:spLocks noRo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US" altLang="he-IL"/>
              <a:t>vcbvb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6D33C-C884-4EE6-91AD-D2FB1800FB1E}" type="slidenum">
              <a:rPr lang="he-IL" altLang="he-IL"/>
              <a:pPr/>
              <a:t>23</a:t>
            </a:fld>
            <a:endParaRPr lang="en-US" altLang="he-IL"/>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pPr algn="l" rtl="0"/>
            <a:r>
              <a:rPr lang="en-US" altLang="he-IL" sz="1000" b="1" u="sng"/>
              <a:t>Additional Opnet’s TCP parameters:</a:t>
            </a:r>
          </a:p>
          <a:p>
            <a:pPr algn="l" rtl="0"/>
            <a:r>
              <a:rPr lang="en-US" altLang="he-IL" sz="1000"/>
              <a:t>Receive Buffer Usage Threshold = 0.</a:t>
            </a:r>
          </a:p>
          <a:p>
            <a:pPr algn="l" rtl="0"/>
            <a:r>
              <a:rPr lang="en-US" altLang="he-IL" sz="1000"/>
              <a:t>Delayed ack mechanism = Segment / Clock based.</a:t>
            </a:r>
          </a:p>
          <a:p>
            <a:pPr algn="l" rtl="0"/>
            <a:r>
              <a:rPr lang="en-US" altLang="he-IL" sz="1000"/>
              <a:t>Max ack delay = 0.2</a:t>
            </a:r>
          </a:p>
          <a:p>
            <a:pPr algn="l" rtl="0"/>
            <a:r>
              <a:rPr lang="en-US" altLang="he-IL" sz="1000"/>
              <a:t>Max ack segments = 2.</a:t>
            </a:r>
          </a:p>
          <a:p>
            <a:pPr algn="l" rtl="0"/>
            <a:r>
              <a:rPr lang="en-US" altLang="he-IL" sz="1000"/>
              <a:t>Slow Start Initial count = 1 </a:t>
            </a:r>
          </a:p>
          <a:p>
            <a:pPr algn="l" rtl="0"/>
            <a:r>
              <a:rPr lang="en-US" altLang="he-IL" sz="1000"/>
              <a:t>Fast-re-transmit – Enable</a:t>
            </a:r>
          </a:p>
          <a:p>
            <a:pPr algn="l" rtl="0"/>
            <a:r>
              <a:rPr lang="en-US" altLang="he-IL" sz="1000"/>
              <a:t>Duplicate ack Threshold – 3.</a:t>
            </a:r>
          </a:p>
          <a:p>
            <a:pPr algn="l" rtl="0"/>
            <a:r>
              <a:rPr lang="en-US" altLang="he-IL" sz="1000"/>
              <a:t>Window scaling – disabled (see RFC 1323).</a:t>
            </a:r>
          </a:p>
          <a:p>
            <a:pPr algn="l" rtl="0"/>
            <a:r>
              <a:rPr lang="en-US" altLang="he-IL" sz="1000"/>
              <a:t>SACK – disabled.</a:t>
            </a:r>
          </a:p>
          <a:p>
            <a:pPr algn="l" rtl="0"/>
            <a:r>
              <a:rPr lang="en-US" altLang="he-IL" sz="1000"/>
              <a:t>ECN capability – disabled (see RFC-3168).</a:t>
            </a:r>
          </a:p>
          <a:p>
            <a:pPr algn="l" rtl="0"/>
            <a:r>
              <a:rPr lang="en-US" altLang="he-IL" sz="1000"/>
              <a:t>Segment Send Threshold = Byte boundary.</a:t>
            </a:r>
          </a:p>
          <a:p>
            <a:pPr algn="l" rtl="0"/>
            <a:r>
              <a:rPr lang="en-US" altLang="he-IL" sz="1000"/>
              <a:t>Nagle – Disabled.</a:t>
            </a:r>
          </a:p>
          <a:p>
            <a:pPr algn="l" rtl="0"/>
            <a:r>
              <a:rPr lang="en-US" altLang="he-IL" sz="1000"/>
              <a:t>Karn – enabled.</a:t>
            </a:r>
          </a:p>
          <a:p>
            <a:pPr algn="l" rtl="0"/>
            <a:r>
              <a:rPr lang="en-US" altLang="he-IL" sz="1000"/>
              <a:t>Init RTO (retransmission timeout) = 0.5</a:t>
            </a:r>
          </a:p>
          <a:p>
            <a:pPr algn="l" rtl="0"/>
            <a:r>
              <a:rPr lang="en-US" altLang="he-IL" sz="1000"/>
              <a:t>Min (max) RTO =0.25 (64) sec.</a:t>
            </a:r>
          </a:p>
          <a:p>
            <a:pPr algn="l" rtl="0"/>
            <a:r>
              <a:rPr lang="en-US" altLang="he-IL" sz="1000"/>
              <a:t>RTT (deviation) gain = 0.125 (0.25). </a:t>
            </a:r>
          </a:p>
          <a:p>
            <a:pPr algn="l" rtl="0"/>
            <a:r>
              <a:rPr lang="en-US" altLang="he-IL" sz="1000"/>
              <a:t>Timer granularity = 0.2</a:t>
            </a:r>
          </a:p>
          <a:p>
            <a:pPr algn="l" rtl="0"/>
            <a:r>
              <a:rPr lang="en-US" altLang="he-IL" sz="1000"/>
              <a:t>Persistence TO = 0.5.</a:t>
            </a:r>
          </a:p>
          <a:p>
            <a:pPr algn="l" rtl="0"/>
            <a:r>
              <a:rPr lang="en-US" altLang="he-IL" sz="1000"/>
              <a:t>Time stamp: status = disabled, Clock tick = 500ms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8AFA09-662F-4CB3-87B0-C12FC11CA90C}" type="slidenum">
              <a:rPr lang="he-IL" altLang="he-IL"/>
              <a:pPr/>
              <a:t>26</a:t>
            </a:fld>
            <a:endParaRPr lang="en-US" altLang="he-IL"/>
          </a:p>
        </p:txBody>
      </p:sp>
      <p:sp>
        <p:nvSpPr>
          <p:cNvPr id="205826" name="Rectangle 2"/>
          <p:cNvSpPr>
            <a:spLocks noRot="1" noChangeArrowheads="1" noTextEdit="1"/>
          </p:cNvSpPr>
          <p:nvPr>
            <p:ph type="sldImg"/>
          </p:nvPr>
        </p:nvSpPr>
        <p:spPr>
          <a:ln/>
        </p:spPr>
      </p:sp>
      <p:sp>
        <p:nvSpPr>
          <p:cNvPr id="205827" name="Rectangle 3"/>
          <p:cNvSpPr>
            <a:spLocks noGrp="1" noChangeArrowheads="1"/>
          </p:cNvSpPr>
          <p:nvPr>
            <p:ph type="body" idx="1"/>
          </p:nvPr>
        </p:nvSpPr>
        <p:spPr/>
        <p:txBody>
          <a:bodyPr/>
          <a:lstStyle/>
          <a:p>
            <a:pPr algn="l"/>
            <a:endParaRPr lang="en-US" altLang="he-I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EB52E-3447-4524-B951-FB9F9731D902}" type="slidenum">
              <a:rPr lang="he-IL" altLang="he-IL"/>
              <a:pPr/>
              <a:t>32</a:t>
            </a:fld>
            <a:endParaRPr lang="en-US" altLang="he-IL"/>
          </a:p>
        </p:txBody>
      </p:sp>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p:txBody>
          <a:bodyPr/>
          <a:lstStyle/>
          <a:p>
            <a:pPr algn="l"/>
            <a:endParaRPr lang="en-US" alt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68CF1-E040-4BC6-AB89-14E8704E72D4}" type="slidenum">
              <a:rPr lang="he-IL" altLang="he-IL"/>
              <a:pPr/>
              <a:t>5</a:t>
            </a:fld>
            <a:endParaRPr lang="en-US" altLang="he-IL"/>
          </a:p>
        </p:txBody>
      </p:sp>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99C3C-4DAE-4DC8-9425-6C6D052AA6A0}" type="slidenum">
              <a:rPr lang="he-IL" altLang="he-IL"/>
              <a:pPr/>
              <a:t>6</a:t>
            </a:fld>
            <a:endParaRPr lang="en-US" altLang="he-IL"/>
          </a:p>
        </p:txBody>
      </p:sp>
      <p:sp>
        <p:nvSpPr>
          <p:cNvPr id="96258" name="Rectangle 2"/>
          <p:cNvSpPr>
            <a:spLocks noRo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15021-4F65-48FE-9D0A-7B399CB5E084}" type="slidenum">
              <a:rPr lang="he-IL" altLang="he-IL"/>
              <a:pPr/>
              <a:t>8</a:t>
            </a:fld>
            <a:endParaRPr lang="en-US" altLang="he-IL"/>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DBE7B1-9CB7-4D3B-B0E8-8A451BCAE4AF}" type="slidenum">
              <a:rPr lang="he-IL" altLang="he-IL"/>
              <a:pPr/>
              <a:t>9</a:t>
            </a:fld>
            <a:endParaRPr lang="en-US" altLang="he-IL"/>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EDA31-0C04-42A1-B2B0-737B9C34E857}" type="slidenum">
              <a:rPr lang="he-IL" altLang="he-IL"/>
              <a:pPr/>
              <a:t>10</a:t>
            </a:fld>
            <a:endParaRPr lang="en-US" altLang="he-IL"/>
          </a:p>
        </p:txBody>
      </p:sp>
      <p:sp>
        <p:nvSpPr>
          <p:cNvPr id="188418" name="Rectangle 2"/>
          <p:cNvSpPr>
            <a:spLocks noRo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0D7EF-9447-4D54-80D8-0CC207135A93}" type="slidenum">
              <a:rPr lang="he-IL" altLang="he-IL"/>
              <a:pPr/>
              <a:t>11</a:t>
            </a:fld>
            <a:endParaRPr lang="en-US" altLang="he-IL"/>
          </a:p>
        </p:txBody>
      </p:sp>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4405A-A007-4AB6-9DFE-962723D43280}" type="slidenum">
              <a:rPr lang="he-IL" altLang="he-IL"/>
              <a:pPr/>
              <a:t>12</a:t>
            </a:fld>
            <a:endParaRPr lang="en-US" altLang="he-IL"/>
          </a:p>
        </p:txBody>
      </p:sp>
      <p:sp>
        <p:nvSpPr>
          <p:cNvPr id="246786" name="Rectangle 2"/>
          <p:cNvSpPr>
            <a:spLocks noRo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lt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5DD51-3021-49BB-A73F-F02487763CD1}" type="slidenum">
              <a:rPr lang="he-IL" altLang="he-IL"/>
              <a:pPr/>
              <a:t>15</a:t>
            </a:fld>
            <a:endParaRPr lang="en-US" altLang="he-IL"/>
          </a:p>
        </p:txBody>
      </p:sp>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lvl1pPr>
              <a:defRPr/>
            </a:lvl1pPr>
          </a:lstStyle>
          <a:p>
            <a:endParaRPr lang="en-US" altLang="he-IL"/>
          </a:p>
        </p:txBody>
      </p:sp>
      <p:sp>
        <p:nvSpPr>
          <p:cNvPr id="5" name="מציין מיקום של כותרת תחתונה 4"/>
          <p:cNvSpPr>
            <a:spLocks noGrp="1"/>
          </p:cNvSpPr>
          <p:nvPr>
            <p:ph type="ftr" sz="quarter" idx="11"/>
          </p:nvPr>
        </p:nvSpPr>
        <p:spPr/>
        <p:txBody>
          <a:bodyPr/>
          <a:lstStyle>
            <a:lvl1pPr>
              <a:defRPr/>
            </a:lvl1pPr>
          </a:lstStyle>
          <a:p>
            <a:endParaRPr lang="en-US" altLang="he-IL"/>
          </a:p>
        </p:txBody>
      </p:sp>
      <p:sp>
        <p:nvSpPr>
          <p:cNvPr id="6" name="מציין מיקום של מספר שקופית 5"/>
          <p:cNvSpPr>
            <a:spLocks noGrp="1"/>
          </p:cNvSpPr>
          <p:nvPr>
            <p:ph type="sldNum" sz="quarter" idx="12"/>
          </p:nvPr>
        </p:nvSpPr>
        <p:spPr/>
        <p:txBody>
          <a:bodyPr/>
          <a:lstStyle>
            <a:lvl1pPr>
              <a:defRPr/>
            </a:lvl1pPr>
          </a:lstStyle>
          <a:p>
            <a:fld id="{8F963C44-D85C-4B3A-A59E-0F90E144C10D}" type="slidenum">
              <a:rPr lang="he-IL" altLang="he-IL"/>
              <a:pPr/>
              <a:t>‹#›</a:t>
            </a:fld>
            <a:endParaRPr lang="en-US" altLang="he-IL"/>
          </a:p>
        </p:txBody>
      </p:sp>
    </p:spTree>
    <p:extLst>
      <p:ext uri="{BB962C8B-B14F-4D97-AF65-F5344CB8AC3E}">
        <p14:creationId xmlns:p14="http://schemas.microsoft.com/office/powerpoint/2010/main" val="49784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endParaRPr lang="en-US" altLang="he-IL"/>
          </a:p>
        </p:txBody>
      </p:sp>
      <p:sp>
        <p:nvSpPr>
          <p:cNvPr id="5" name="מציין מיקום של כותרת תחתונה 4"/>
          <p:cNvSpPr>
            <a:spLocks noGrp="1"/>
          </p:cNvSpPr>
          <p:nvPr>
            <p:ph type="ftr" sz="quarter" idx="11"/>
          </p:nvPr>
        </p:nvSpPr>
        <p:spPr/>
        <p:txBody>
          <a:bodyPr/>
          <a:lstStyle>
            <a:lvl1pPr>
              <a:defRPr/>
            </a:lvl1pPr>
          </a:lstStyle>
          <a:p>
            <a:endParaRPr lang="en-US" altLang="he-IL"/>
          </a:p>
        </p:txBody>
      </p:sp>
      <p:sp>
        <p:nvSpPr>
          <p:cNvPr id="6" name="מציין מיקום של מספר שקופית 5"/>
          <p:cNvSpPr>
            <a:spLocks noGrp="1"/>
          </p:cNvSpPr>
          <p:nvPr>
            <p:ph type="sldNum" sz="quarter" idx="12"/>
          </p:nvPr>
        </p:nvSpPr>
        <p:spPr/>
        <p:txBody>
          <a:bodyPr/>
          <a:lstStyle>
            <a:lvl1pPr>
              <a:defRPr/>
            </a:lvl1pPr>
          </a:lstStyle>
          <a:p>
            <a:fld id="{2E26EE08-D248-4391-A020-D7061B74502E}" type="slidenum">
              <a:rPr lang="he-IL" altLang="he-IL"/>
              <a:pPr/>
              <a:t>‹#›</a:t>
            </a:fld>
            <a:endParaRPr lang="en-US" altLang="he-IL"/>
          </a:p>
        </p:txBody>
      </p:sp>
    </p:spTree>
    <p:extLst>
      <p:ext uri="{BB962C8B-B14F-4D97-AF65-F5344CB8AC3E}">
        <p14:creationId xmlns:p14="http://schemas.microsoft.com/office/powerpoint/2010/main" val="1299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endParaRPr lang="en-US" altLang="he-IL"/>
          </a:p>
        </p:txBody>
      </p:sp>
      <p:sp>
        <p:nvSpPr>
          <p:cNvPr id="5" name="מציין מיקום של כותרת תחתונה 4"/>
          <p:cNvSpPr>
            <a:spLocks noGrp="1"/>
          </p:cNvSpPr>
          <p:nvPr>
            <p:ph type="ftr" sz="quarter" idx="11"/>
          </p:nvPr>
        </p:nvSpPr>
        <p:spPr/>
        <p:txBody>
          <a:bodyPr/>
          <a:lstStyle>
            <a:lvl1pPr>
              <a:defRPr/>
            </a:lvl1pPr>
          </a:lstStyle>
          <a:p>
            <a:endParaRPr lang="en-US" altLang="he-IL"/>
          </a:p>
        </p:txBody>
      </p:sp>
      <p:sp>
        <p:nvSpPr>
          <p:cNvPr id="6" name="מציין מיקום של מספר שקופית 5"/>
          <p:cNvSpPr>
            <a:spLocks noGrp="1"/>
          </p:cNvSpPr>
          <p:nvPr>
            <p:ph type="sldNum" sz="quarter" idx="12"/>
          </p:nvPr>
        </p:nvSpPr>
        <p:spPr/>
        <p:txBody>
          <a:bodyPr/>
          <a:lstStyle>
            <a:lvl1pPr>
              <a:defRPr/>
            </a:lvl1pPr>
          </a:lstStyle>
          <a:p>
            <a:fld id="{FC3B1F1A-CB94-4292-923A-E6639EF7345E}" type="slidenum">
              <a:rPr lang="he-IL" altLang="he-IL"/>
              <a:pPr/>
              <a:t>‹#›</a:t>
            </a:fld>
            <a:endParaRPr lang="en-US" altLang="he-IL"/>
          </a:p>
        </p:txBody>
      </p:sp>
    </p:spTree>
    <p:extLst>
      <p:ext uri="{BB962C8B-B14F-4D97-AF65-F5344CB8AC3E}">
        <p14:creationId xmlns:p14="http://schemas.microsoft.com/office/powerpoint/2010/main" val="38451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כותרת, טקסט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sz="half" idx="1"/>
          </p:nvPr>
        </p:nvSpPr>
        <p:spPr>
          <a:xfrm>
            <a:off x="457200" y="1600200"/>
            <a:ext cx="4038600" cy="452596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a:xfrm>
            <a:off x="6553200" y="6245225"/>
            <a:ext cx="2133600" cy="476250"/>
          </a:xfrm>
        </p:spPr>
        <p:txBody>
          <a:bodyPr/>
          <a:lstStyle>
            <a:lvl1pPr>
              <a:defRPr/>
            </a:lvl1pPr>
          </a:lstStyle>
          <a:p>
            <a:endParaRPr lang="en-US" altLang="he-IL"/>
          </a:p>
        </p:txBody>
      </p:sp>
      <p:sp>
        <p:nvSpPr>
          <p:cNvPr id="6" name="מציין מיקום של כותרת תחתונה 5"/>
          <p:cNvSpPr>
            <a:spLocks noGrp="1"/>
          </p:cNvSpPr>
          <p:nvPr>
            <p:ph type="ftr" sz="quarter" idx="11"/>
          </p:nvPr>
        </p:nvSpPr>
        <p:spPr>
          <a:xfrm>
            <a:off x="3124200" y="6245225"/>
            <a:ext cx="2895600" cy="476250"/>
          </a:xfrm>
        </p:spPr>
        <p:txBody>
          <a:bodyPr/>
          <a:lstStyle>
            <a:lvl1pPr>
              <a:defRPr/>
            </a:lvl1pPr>
          </a:lstStyle>
          <a:p>
            <a:endParaRPr lang="en-US" altLang="he-IL"/>
          </a:p>
        </p:txBody>
      </p:sp>
      <p:sp>
        <p:nvSpPr>
          <p:cNvPr id="7" name="מציין מיקום של מספר שקופית 6"/>
          <p:cNvSpPr>
            <a:spLocks noGrp="1"/>
          </p:cNvSpPr>
          <p:nvPr>
            <p:ph type="sldNum" sz="quarter" idx="12"/>
          </p:nvPr>
        </p:nvSpPr>
        <p:spPr>
          <a:xfrm>
            <a:off x="457200" y="6245225"/>
            <a:ext cx="2133600" cy="476250"/>
          </a:xfrm>
        </p:spPr>
        <p:txBody>
          <a:bodyPr/>
          <a:lstStyle>
            <a:lvl1pPr>
              <a:defRPr/>
            </a:lvl1pPr>
          </a:lstStyle>
          <a:p>
            <a:fld id="{2C18C10F-8D45-4B17-B6BD-9CE237B90B52}" type="slidenum">
              <a:rPr lang="he-IL" altLang="he-IL"/>
              <a:pPr/>
              <a:t>‹#›</a:t>
            </a:fld>
            <a:endParaRPr lang="en-US" altLang="he-IL"/>
          </a:p>
        </p:txBody>
      </p:sp>
    </p:spTree>
    <p:extLst>
      <p:ext uri="{BB962C8B-B14F-4D97-AF65-F5344CB8AC3E}">
        <p14:creationId xmlns:p14="http://schemas.microsoft.com/office/powerpoint/2010/main" val="648589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כותרת, תוכן ו- 2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quarter" idx="2"/>
          </p:nvPr>
        </p:nvSpPr>
        <p:spPr>
          <a:xfrm>
            <a:off x="4648200" y="1600200"/>
            <a:ext cx="4038600" cy="21859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תוכן 4"/>
          <p:cNvSpPr>
            <a:spLocks noGrp="1"/>
          </p:cNvSpPr>
          <p:nvPr>
            <p:ph sz="quarter" idx="3"/>
          </p:nvPr>
        </p:nvSpPr>
        <p:spPr>
          <a:xfrm>
            <a:off x="4648200" y="3938588"/>
            <a:ext cx="4038600" cy="2187575"/>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תאריך 5"/>
          <p:cNvSpPr>
            <a:spLocks noGrp="1"/>
          </p:cNvSpPr>
          <p:nvPr>
            <p:ph type="dt" sz="half" idx="10"/>
          </p:nvPr>
        </p:nvSpPr>
        <p:spPr>
          <a:xfrm>
            <a:off x="6553200" y="6245225"/>
            <a:ext cx="2133600" cy="476250"/>
          </a:xfrm>
        </p:spPr>
        <p:txBody>
          <a:bodyPr/>
          <a:lstStyle>
            <a:lvl1pPr>
              <a:defRPr/>
            </a:lvl1pPr>
          </a:lstStyle>
          <a:p>
            <a:endParaRPr lang="en-US" altLang="he-IL"/>
          </a:p>
        </p:txBody>
      </p:sp>
      <p:sp>
        <p:nvSpPr>
          <p:cNvPr id="7" name="מציין מיקום של כותרת תחתונה 6"/>
          <p:cNvSpPr>
            <a:spLocks noGrp="1"/>
          </p:cNvSpPr>
          <p:nvPr>
            <p:ph type="ftr" sz="quarter" idx="11"/>
          </p:nvPr>
        </p:nvSpPr>
        <p:spPr>
          <a:xfrm>
            <a:off x="3124200" y="6245225"/>
            <a:ext cx="2895600" cy="476250"/>
          </a:xfrm>
        </p:spPr>
        <p:txBody>
          <a:bodyPr/>
          <a:lstStyle>
            <a:lvl1pPr>
              <a:defRPr/>
            </a:lvl1pPr>
          </a:lstStyle>
          <a:p>
            <a:endParaRPr lang="en-US" altLang="he-IL"/>
          </a:p>
        </p:txBody>
      </p:sp>
      <p:sp>
        <p:nvSpPr>
          <p:cNvPr id="8" name="מציין מיקום של מספר שקופית 7"/>
          <p:cNvSpPr>
            <a:spLocks noGrp="1"/>
          </p:cNvSpPr>
          <p:nvPr>
            <p:ph type="sldNum" sz="quarter" idx="12"/>
          </p:nvPr>
        </p:nvSpPr>
        <p:spPr>
          <a:xfrm>
            <a:off x="457200" y="6245225"/>
            <a:ext cx="2133600" cy="476250"/>
          </a:xfrm>
        </p:spPr>
        <p:txBody>
          <a:bodyPr/>
          <a:lstStyle>
            <a:lvl1pPr>
              <a:defRPr/>
            </a:lvl1pPr>
          </a:lstStyle>
          <a:p>
            <a:fld id="{F44444C8-2A84-41D6-831F-C9C1B81D14F5}" type="slidenum">
              <a:rPr lang="he-IL" altLang="he-IL"/>
              <a:pPr/>
              <a:t>‹#›</a:t>
            </a:fld>
            <a:endParaRPr lang="en-US" altLang="he-IL"/>
          </a:p>
        </p:txBody>
      </p:sp>
    </p:spTree>
    <p:extLst>
      <p:ext uri="{BB962C8B-B14F-4D97-AF65-F5344CB8AC3E}">
        <p14:creationId xmlns:p14="http://schemas.microsoft.com/office/powerpoint/2010/main" val="227357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תוכן">
    <p:spTree>
      <p:nvGrpSpPr>
        <p:cNvPr id="1" name=""/>
        <p:cNvGrpSpPr/>
        <p:nvPr/>
      </p:nvGrpSpPr>
      <p:grpSpPr>
        <a:xfrm>
          <a:off x="0" y="0"/>
          <a:ext cx="0" cy="0"/>
          <a:chOff x="0" y="0"/>
          <a:chExt cx="0" cy="0"/>
        </a:xfrm>
      </p:grpSpPr>
      <p:sp>
        <p:nvSpPr>
          <p:cNvPr id="2" name="מציין מיקום תוכן 1"/>
          <p:cNvSpPr>
            <a:spLocks noGrp="1"/>
          </p:cNvSpPr>
          <p:nvPr>
            <p:ph/>
          </p:nvPr>
        </p:nvSpPr>
        <p:spPr>
          <a:xfrm>
            <a:off x="457200" y="274638"/>
            <a:ext cx="8229600" cy="5851525"/>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3" name="מציין מיקום של תאריך 2"/>
          <p:cNvSpPr>
            <a:spLocks noGrp="1"/>
          </p:cNvSpPr>
          <p:nvPr>
            <p:ph type="dt" sz="half" idx="10"/>
          </p:nvPr>
        </p:nvSpPr>
        <p:spPr>
          <a:xfrm>
            <a:off x="6553200" y="6245225"/>
            <a:ext cx="2133600" cy="476250"/>
          </a:xfrm>
        </p:spPr>
        <p:txBody>
          <a:bodyPr/>
          <a:lstStyle>
            <a:lvl1pPr>
              <a:defRPr/>
            </a:lvl1pPr>
          </a:lstStyle>
          <a:p>
            <a:endParaRPr lang="en-US" altLang="he-IL"/>
          </a:p>
        </p:txBody>
      </p:sp>
      <p:sp>
        <p:nvSpPr>
          <p:cNvPr id="4" name="מציין מיקום של כותרת תחתונה 3"/>
          <p:cNvSpPr>
            <a:spLocks noGrp="1"/>
          </p:cNvSpPr>
          <p:nvPr>
            <p:ph type="ftr" sz="quarter" idx="11"/>
          </p:nvPr>
        </p:nvSpPr>
        <p:spPr>
          <a:xfrm>
            <a:off x="3124200" y="6245225"/>
            <a:ext cx="2895600" cy="476250"/>
          </a:xfrm>
        </p:spPr>
        <p:txBody>
          <a:bodyPr/>
          <a:lstStyle>
            <a:lvl1pPr>
              <a:defRPr/>
            </a:lvl1pPr>
          </a:lstStyle>
          <a:p>
            <a:endParaRPr lang="en-US" altLang="he-IL"/>
          </a:p>
        </p:txBody>
      </p:sp>
      <p:sp>
        <p:nvSpPr>
          <p:cNvPr id="5" name="מציין מיקום של מספר שקופית 4"/>
          <p:cNvSpPr>
            <a:spLocks noGrp="1"/>
          </p:cNvSpPr>
          <p:nvPr>
            <p:ph type="sldNum" sz="quarter" idx="12"/>
          </p:nvPr>
        </p:nvSpPr>
        <p:spPr>
          <a:xfrm>
            <a:off x="457200" y="6245225"/>
            <a:ext cx="2133600" cy="476250"/>
          </a:xfrm>
        </p:spPr>
        <p:txBody>
          <a:bodyPr/>
          <a:lstStyle>
            <a:lvl1pPr>
              <a:defRPr/>
            </a:lvl1pPr>
          </a:lstStyle>
          <a:p>
            <a:fld id="{A2B73BDC-C4C2-45D3-B7F8-C06DA04F4CD6}" type="slidenum">
              <a:rPr lang="he-IL" altLang="he-IL"/>
              <a:pPr/>
              <a:t>‹#›</a:t>
            </a:fld>
            <a:endParaRPr lang="en-US" altLang="he-IL"/>
          </a:p>
        </p:txBody>
      </p:sp>
    </p:spTree>
    <p:extLst>
      <p:ext uri="{BB962C8B-B14F-4D97-AF65-F5344CB8AC3E}">
        <p14:creationId xmlns:p14="http://schemas.microsoft.com/office/powerpoint/2010/main" val="173013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endParaRPr lang="en-US" altLang="he-IL"/>
          </a:p>
        </p:txBody>
      </p:sp>
      <p:sp>
        <p:nvSpPr>
          <p:cNvPr id="5" name="מציין מיקום של כותרת תחתונה 4"/>
          <p:cNvSpPr>
            <a:spLocks noGrp="1"/>
          </p:cNvSpPr>
          <p:nvPr>
            <p:ph type="ftr" sz="quarter" idx="11"/>
          </p:nvPr>
        </p:nvSpPr>
        <p:spPr/>
        <p:txBody>
          <a:bodyPr/>
          <a:lstStyle>
            <a:lvl1pPr>
              <a:defRPr/>
            </a:lvl1pPr>
          </a:lstStyle>
          <a:p>
            <a:endParaRPr lang="en-US" altLang="he-IL"/>
          </a:p>
        </p:txBody>
      </p:sp>
      <p:sp>
        <p:nvSpPr>
          <p:cNvPr id="6" name="מציין מיקום של מספר שקופית 5"/>
          <p:cNvSpPr>
            <a:spLocks noGrp="1"/>
          </p:cNvSpPr>
          <p:nvPr>
            <p:ph type="sldNum" sz="quarter" idx="12"/>
          </p:nvPr>
        </p:nvSpPr>
        <p:spPr/>
        <p:txBody>
          <a:bodyPr/>
          <a:lstStyle>
            <a:lvl1pPr>
              <a:defRPr/>
            </a:lvl1pPr>
          </a:lstStyle>
          <a:p>
            <a:fld id="{E26B0552-531A-4F4D-BF57-1F1933839D64}" type="slidenum">
              <a:rPr lang="he-IL" altLang="he-IL"/>
              <a:pPr/>
              <a:t>‹#›</a:t>
            </a:fld>
            <a:endParaRPr lang="en-US" altLang="he-IL"/>
          </a:p>
        </p:txBody>
      </p:sp>
    </p:spTree>
    <p:extLst>
      <p:ext uri="{BB962C8B-B14F-4D97-AF65-F5344CB8AC3E}">
        <p14:creationId xmlns:p14="http://schemas.microsoft.com/office/powerpoint/2010/main" val="53510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endParaRPr lang="en-US" altLang="he-IL"/>
          </a:p>
        </p:txBody>
      </p:sp>
      <p:sp>
        <p:nvSpPr>
          <p:cNvPr id="5" name="מציין מיקום של כותרת תחתונה 4"/>
          <p:cNvSpPr>
            <a:spLocks noGrp="1"/>
          </p:cNvSpPr>
          <p:nvPr>
            <p:ph type="ftr" sz="quarter" idx="11"/>
          </p:nvPr>
        </p:nvSpPr>
        <p:spPr/>
        <p:txBody>
          <a:bodyPr/>
          <a:lstStyle>
            <a:lvl1pPr>
              <a:defRPr/>
            </a:lvl1pPr>
          </a:lstStyle>
          <a:p>
            <a:endParaRPr lang="en-US" altLang="he-IL"/>
          </a:p>
        </p:txBody>
      </p:sp>
      <p:sp>
        <p:nvSpPr>
          <p:cNvPr id="6" name="מציין מיקום של מספר שקופית 5"/>
          <p:cNvSpPr>
            <a:spLocks noGrp="1"/>
          </p:cNvSpPr>
          <p:nvPr>
            <p:ph type="sldNum" sz="quarter" idx="12"/>
          </p:nvPr>
        </p:nvSpPr>
        <p:spPr/>
        <p:txBody>
          <a:bodyPr/>
          <a:lstStyle>
            <a:lvl1pPr>
              <a:defRPr/>
            </a:lvl1pPr>
          </a:lstStyle>
          <a:p>
            <a:fld id="{23CB3EA6-EDA7-452A-9893-C4D230F3DA65}" type="slidenum">
              <a:rPr lang="he-IL" altLang="he-IL"/>
              <a:pPr/>
              <a:t>‹#›</a:t>
            </a:fld>
            <a:endParaRPr lang="en-US" altLang="he-IL"/>
          </a:p>
        </p:txBody>
      </p:sp>
    </p:spTree>
    <p:extLst>
      <p:ext uri="{BB962C8B-B14F-4D97-AF65-F5344CB8AC3E}">
        <p14:creationId xmlns:p14="http://schemas.microsoft.com/office/powerpoint/2010/main" val="163527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lvl1pPr>
              <a:defRPr/>
            </a:lvl1pPr>
          </a:lstStyle>
          <a:p>
            <a:endParaRPr lang="en-US" altLang="he-IL"/>
          </a:p>
        </p:txBody>
      </p:sp>
      <p:sp>
        <p:nvSpPr>
          <p:cNvPr id="6" name="מציין מיקום של כותרת תחתונה 5"/>
          <p:cNvSpPr>
            <a:spLocks noGrp="1"/>
          </p:cNvSpPr>
          <p:nvPr>
            <p:ph type="ftr" sz="quarter" idx="11"/>
          </p:nvPr>
        </p:nvSpPr>
        <p:spPr/>
        <p:txBody>
          <a:bodyPr/>
          <a:lstStyle>
            <a:lvl1pPr>
              <a:defRPr/>
            </a:lvl1pPr>
          </a:lstStyle>
          <a:p>
            <a:endParaRPr lang="en-US" altLang="he-IL"/>
          </a:p>
        </p:txBody>
      </p:sp>
      <p:sp>
        <p:nvSpPr>
          <p:cNvPr id="7" name="מציין מיקום של מספר שקופית 6"/>
          <p:cNvSpPr>
            <a:spLocks noGrp="1"/>
          </p:cNvSpPr>
          <p:nvPr>
            <p:ph type="sldNum" sz="quarter" idx="12"/>
          </p:nvPr>
        </p:nvSpPr>
        <p:spPr/>
        <p:txBody>
          <a:bodyPr/>
          <a:lstStyle>
            <a:lvl1pPr>
              <a:defRPr/>
            </a:lvl1pPr>
          </a:lstStyle>
          <a:p>
            <a:fld id="{12B9BC9C-14B2-41AE-8B03-1CAE1ED6FFD7}" type="slidenum">
              <a:rPr lang="he-IL" altLang="he-IL"/>
              <a:pPr/>
              <a:t>‹#›</a:t>
            </a:fld>
            <a:endParaRPr lang="en-US" altLang="he-IL"/>
          </a:p>
        </p:txBody>
      </p:sp>
    </p:spTree>
    <p:extLst>
      <p:ext uri="{BB962C8B-B14F-4D97-AF65-F5344CB8AC3E}">
        <p14:creationId xmlns:p14="http://schemas.microsoft.com/office/powerpoint/2010/main" val="160353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lvl1pPr>
              <a:defRPr/>
            </a:lvl1pPr>
          </a:lstStyle>
          <a:p>
            <a:endParaRPr lang="en-US" altLang="he-IL"/>
          </a:p>
        </p:txBody>
      </p:sp>
      <p:sp>
        <p:nvSpPr>
          <p:cNvPr id="8" name="מציין מיקום של כותרת תחתונה 7"/>
          <p:cNvSpPr>
            <a:spLocks noGrp="1"/>
          </p:cNvSpPr>
          <p:nvPr>
            <p:ph type="ftr" sz="quarter" idx="11"/>
          </p:nvPr>
        </p:nvSpPr>
        <p:spPr/>
        <p:txBody>
          <a:bodyPr/>
          <a:lstStyle>
            <a:lvl1pPr>
              <a:defRPr/>
            </a:lvl1pPr>
          </a:lstStyle>
          <a:p>
            <a:endParaRPr lang="en-US" altLang="he-IL"/>
          </a:p>
        </p:txBody>
      </p:sp>
      <p:sp>
        <p:nvSpPr>
          <p:cNvPr id="9" name="מציין מיקום של מספר שקופית 8"/>
          <p:cNvSpPr>
            <a:spLocks noGrp="1"/>
          </p:cNvSpPr>
          <p:nvPr>
            <p:ph type="sldNum" sz="quarter" idx="12"/>
          </p:nvPr>
        </p:nvSpPr>
        <p:spPr/>
        <p:txBody>
          <a:bodyPr/>
          <a:lstStyle>
            <a:lvl1pPr>
              <a:defRPr/>
            </a:lvl1pPr>
          </a:lstStyle>
          <a:p>
            <a:fld id="{F645ED11-27A3-49B5-BCC5-D97A265CC26A}" type="slidenum">
              <a:rPr lang="he-IL" altLang="he-IL"/>
              <a:pPr/>
              <a:t>‹#›</a:t>
            </a:fld>
            <a:endParaRPr lang="en-US" altLang="he-IL"/>
          </a:p>
        </p:txBody>
      </p:sp>
    </p:spTree>
    <p:extLst>
      <p:ext uri="{BB962C8B-B14F-4D97-AF65-F5344CB8AC3E}">
        <p14:creationId xmlns:p14="http://schemas.microsoft.com/office/powerpoint/2010/main" val="416905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lvl1pPr>
              <a:defRPr/>
            </a:lvl1pPr>
          </a:lstStyle>
          <a:p>
            <a:endParaRPr lang="en-US" altLang="he-IL"/>
          </a:p>
        </p:txBody>
      </p:sp>
      <p:sp>
        <p:nvSpPr>
          <p:cNvPr id="4" name="מציין מיקום של כותרת תחתונה 3"/>
          <p:cNvSpPr>
            <a:spLocks noGrp="1"/>
          </p:cNvSpPr>
          <p:nvPr>
            <p:ph type="ftr" sz="quarter" idx="11"/>
          </p:nvPr>
        </p:nvSpPr>
        <p:spPr/>
        <p:txBody>
          <a:bodyPr/>
          <a:lstStyle>
            <a:lvl1pPr>
              <a:defRPr/>
            </a:lvl1pPr>
          </a:lstStyle>
          <a:p>
            <a:endParaRPr lang="en-US" altLang="he-IL"/>
          </a:p>
        </p:txBody>
      </p:sp>
      <p:sp>
        <p:nvSpPr>
          <p:cNvPr id="5" name="מציין מיקום של מספר שקופית 4"/>
          <p:cNvSpPr>
            <a:spLocks noGrp="1"/>
          </p:cNvSpPr>
          <p:nvPr>
            <p:ph type="sldNum" sz="quarter" idx="12"/>
          </p:nvPr>
        </p:nvSpPr>
        <p:spPr/>
        <p:txBody>
          <a:bodyPr/>
          <a:lstStyle>
            <a:lvl1pPr>
              <a:defRPr/>
            </a:lvl1pPr>
          </a:lstStyle>
          <a:p>
            <a:fld id="{CB39D6BB-AD7B-4FCD-949E-F11846F6CAF3}" type="slidenum">
              <a:rPr lang="he-IL" altLang="he-IL"/>
              <a:pPr/>
              <a:t>‹#›</a:t>
            </a:fld>
            <a:endParaRPr lang="en-US" altLang="he-IL"/>
          </a:p>
        </p:txBody>
      </p:sp>
    </p:spTree>
    <p:extLst>
      <p:ext uri="{BB962C8B-B14F-4D97-AF65-F5344CB8AC3E}">
        <p14:creationId xmlns:p14="http://schemas.microsoft.com/office/powerpoint/2010/main" val="29056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lvl1pPr>
          </a:lstStyle>
          <a:p>
            <a:endParaRPr lang="en-US" altLang="he-IL"/>
          </a:p>
        </p:txBody>
      </p:sp>
      <p:sp>
        <p:nvSpPr>
          <p:cNvPr id="3" name="מציין מיקום של כותרת תחתונה 2"/>
          <p:cNvSpPr>
            <a:spLocks noGrp="1"/>
          </p:cNvSpPr>
          <p:nvPr>
            <p:ph type="ftr" sz="quarter" idx="11"/>
          </p:nvPr>
        </p:nvSpPr>
        <p:spPr/>
        <p:txBody>
          <a:bodyPr/>
          <a:lstStyle>
            <a:lvl1pPr>
              <a:defRPr/>
            </a:lvl1pPr>
          </a:lstStyle>
          <a:p>
            <a:endParaRPr lang="en-US" altLang="he-IL"/>
          </a:p>
        </p:txBody>
      </p:sp>
      <p:sp>
        <p:nvSpPr>
          <p:cNvPr id="4" name="מציין מיקום של מספר שקופית 3"/>
          <p:cNvSpPr>
            <a:spLocks noGrp="1"/>
          </p:cNvSpPr>
          <p:nvPr>
            <p:ph type="sldNum" sz="quarter" idx="12"/>
          </p:nvPr>
        </p:nvSpPr>
        <p:spPr/>
        <p:txBody>
          <a:bodyPr/>
          <a:lstStyle>
            <a:lvl1pPr>
              <a:defRPr/>
            </a:lvl1pPr>
          </a:lstStyle>
          <a:p>
            <a:fld id="{EE43D37F-1427-43AB-9630-DC5215400263}" type="slidenum">
              <a:rPr lang="he-IL" altLang="he-IL"/>
              <a:pPr/>
              <a:t>‹#›</a:t>
            </a:fld>
            <a:endParaRPr lang="en-US" altLang="he-IL"/>
          </a:p>
        </p:txBody>
      </p:sp>
    </p:spTree>
    <p:extLst>
      <p:ext uri="{BB962C8B-B14F-4D97-AF65-F5344CB8AC3E}">
        <p14:creationId xmlns:p14="http://schemas.microsoft.com/office/powerpoint/2010/main" val="272463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endParaRPr lang="en-US" altLang="he-IL"/>
          </a:p>
        </p:txBody>
      </p:sp>
      <p:sp>
        <p:nvSpPr>
          <p:cNvPr id="6" name="מציין מיקום של כותרת תחתונה 5"/>
          <p:cNvSpPr>
            <a:spLocks noGrp="1"/>
          </p:cNvSpPr>
          <p:nvPr>
            <p:ph type="ftr" sz="quarter" idx="11"/>
          </p:nvPr>
        </p:nvSpPr>
        <p:spPr/>
        <p:txBody>
          <a:bodyPr/>
          <a:lstStyle>
            <a:lvl1pPr>
              <a:defRPr/>
            </a:lvl1pPr>
          </a:lstStyle>
          <a:p>
            <a:endParaRPr lang="en-US" altLang="he-IL"/>
          </a:p>
        </p:txBody>
      </p:sp>
      <p:sp>
        <p:nvSpPr>
          <p:cNvPr id="7" name="מציין מיקום של מספר שקופית 6"/>
          <p:cNvSpPr>
            <a:spLocks noGrp="1"/>
          </p:cNvSpPr>
          <p:nvPr>
            <p:ph type="sldNum" sz="quarter" idx="12"/>
          </p:nvPr>
        </p:nvSpPr>
        <p:spPr/>
        <p:txBody>
          <a:bodyPr/>
          <a:lstStyle>
            <a:lvl1pPr>
              <a:defRPr/>
            </a:lvl1pPr>
          </a:lstStyle>
          <a:p>
            <a:fld id="{F13E6584-12FA-44DC-A620-4DA922257594}" type="slidenum">
              <a:rPr lang="he-IL" altLang="he-IL"/>
              <a:pPr/>
              <a:t>‹#›</a:t>
            </a:fld>
            <a:endParaRPr lang="en-US" altLang="he-IL"/>
          </a:p>
        </p:txBody>
      </p:sp>
    </p:spTree>
    <p:extLst>
      <p:ext uri="{BB962C8B-B14F-4D97-AF65-F5344CB8AC3E}">
        <p14:creationId xmlns:p14="http://schemas.microsoft.com/office/powerpoint/2010/main" val="188940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endParaRPr lang="en-US" altLang="he-IL"/>
          </a:p>
        </p:txBody>
      </p:sp>
      <p:sp>
        <p:nvSpPr>
          <p:cNvPr id="6" name="מציין מיקום של כותרת תחתונה 5"/>
          <p:cNvSpPr>
            <a:spLocks noGrp="1"/>
          </p:cNvSpPr>
          <p:nvPr>
            <p:ph type="ftr" sz="quarter" idx="11"/>
          </p:nvPr>
        </p:nvSpPr>
        <p:spPr/>
        <p:txBody>
          <a:bodyPr/>
          <a:lstStyle>
            <a:lvl1pPr>
              <a:defRPr/>
            </a:lvl1pPr>
          </a:lstStyle>
          <a:p>
            <a:endParaRPr lang="en-US" altLang="he-IL"/>
          </a:p>
        </p:txBody>
      </p:sp>
      <p:sp>
        <p:nvSpPr>
          <p:cNvPr id="7" name="מציין מיקום של מספר שקופית 6"/>
          <p:cNvSpPr>
            <a:spLocks noGrp="1"/>
          </p:cNvSpPr>
          <p:nvPr>
            <p:ph type="sldNum" sz="quarter" idx="12"/>
          </p:nvPr>
        </p:nvSpPr>
        <p:spPr/>
        <p:txBody>
          <a:bodyPr/>
          <a:lstStyle>
            <a:lvl1pPr>
              <a:defRPr/>
            </a:lvl1pPr>
          </a:lstStyle>
          <a:p>
            <a:fld id="{67AE6CDD-47EC-42A5-B1F1-0BAF2161C0D9}" type="slidenum">
              <a:rPr lang="he-IL" altLang="he-IL"/>
              <a:pPr/>
              <a:t>‹#›</a:t>
            </a:fld>
            <a:endParaRPr lang="en-US" altLang="he-IL"/>
          </a:p>
        </p:txBody>
      </p:sp>
    </p:spTree>
    <p:extLst>
      <p:ext uri="{BB962C8B-B14F-4D97-AF65-F5344CB8AC3E}">
        <p14:creationId xmlns:p14="http://schemas.microsoft.com/office/powerpoint/2010/main" val="24282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7FF7BF41-B311-4F31-BF2A-C46E3B566A40}" type="slidenum">
              <a:rPr lang="he-IL"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1" fontAlgn="base">
        <a:spcBef>
          <a:spcPct val="0"/>
        </a:spcBef>
        <a:spcAft>
          <a:spcPct val="0"/>
        </a:spcAft>
        <a:defRPr sz="4400">
          <a:solidFill>
            <a:schemeClr val="tx2"/>
          </a:solidFill>
          <a:latin typeface="+mj-lt"/>
          <a:ea typeface="+mj-ea"/>
          <a:cs typeface="+mj-cs"/>
        </a:defRPr>
      </a:lvl1pPr>
      <a:lvl2pPr algn="ctr" rtl="1" fontAlgn="base">
        <a:spcBef>
          <a:spcPct val="0"/>
        </a:spcBef>
        <a:spcAft>
          <a:spcPct val="0"/>
        </a:spcAft>
        <a:defRPr sz="4400">
          <a:solidFill>
            <a:schemeClr val="tx2"/>
          </a:solidFill>
          <a:latin typeface="Arial" pitchFamily="34" charset="0"/>
          <a:cs typeface="Arial" pitchFamily="34" charset="0"/>
        </a:defRPr>
      </a:lvl2pPr>
      <a:lvl3pPr algn="ctr" rtl="1" fontAlgn="base">
        <a:spcBef>
          <a:spcPct val="0"/>
        </a:spcBef>
        <a:spcAft>
          <a:spcPct val="0"/>
        </a:spcAft>
        <a:defRPr sz="4400">
          <a:solidFill>
            <a:schemeClr val="tx2"/>
          </a:solidFill>
          <a:latin typeface="Arial" pitchFamily="34" charset="0"/>
          <a:cs typeface="Arial" pitchFamily="34" charset="0"/>
        </a:defRPr>
      </a:lvl3pPr>
      <a:lvl4pPr algn="ctr" rtl="1" fontAlgn="base">
        <a:spcBef>
          <a:spcPct val="0"/>
        </a:spcBef>
        <a:spcAft>
          <a:spcPct val="0"/>
        </a:spcAft>
        <a:defRPr sz="4400">
          <a:solidFill>
            <a:schemeClr val="tx2"/>
          </a:solidFill>
          <a:latin typeface="Arial" pitchFamily="34" charset="0"/>
          <a:cs typeface="Arial" pitchFamily="34" charset="0"/>
        </a:defRPr>
      </a:lvl4pPr>
      <a:lvl5pPr algn="ctr" rtl="1" fontAlgn="base">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r" rtl="1" fontAlgn="base">
        <a:spcBef>
          <a:spcPct val="20000"/>
        </a:spcBef>
        <a:spcAft>
          <a:spcPct val="0"/>
        </a:spcAft>
        <a:buChar char="•"/>
        <a:defRPr sz="3200">
          <a:solidFill>
            <a:schemeClr val="tx1"/>
          </a:solidFill>
          <a:latin typeface="+mn-lt"/>
          <a:ea typeface="+mn-ea"/>
          <a:cs typeface="+mn-cs"/>
        </a:defRPr>
      </a:lvl1pPr>
      <a:lvl2pPr marL="742950" indent="-285750" algn="r" rtl="1" fontAlgn="base">
        <a:spcBef>
          <a:spcPct val="20000"/>
        </a:spcBef>
        <a:spcAft>
          <a:spcPct val="0"/>
        </a:spcAft>
        <a:buChar char="–"/>
        <a:defRPr sz="2800">
          <a:solidFill>
            <a:schemeClr val="tx1"/>
          </a:solidFill>
          <a:latin typeface="+mn-lt"/>
          <a:cs typeface="+mn-cs"/>
        </a:defRPr>
      </a:lvl2pPr>
      <a:lvl3pPr marL="1143000" indent="-228600" algn="r" rtl="1" fontAlgn="base">
        <a:spcBef>
          <a:spcPct val="20000"/>
        </a:spcBef>
        <a:spcAft>
          <a:spcPct val="0"/>
        </a:spcAft>
        <a:buChar char="•"/>
        <a:defRPr sz="2400">
          <a:solidFill>
            <a:schemeClr val="tx1"/>
          </a:solidFill>
          <a:latin typeface="+mn-lt"/>
          <a:cs typeface="+mn-cs"/>
        </a:defRPr>
      </a:lvl3pPr>
      <a:lvl4pPr marL="1600200" indent="-228600" algn="r" rtl="1" fontAlgn="base">
        <a:spcBef>
          <a:spcPct val="20000"/>
        </a:spcBef>
        <a:spcAft>
          <a:spcPct val="0"/>
        </a:spcAft>
        <a:buChar char="–"/>
        <a:defRPr sz="2000">
          <a:solidFill>
            <a:schemeClr val="tx1"/>
          </a:solidFill>
          <a:latin typeface="+mn-lt"/>
          <a:cs typeface="+mn-cs"/>
        </a:defRPr>
      </a:lvl4pPr>
      <a:lvl5pPr marL="2057400" indent="-228600" algn="r" rtl="1" fontAlgn="base">
        <a:spcBef>
          <a:spcPct val="20000"/>
        </a:spcBef>
        <a:spcAft>
          <a:spcPct val="0"/>
        </a:spcAft>
        <a:buChar char="»"/>
        <a:defRPr sz="2000">
          <a:solidFill>
            <a:schemeClr val="tx1"/>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fanan@tx.technion.ac.i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comnet.technion.ac.il/Info/Education/Experiments/Download/TCP_experiment-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hop.ieee.org/ieeestore/Product.aspx?product_no=SS9539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ww.wimaxforum.org/home/" TargetMode="External"/><Relationship Id="rId2" Type="http://schemas.openxmlformats.org/officeDocument/2006/relationships/hyperlink" Target="http://wirelessman.org/" TargetMode="External"/><Relationship Id="rId1" Type="http://schemas.openxmlformats.org/officeDocument/2006/relationships/slideLayout" Target="../slideLayouts/slideLayout2.xml"/><Relationship Id="rId4" Type="http://schemas.openxmlformats.org/officeDocument/2006/relationships/hyperlink" Target="http://www.opnet.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620713"/>
            <a:ext cx="7772400" cy="1470025"/>
          </a:xfrm>
        </p:spPr>
        <p:txBody>
          <a:bodyPr/>
          <a:lstStyle/>
          <a:p>
            <a:pPr rtl="0"/>
            <a:r>
              <a:rPr lang="en-US" altLang="he-IL" sz="4000">
                <a:solidFill>
                  <a:srgbClr val="0000FF"/>
                </a:solidFill>
              </a:rPr>
              <a:t>Opnet Simulations of Handover Mechanisms for IEEE 802.16 </a:t>
            </a:r>
          </a:p>
        </p:txBody>
      </p:sp>
      <p:sp>
        <p:nvSpPr>
          <p:cNvPr id="2051" name="Rectangle 3"/>
          <p:cNvSpPr>
            <a:spLocks noGrp="1" noChangeArrowheads="1"/>
          </p:cNvSpPr>
          <p:nvPr>
            <p:ph type="subTitle" idx="1"/>
          </p:nvPr>
        </p:nvSpPr>
        <p:spPr>
          <a:xfrm>
            <a:off x="1331913" y="4508500"/>
            <a:ext cx="6400800" cy="1752600"/>
          </a:xfrm>
        </p:spPr>
        <p:txBody>
          <a:bodyPr/>
          <a:lstStyle/>
          <a:p>
            <a:pPr algn="l" rtl="0">
              <a:lnSpc>
                <a:spcPct val="90000"/>
              </a:lnSpc>
            </a:pPr>
            <a:r>
              <a:rPr lang="en-US" altLang="he-IL" sz="1600"/>
              <a:t>Itamar Cohen,</a:t>
            </a:r>
          </a:p>
          <a:p>
            <a:pPr algn="l" rtl="0">
              <a:lnSpc>
                <a:spcPct val="90000"/>
              </a:lnSpc>
            </a:pPr>
            <a:r>
              <a:rPr lang="en-US" altLang="he-IL" sz="1600"/>
              <a:t>Msc student, </a:t>
            </a:r>
          </a:p>
          <a:p>
            <a:pPr algn="l" rtl="0">
              <a:lnSpc>
                <a:spcPct val="90000"/>
              </a:lnSpc>
            </a:pPr>
            <a:r>
              <a:rPr lang="en-US" altLang="he-IL" sz="1600"/>
              <a:t>Faculty of Electrical Engineering,</a:t>
            </a:r>
          </a:p>
          <a:p>
            <a:pPr algn="l" rtl="0">
              <a:lnSpc>
                <a:spcPct val="90000"/>
              </a:lnSpc>
            </a:pPr>
            <a:r>
              <a:rPr lang="en-US" altLang="he-IL" sz="1600"/>
              <a:t>The Technion, Israel Institute of Technology</a:t>
            </a:r>
          </a:p>
          <a:p>
            <a:pPr algn="l" rtl="0">
              <a:lnSpc>
                <a:spcPct val="90000"/>
              </a:lnSpc>
            </a:pPr>
            <a:r>
              <a:rPr lang="en-US" altLang="he-IL" sz="1600"/>
              <a:t>Email: </a:t>
            </a:r>
            <a:r>
              <a:rPr lang="en-US" altLang="he-IL" sz="1600">
                <a:hlinkClick r:id="rId2"/>
              </a:rPr>
              <a:t>ofanan@tx.technion.ac.il</a:t>
            </a:r>
            <a:endParaRPr lang="en-US" altLang="he-IL" sz="1600"/>
          </a:p>
          <a:p>
            <a:pPr algn="l" rtl="0">
              <a:lnSpc>
                <a:spcPct val="90000"/>
              </a:lnSpc>
            </a:pPr>
            <a:r>
              <a:rPr lang="en-US" altLang="he-IL" sz="1600"/>
              <a:t>Revision 3, Feb-06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68313" y="0"/>
            <a:ext cx="8229600" cy="1143000"/>
          </a:xfrm>
        </p:spPr>
        <p:txBody>
          <a:bodyPr/>
          <a:lstStyle/>
          <a:p>
            <a:r>
              <a:rPr lang="en-US" altLang="he-IL">
                <a:solidFill>
                  <a:srgbClr val="0000FF"/>
                </a:solidFill>
              </a:rPr>
              <a:t>LPM HO Procedure</a:t>
            </a:r>
          </a:p>
        </p:txBody>
      </p:sp>
      <p:pic>
        <p:nvPicPr>
          <p:cNvPr id="187395" name="Picture 3"/>
          <p:cNvPicPr>
            <a:picLocks noChangeAspect="1" noChangeArrowheads="1"/>
          </p:cNvPicPr>
          <p:nvPr>
            <p:ph idx="1"/>
          </p:nvPr>
        </p:nvPicPr>
        <p:blipFill>
          <a:blip r:embed="rId3">
            <a:extLst>
              <a:ext uri="{28A0092B-C50C-407E-A947-70E740481C1C}">
                <a14:useLocalDpi xmlns:a14="http://schemas.microsoft.com/office/drawing/2010/main" val="0"/>
              </a:ext>
            </a:extLst>
          </a:blip>
          <a:srcRect l="11838" t="21326" r="1627" b="15047"/>
          <a:stretch>
            <a:fillRect/>
          </a:stretch>
        </p:blipFill>
        <p:spPr>
          <a:xfrm>
            <a:off x="250825" y="1157288"/>
            <a:ext cx="8569325" cy="5472112"/>
          </a:xfrm>
          <a:noFill/>
          <a:ln/>
        </p:spPr>
      </p:pic>
      <p:sp>
        <p:nvSpPr>
          <p:cNvPr id="187396" name="Rectangle 4"/>
          <p:cNvSpPr>
            <a:spLocks noChangeArrowheads="1"/>
          </p:cNvSpPr>
          <p:nvPr/>
        </p:nvSpPr>
        <p:spPr bwMode="auto">
          <a:xfrm>
            <a:off x="4284663" y="1196975"/>
            <a:ext cx="142875"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7397" name="Rectangle 5"/>
          <p:cNvSpPr>
            <a:spLocks noChangeArrowheads="1"/>
          </p:cNvSpPr>
          <p:nvPr/>
        </p:nvSpPr>
        <p:spPr bwMode="auto">
          <a:xfrm>
            <a:off x="4284663" y="1196975"/>
            <a:ext cx="142875"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7398" name="Rectangle 6"/>
          <p:cNvSpPr>
            <a:spLocks noChangeArrowheads="1"/>
          </p:cNvSpPr>
          <p:nvPr/>
        </p:nvSpPr>
        <p:spPr bwMode="auto">
          <a:xfrm>
            <a:off x="3995738" y="5949950"/>
            <a:ext cx="215900" cy="2159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7399" name="Text Box 7"/>
          <p:cNvSpPr txBox="1">
            <a:spLocks noChangeArrowheads="1"/>
          </p:cNvSpPr>
          <p:nvPr/>
        </p:nvSpPr>
        <p:spPr bwMode="auto">
          <a:xfrm>
            <a:off x="1042988" y="3933825"/>
            <a:ext cx="1944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b="1">
                <a:solidFill>
                  <a:srgbClr val="FF0000"/>
                </a:solidFill>
              </a:rPr>
              <a:t>HO_PRE_NOT</a:t>
            </a:r>
          </a:p>
        </p:txBody>
      </p:sp>
      <p:sp>
        <p:nvSpPr>
          <p:cNvPr id="187400" name="Text Box 8"/>
          <p:cNvSpPr txBox="1">
            <a:spLocks noChangeArrowheads="1"/>
          </p:cNvSpPr>
          <p:nvPr/>
        </p:nvSpPr>
        <p:spPr bwMode="auto">
          <a:xfrm>
            <a:off x="5508625" y="3284538"/>
            <a:ext cx="3455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sz="1400" b="1">
                <a:solidFill>
                  <a:srgbClr val="FF0000"/>
                </a:solidFill>
              </a:rPr>
              <a:t>HO_PRE_NOT_RSP + pre-rtng_updt</a:t>
            </a:r>
          </a:p>
        </p:txBody>
      </p:sp>
      <p:sp>
        <p:nvSpPr>
          <p:cNvPr id="187401" name="Text Box 9"/>
          <p:cNvSpPr txBox="1">
            <a:spLocks noChangeArrowheads="1"/>
          </p:cNvSpPr>
          <p:nvPr/>
        </p:nvSpPr>
        <p:spPr bwMode="auto">
          <a:xfrm>
            <a:off x="4572000" y="1052513"/>
            <a:ext cx="30241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b="1">
                <a:solidFill>
                  <a:srgbClr val="FF0000"/>
                </a:solidFill>
              </a:rPr>
              <a:t>Start bi-casting packets</a:t>
            </a:r>
          </a:p>
        </p:txBody>
      </p:sp>
      <p:sp>
        <p:nvSpPr>
          <p:cNvPr id="187402" name="Rectangle 10"/>
          <p:cNvSpPr>
            <a:spLocks noChangeArrowheads="1"/>
          </p:cNvSpPr>
          <p:nvPr/>
        </p:nvSpPr>
        <p:spPr bwMode="auto">
          <a:xfrm>
            <a:off x="4284663" y="1196975"/>
            <a:ext cx="142875"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7403" name="Rectangle 11"/>
          <p:cNvSpPr>
            <a:spLocks noChangeArrowheads="1"/>
          </p:cNvSpPr>
          <p:nvPr/>
        </p:nvSpPr>
        <p:spPr bwMode="auto">
          <a:xfrm>
            <a:off x="4500563" y="1700213"/>
            <a:ext cx="144462"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7404" name="Rectangle 12"/>
          <p:cNvSpPr>
            <a:spLocks noChangeArrowheads="1"/>
          </p:cNvSpPr>
          <p:nvPr/>
        </p:nvSpPr>
        <p:spPr bwMode="auto">
          <a:xfrm>
            <a:off x="4500563" y="1628775"/>
            <a:ext cx="144462"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7405" name="Rectangle 13"/>
          <p:cNvSpPr>
            <a:spLocks noChangeArrowheads="1"/>
          </p:cNvSpPr>
          <p:nvPr/>
        </p:nvSpPr>
        <p:spPr bwMode="auto">
          <a:xfrm>
            <a:off x="4284663" y="1196975"/>
            <a:ext cx="142875"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7406" name="Rectangle 14"/>
          <p:cNvSpPr>
            <a:spLocks noChangeArrowheads="1"/>
          </p:cNvSpPr>
          <p:nvPr/>
        </p:nvSpPr>
        <p:spPr bwMode="auto">
          <a:xfrm>
            <a:off x="3995738" y="5949950"/>
            <a:ext cx="215900" cy="2159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7407" name="Text Box 15"/>
          <p:cNvSpPr txBox="1">
            <a:spLocks noChangeArrowheads="1"/>
          </p:cNvSpPr>
          <p:nvPr/>
        </p:nvSpPr>
        <p:spPr bwMode="auto">
          <a:xfrm>
            <a:off x="5940425" y="5589588"/>
            <a:ext cx="2735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b="1">
                <a:solidFill>
                  <a:srgbClr val="FF0000"/>
                </a:solidFill>
              </a:rPr>
              <a:t>Routing update + LPM</a:t>
            </a:r>
          </a:p>
        </p:txBody>
      </p:sp>
      <p:sp>
        <p:nvSpPr>
          <p:cNvPr id="187408" name="Text Box 16"/>
          <p:cNvSpPr txBox="1">
            <a:spLocks noChangeArrowheads="1"/>
          </p:cNvSpPr>
          <p:nvPr/>
        </p:nvSpPr>
        <p:spPr bwMode="auto">
          <a:xfrm>
            <a:off x="4427538" y="981075"/>
            <a:ext cx="3960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b="1">
                <a:solidFill>
                  <a:srgbClr val="FF0000"/>
                </a:solidFill>
              </a:rPr>
              <a:t>Route packets via the target BS</a:t>
            </a:r>
          </a:p>
        </p:txBody>
      </p:sp>
      <p:sp>
        <p:nvSpPr>
          <p:cNvPr id="187409" name="Rectangle 17"/>
          <p:cNvSpPr>
            <a:spLocks noChangeArrowheads="1"/>
          </p:cNvSpPr>
          <p:nvPr/>
        </p:nvSpPr>
        <p:spPr bwMode="auto">
          <a:xfrm>
            <a:off x="4500563" y="1628775"/>
            <a:ext cx="142875"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blinds(horizontal)">
                                      <p:cBhvr>
                                        <p:cTn id="7" dur="500"/>
                                        <p:tgtEl>
                                          <p:spTgt spid="187396"/>
                                        </p:tgtEl>
                                      </p:cBhvr>
                                    </p:animEffect>
                                  </p:childTnLst>
                                </p:cTn>
                              </p:par>
                            </p:childTnLst>
                          </p:cTn>
                        </p:par>
                        <p:par>
                          <p:cTn id="8" fill="hold" nodeType="afterGroup">
                            <p:stCondLst>
                              <p:cond delay="500"/>
                            </p:stCondLst>
                            <p:childTnLst>
                              <p:par>
                                <p:cTn id="9" presetID="0" presetClass="path" presetSubtype="0" accel="50000" decel="50000" fill="hold" grpId="1" nodeType="afterEffect">
                                  <p:stCondLst>
                                    <p:cond delay="0"/>
                                  </p:stCondLst>
                                  <p:childTnLst>
                                    <p:animMotion origin="layout" path="M 1.11111E-6 -3.7037E-6 L 1.11111E-6 0.1051 " pathEditMode="relative" rAng="0" ptsTypes="AA">
                                      <p:cBhvr>
                                        <p:cTn id="10" dur="500" fill="hold"/>
                                        <p:tgtEl>
                                          <p:spTgt spid="187396"/>
                                        </p:tgtEl>
                                        <p:attrNameLst>
                                          <p:attrName>ppt_x</p:attrName>
                                          <p:attrName>ppt_y</p:attrName>
                                        </p:attrNameLst>
                                      </p:cBhvr>
                                      <p:rCtr x="0" y="5255"/>
                                    </p:animMotion>
                                  </p:childTnLst>
                                </p:cTn>
                              </p:par>
                            </p:childTnLst>
                          </p:cTn>
                        </p:par>
                        <p:par>
                          <p:cTn id="11" fill="hold" nodeType="afterGroup">
                            <p:stCondLst>
                              <p:cond delay="1000"/>
                            </p:stCondLst>
                            <p:childTnLst>
                              <p:par>
                                <p:cTn id="12" presetID="0" presetClass="path" presetSubtype="0" accel="50000" decel="50000" fill="hold" grpId="2" nodeType="afterEffect">
                                  <p:stCondLst>
                                    <p:cond delay="0"/>
                                  </p:stCondLst>
                                  <p:childTnLst>
                                    <p:animMotion origin="layout" path="M 1.11111E-6 0.09977 L -0.14965 0.53033 " pathEditMode="relative" rAng="0" ptsTypes="AA">
                                      <p:cBhvr>
                                        <p:cTn id="13" dur="500" fill="hold"/>
                                        <p:tgtEl>
                                          <p:spTgt spid="187396"/>
                                        </p:tgtEl>
                                        <p:attrNameLst>
                                          <p:attrName>ppt_x</p:attrName>
                                          <p:attrName>ppt_y</p:attrName>
                                        </p:attrNameLst>
                                      </p:cBhvr>
                                      <p:rCtr x="-7483" y="21528"/>
                                    </p:animMotion>
                                  </p:childTnLst>
                                </p:cTn>
                              </p:par>
                            </p:childTnLst>
                          </p:cTn>
                        </p:par>
                        <p:par>
                          <p:cTn id="14" fill="hold" nodeType="afterGroup">
                            <p:stCondLst>
                              <p:cond delay="1500"/>
                            </p:stCondLst>
                            <p:childTnLst>
                              <p:par>
                                <p:cTn id="15" presetID="0" presetClass="path" presetSubtype="0" accel="50000" decel="50000" fill="hold" grpId="3" nodeType="afterEffect">
                                  <p:stCondLst>
                                    <p:cond delay="0"/>
                                  </p:stCondLst>
                                  <p:childTnLst>
                                    <p:animMotion origin="layout" path="M -0.14965 0.53033 C -0.14965 0.53056 -0.0908 0.60371 -0.03142 0.67755 " pathEditMode="relative" rAng="0" ptsTypes="aA">
                                      <p:cBhvr>
                                        <p:cTn id="16" dur="500" fill="hold"/>
                                        <p:tgtEl>
                                          <p:spTgt spid="187396"/>
                                        </p:tgtEl>
                                        <p:attrNameLst>
                                          <p:attrName>ppt_x</p:attrName>
                                          <p:attrName>ppt_y</p:attrName>
                                        </p:attrNameLst>
                                      </p:cBhvr>
                                      <p:rCtr x="5903" y="7361"/>
                                    </p:animMotion>
                                  </p:childTnLst>
                                </p:cTn>
                              </p:par>
                            </p:childTnLst>
                          </p:cTn>
                        </p:par>
                        <p:par>
                          <p:cTn id="17" fill="hold" nodeType="afterGroup">
                            <p:stCondLst>
                              <p:cond delay="2000"/>
                            </p:stCondLst>
                            <p:childTnLst>
                              <p:par>
                                <p:cTn id="18" presetID="3" presetClass="exit" presetSubtype="10" fill="hold" grpId="4" nodeType="afterEffect">
                                  <p:stCondLst>
                                    <p:cond delay="0"/>
                                  </p:stCondLst>
                                  <p:childTnLst>
                                    <p:animEffect transition="out" filter="blinds(horizontal)">
                                      <p:cBhvr>
                                        <p:cTn id="19" dur="500"/>
                                        <p:tgtEl>
                                          <p:spTgt spid="187396"/>
                                        </p:tgtEl>
                                      </p:cBhvr>
                                    </p:animEffect>
                                    <p:set>
                                      <p:cBhvr>
                                        <p:cTn id="20" dur="1" fill="hold">
                                          <p:stCondLst>
                                            <p:cond delay="499"/>
                                          </p:stCondLst>
                                        </p:cTn>
                                        <p:tgtEl>
                                          <p:spTgt spid="187396"/>
                                        </p:tgtEl>
                                        <p:attrNameLst>
                                          <p:attrName>style.visibility</p:attrName>
                                        </p:attrNameLst>
                                      </p:cBhvr>
                                      <p:to>
                                        <p:strVal val="hidden"/>
                                      </p:to>
                                    </p:set>
                                  </p:childTnLst>
                                </p:cTn>
                              </p:par>
                            </p:childTnLst>
                          </p:cTn>
                        </p:par>
                        <p:par>
                          <p:cTn id="21" fill="hold" nodeType="afterGroup">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7397"/>
                                        </p:tgtEl>
                                        <p:attrNameLst>
                                          <p:attrName>style.visibility</p:attrName>
                                        </p:attrNameLst>
                                      </p:cBhvr>
                                      <p:to>
                                        <p:strVal val="visible"/>
                                      </p:to>
                                    </p:set>
                                    <p:animEffect transition="in" filter="blinds(horizontal)">
                                      <p:cBhvr>
                                        <p:cTn id="24" dur="500"/>
                                        <p:tgtEl>
                                          <p:spTgt spid="187397"/>
                                        </p:tgtEl>
                                      </p:cBhvr>
                                    </p:animEffect>
                                  </p:childTnLst>
                                </p:cTn>
                              </p:par>
                            </p:childTnLst>
                          </p:cTn>
                        </p:par>
                        <p:par>
                          <p:cTn id="25" fill="hold" nodeType="afterGroup">
                            <p:stCondLst>
                              <p:cond delay="3000"/>
                            </p:stCondLst>
                            <p:childTnLst>
                              <p:par>
                                <p:cTn id="26" presetID="0" presetClass="path" presetSubtype="0" accel="50000" decel="50000" fill="hold" grpId="1" nodeType="afterEffect">
                                  <p:stCondLst>
                                    <p:cond delay="0"/>
                                  </p:stCondLst>
                                  <p:childTnLst>
                                    <p:animMotion origin="layout" path="M 1.11111E-6 -3.7037E-6 L 1.11111E-6 0.1051 " pathEditMode="relative" rAng="0" ptsTypes="AA">
                                      <p:cBhvr>
                                        <p:cTn id="27" dur="500" fill="hold"/>
                                        <p:tgtEl>
                                          <p:spTgt spid="187397"/>
                                        </p:tgtEl>
                                        <p:attrNameLst>
                                          <p:attrName>ppt_x</p:attrName>
                                          <p:attrName>ppt_y</p:attrName>
                                        </p:attrNameLst>
                                      </p:cBhvr>
                                      <p:rCtr x="0" y="5255"/>
                                    </p:animMotion>
                                  </p:childTnLst>
                                </p:cTn>
                              </p:par>
                            </p:childTnLst>
                          </p:cTn>
                        </p:par>
                        <p:par>
                          <p:cTn id="28" fill="hold" nodeType="afterGroup">
                            <p:stCondLst>
                              <p:cond delay="3500"/>
                            </p:stCondLst>
                            <p:childTnLst>
                              <p:par>
                                <p:cTn id="29" presetID="0" presetClass="path" presetSubtype="0" accel="50000" decel="50000" fill="hold" grpId="2" nodeType="afterEffect">
                                  <p:stCondLst>
                                    <p:cond delay="0"/>
                                  </p:stCondLst>
                                  <p:childTnLst>
                                    <p:animMotion origin="layout" path="M 1.11111E-6 0.09977 L -0.14965 0.53033 " pathEditMode="relative" rAng="0" ptsTypes="AA">
                                      <p:cBhvr>
                                        <p:cTn id="30" dur="500" fill="hold"/>
                                        <p:tgtEl>
                                          <p:spTgt spid="187397"/>
                                        </p:tgtEl>
                                        <p:attrNameLst>
                                          <p:attrName>ppt_x</p:attrName>
                                          <p:attrName>ppt_y</p:attrName>
                                        </p:attrNameLst>
                                      </p:cBhvr>
                                      <p:rCtr x="-7483" y="21528"/>
                                    </p:animMotion>
                                  </p:childTnLst>
                                </p:cTn>
                              </p:par>
                            </p:childTnLst>
                          </p:cTn>
                        </p:par>
                        <p:par>
                          <p:cTn id="31" fill="hold" nodeType="afterGroup">
                            <p:stCondLst>
                              <p:cond delay="4000"/>
                            </p:stCondLst>
                            <p:childTnLst>
                              <p:par>
                                <p:cTn id="32" presetID="0" presetClass="path" presetSubtype="0" accel="50000" decel="50000" fill="hold" grpId="3" nodeType="afterEffect">
                                  <p:stCondLst>
                                    <p:cond delay="0"/>
                                  </p:stCondLst>
                                  <p:childTnLst>
                                    <p:animMotion origin="layout" path="M -0.14965 0.53033 C -0.14965 0.53056 -0.0908 0.60371 -0.03142 0.67755 " pathEditMode="relative" rAng="0" ptsTypes="aA">
                                      <p:cBhvr>
                                        <p:cTn id="33" dur="500" fill="hold"/>
                                        <p:tgtEl>
                                          <p:spTgt spid="187397"/>
                                        </p:tgtEl>
                                        <p:attrNameLst>
                                          <p:attrName>ppt_x</p:attrName>
                                          <p:attrName>ppt_y</p:attrName>
                                        </p:attrNameLst>
                                      </p:cBhvr>
                                      <p:rCtr x="5903" y="7361"/>
                                    </p:animMotion>
                                  </p:childTnLst>
                                </p:cTn>
                              </p:par>
                            </p:childTnLst>
                          </p:cTn>
                        </p:par>
                        <p:par>
                          <p:cTn id="34" fill="hold" nodeType="afterGroup">
                            <p:stCondLst>
                              <p:cond delay="4500"/>
                            </p:stCondLst>
                            <p:childTnLst>
                              <p:par>
                                <p:cTn id="35" presetID="3" presetClass="exit" presetSubtype="10" fill="hold" grpId="4" nodeType="afterEffect">
                                  <p:stCondLst>
                                    <p:cond delay="0"/>
                                  </p:stCondLst>
                                  <p:childTnLst>
                                    <p:animEffect transition="out" filter="blinds(horizontal)">
                                      <p:cBhvr>
                                        <p:cTn id="36" dur="500"/>
                                        <p:tgtEl>
                                          <p:spTgt spid="187397"/>
                                        </p:tgtEl>
                                      </p:cBhvr>
                                    </p:animEffect>
                                    <p:set>
                                      <p:cBhvr>
                                        <p:cTn id="37" dur="1" fill="hold">
                                          <p:stCondLst>
                                            <p:cond delay="499"/>
                                          </p:stCondLst>
                                        </p:cTn>
                                        <p:tgtEl>
                                          <p:spTgt spid="187397"/>
                                        </p:tgtEl>
                                        <p:attrNameLst>
                                          <p:attrName>style.visibility</p:attrName>
                                        </p:attrNameLst>
                                      </p:cBhvr>
                                      <p:to>
                                        <p:strVal val="hidden"/>
                                      </p:to>
                                    </p:set>
                                  </p:childTnLst>
                                </p:cTn>
                              </p:par>
                            </p:childTnLst>
                          </p:cTn>
                        </p:par>
                        <p:par>
                          <p:cTn id="38" fill="hold" nodeType="afterGroup">
                            <p:stCondLst>
                              <p:cond delay="5000"/>
                            </p:stCondLst>
                            <p:childTnLst>
                              <p:par>
                                <p:cTn id="39" presetID="3" presetClass="entr" presetSubtype="10" fill="hold" grpId="0" nodeType="afterEffect">
                                  <p:stCondLst>
                                    <p:cond delay="0"/>
                                  </p:stCondLst>
                                  <p:childTnLst>
                                    <p:set>
                                      <p:cBhvr>
                                        <p:cTn id="40" dur="1" fill="hold">
                                          <p:stCondLst>
                                            <p:cond delay="0"/>
                                          </p:stCondLst>
                                        </p:cTn>
                                        <p:tgtEl>
                                          <p:spTgt spid="187398"/>
                                        </p:tgtEl>
                                        <p:attrNameLst>
                                          <p:attrName>style.visibility</p:attrName>
                                        </p:attrNameLst>
                                      </p:cBhvr>
                                      <p:to>
                                        <p:strVal val="visible"/>
                                      </p:to>
                                    </p:set>
                                    <p:animEffect transition="in" filter="blinds(horizontal)">
                                      <p:cBhvr>
                                        <p:cTn id="41" dur="500"/>
                                        <p:tgtEl>
                                          <p:spTgt spid="187398"/>
                                        </p:tgtEl>
                                      </p:cBhvr>
                                    </p:animEffect>
                                  </p:childTnLst>
                                </p:cTn>
                              </p:par>
                            </p:childTnLst>
                          </p:cTn>
                        </p:par>
                        <p:par>
                          <p:cTn id="42" fill="hold" nodeType="afterGroup">
                            <p:stCondLst>
                              <p:cond delay="5500"/>
                            </p:stCondLst>
                            <p:childTnLst>
                              <p:par>
                                <p:cTn id="43" presetID="1" presetClass="entr" presetSubtype="0" fill="hold" grpId="0" nodeType="afterEffect">
                                  <p:stCondLst>
                                    <p:cond delay="500"/>
                                  </p:stCondLst>
                                  <p:childTnLst>
                                    <p:set>
                                      <p:cBhvr>
                                        <p:cTn id="44" dur="1" fill="hold">
                                          <p:stCondLst>
                                            <p:cond delay="0"/>
                                          </p:stCondLst>
                                        </p:cTn>
                                        <p:tgtEl>
                                          <p:spTgt spid="187399"/>
                                        </p:tgtEl>
                                        <p:attrNameLst>
                                          <p:attrName>style.visibility</p:attrName>
                                        </p:attrNameLst>
                                      </p:cBhvr>
                                      <p:to>
                                        <p:strVal val="visible"/>
                                      </p:to>
                                    </p:set>
                                  </p:childTnLst>
                                </p:cTn>
                              </p:par>
                            </p:childTnLst>
                          </p:cTn>
                        </p:par>
                        <p:par>
                          <p:cTn id="45" fill="hold" nodeType="afterGroup">
                            <p:stCondLst>
                              <p:cond delay="6000"/>
                            </p:stCondLst>
                            <p:childTnLst>
                              <p:par>
                                <p:cTn id="46" presetID="0" presetClass="path" presetSubtype="0" accel="50000" decel="50000" fill="hold" grpId="1" nodeType="afterEffect">
                                  <p:stCondLst>
                                    <p:cond delay="0"/>
                                  </p:stCondLst>
                                  <p:childTnLst>
                                    <p:animMotion origin="layout" path="M -1.11111E-6 4.81481E-6 L -0.12187 -0.14167 " pathEditMode="relative" rAng="0" ptsTypes="AA">
                                      <p:cBhvr>
                                        <p:cTn id="47" dur="500" fill="hold"/>
                                        <p:tgtEl>
                                          <p:spTgt spid="187398"/>
                                        </p:tgtEl>
                                        <p:attrNameLst>
                                          <p:attrName>ppt_x</p:attrName>
                                          <p:attrName>ppt_y</p:attrName>
                                        </p:attrNameLst>
                                      </p:cBhvr>
                                      <p:rCtr x="-6094" y="-7083"/>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0" presetClass="path" presetSubtype="0" accel="50000" decel="50000" fill="hold" grpId="2" nodeType="clickEffect">
                                  <p:stCondLst>
                                    <p:cond delay="0"/>
                                  </p:stCondLst>
                                  <p:childTnLst>
                                    <p:animMotion origin="layout" path="M -0.12204 -0.16273 L 0.0356 -0.6037 " pathEditMode="relative" rAng="0" ptsTypes="AA">
                                      <p:cBhvr>
                                        <p:cTn id="51" dur="500" fill="hold"/>
                                        <p:tgtEl>
                                          <p:spTgt spid="187398"/>
                                        </p:tgtEl>
                                        <p:attrNameLst>
                                          <p:attrName>ppt_x</p:attrName>
                                          <p:attrName>ppt_y</p:attrName>
                                        </p:attrNameLst>
                                      </p:cBhvr>
                                      <p:rCtr x="7882" y="-22060"/>
                                    </p:animMotion>
                                  </p:childTnLst>
                                </p:cTn>
                              </p:par>
                            </p:childTnLst>
                          </p:cTn>
                        </p:par>
                        <p:par>
                          <p:cTn id="52" fill="hold" nodeType="afterGroup">
                            <p:stCondLst>
                              <p:cond delay="500"/>
                            </p:stCondLst>
                            <p:childTnLst>
                              <p:par>
                                <p:cTn id="53" presetID="0" presetClass="path" presetSubtype="0" accel="50000" decel="50000" fill="hold" grpId="3" nodeType="afterEffect">
                                  <p:stCondLst>
                                    <p:cond delay="0"/>
                                  </p:stCondLst>
                                  <p:childTnLst>
                                    <p:animMotion origin="layout" path="M 0.02761 -0.58796 L 0.13785 -0.28333 " pathEditMode="relative" ptsTypes="AA">
                                      <p:cBhvr>
                                        <p:cTn id="54" dur="500" fill="hold"/>
                                        <p:tgtEl>
                                          <p:spTgt spid="187398"/>
                                        </p:tgtEl>
                                        <p:attrNameLst>
                                          <p:attrName>ppt_x</p:attrName>
                                          <p:attrName>ppt_y</p:attrName>
                                        </p:attrNameLst>
                                      </p:cBhvr>
                                    </p:animMotion>
                                  </p:childTnLst>
                                </p:cTn>
                              </p:par>
                            </p:childTnLst>
                          </p:cTn>
                        </p:par>
                        <p:par>
                          <p:cTn id="55" fill="hold" nodeType="afterGroup">
                            <p:stCondLst>
                              <p:cond delay="1000"/>
                            </p:stCondLst>
                            <p:childTnLst>
                              <p:par>
                                <p:cTn id="56" presetID="3" presetClass="exit" presetSubtype="10" fill="hold" grpId="1" nodeType="afterEffect">
                                  <p:stCondLst>
                                    <p:cond delay="500"/>
                                  </p:stCondLst>
                                  <p:childTnLst>
                                    <p:animEffect transition="out" filter="blinds(horizontal)">
                                      <p:cBhvr>
                                        <p:cTn id="57" dur="500"/>
                                        <p:tgtEl>
                                          <p:spTgt spid="187399"/>
                                        </p:tgtEl>
                                      </p:cBhvr>
                                    </p:animEffect>
                                    <p:set>
                                      <p:cBhvr>
                                        <p:cTn id="58" dur="1" fill="hold">
                                          <p:stCondLst>
                                            <p:cond delay="499"/>
                                          </p:stCondLst>
                                        </p:cTn>
                                        <p:tgtEl>
                                          <p:spTgt spid="187399"/>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7400"/>
                                        </p:tgtEl>
                                        <p:attrNameLst>
                                          <p:attrName>style.visibility</p:attrName>
                                        </p:attrNameLst>
                                      </p:cBhvr>
                                      <p:to>
                                        <p:strVal val="visible"/>
                                      </p:to>
                                    </p:set>
                                  </p:childTnLst>
                                </p:cTn>
                              </p:par>
                            </p:childTnLst>
                          </p:cTn>
                        </p:par>
                        <p:par>
                          <p:cTn id="63" fill="hold" nodeType="afterGroup">
                            <p:stCondLst>
                              <p:cond delay="0"/>
                            </p:stCondLst>
                            <p:childTnLst>
                              <p:par>
                                <p:cTn id="64" presetID="0" presetClass="path" presetSubtype="0" accel="50000" decel="50000" fill="hold" grpId="4" nodeType="afterEffect">
                                  <p:stCondLst>
                                    <p:cond delay="0"/>
                                  </p:stCondLst>
                                  <p:childTnLst>
                                    <p:animMotion origin="layout" path="M 0.13785 -0.31481 L 0.02761 -0.61435 " pathEditMode="relative" rAng="0" ptsTypes="AA">
                                      <p:cBhvr>
                                        <p:cTn id="65" dur="500" fill="hold"/>
                                        <p:tgtEl>
                                          <p:spTgt spid="187398"/>
                                        </p:tgtEl>
                                        <p:attrNameLst>
                                          <p:attrName>ppt_x</p:attrName>
                                          <p:attrName>ppt_y</p:attrName>
                                        </p:attrNameLst>
                                      </p:cBhvr>
                                      <p:rCtr x="-5521" y="-14977"/>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xit" presetSubtype="10" fill="hold" grpId="1" nodeType="clickEffect">
                                  <p:stCondLst>
                                    <p:cond delay="0"/>
                                  </p:stCondLst>
                                  <p:childTnLst>
                                    <p:animEffect transition="out" filter="blinds(horizontal)">
                                      <p:cBhvr>
                                        <p:cTn id="69" dur="1000"/>
                                        <p:tgtEl>
                                          <p:spTgt spid="187400"/>
                                        </p:tgtEl>
                                      </p:cBhvr>
                                    </p:animEffect>
                                    <p:set>
                                      <p:cBhvr>
                                        <p:cTn id="70" dur="1" fill="hold">
                                          <p:stCondLst>
                                            <p:cond delay="999"/>
                                          </p:stCondLst>
                                        </p:cTn>
                                        <p:tgtEl>
                                          <p:spTgt spid="187400"/>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xit" presetSubtype="10" fill="hold" grpId="5" nodeType="clickEffect">
                                  <p:stCondLst>
                                    <p:cond delay="0"/>
                                  </p:stCondLst>
                                  <p:childTnLst>
                                    <p:animEffect transition="out" filter="blinds(horizontal)">
                                      <p:cBhvr>
                                        <p:cTn id="74" dur="500"/>
                                        <p:tgtEl>
                                          <p:spTgt spid="187398"/>
                                        </p:tgtEl>
                                      </p:cBhvr>
                                    </p:animEffect>
                                    <p:set>
                                      <p:cBhvr>
                                        <p:cTn id="75" dur="1" fill="hold">
                                          <p:stCondLst>
                                            <p:cond delay="499"/>
                                          </p:stCondLst>
                                        </p:cTn>
                                        <p:tgtEl>
                                          <p:spTgt spid="187398"/>
                                        </p:tgtEl>
                                        <p:attrNameLst>
                                          <p:attrName>style.visibility</p:attrName>
                                        </p:attrNameLst>
                                      </p:cBhvr>
                                      <p:to>
                                        <p:strVal val="hidden"/>
                                      </p:to>
                                    </p:set>
                                  </p:childTnLst>
                                </p:cTn>
                              </p:par>
                            </p:childTnLst>
                          </p:cTn>
                        </p:par>
                        <p:par>
                          <p:cTn id="76" fill="hold" nodeType="afterGroup">
                            <p:stCondLst>
                              <p:cond delay="500"/>
                            </p:stCondLst>
                            <p:childTnLst>
                              <p:par>
                                <p:cTn id="77" presetID="1" presetClass="entr" presetSubtype="0" fill="hold" grpId="0" nodeType="afterEffect">
                                  <p:stCondLst>
                                    <p:cond delay="500"/>
                                  </p:stCondLst>
                                  <p:childTnLst>
                                    <p:set>
                                      <p:cBhvr>
                                        <p:cTn id="78" dur="1" fill="hold">
                                          <p:stCondLst>
                                            <p:cond delay="0"/>
                                          </p:stCondLst>
                                        </p:cTn>
                                        <p:tgtEl>
                                          <p:spTgt spid="187401"/>
                                        </p:tgtEl>
                                        <p:attrNameLst>
                                          <p:attrName>style.visibility</p:attrName>
                                        </p:attrNameLst>
                                      </p:cBhvr>
                                      <p:to>
                                        <p:strVal val="visible"/>
                                      </p:to>
                                    </p:set>
                                  </p:childTnLst>
                                </p:cTn>
                              </p:par>
                            </p:childTnLst>
                          </p:cTn>
                        </p:par>
                        <p:par>
                          <p:cTn id="79" fill="hold" nodeType="afterGroup">
                            <p:stCondLst>
                              <p:cond delay="1000"/>
                            </p:stCondLst>
                            <p:childTnLst>
                              <p:par>
                                <p:cTn id="80" presetID="3" presetClass="entr" presetSubtype="10" fill="hold" grpId="0" nodeType="afterEffect">
                                  <p:stCondLst>
                                    <p:cond delay="0"/>
                                  </p:stCondLst>
                                  <p:childTnLst>
                                    <p:set>
                                      <p:cBhvr>
                                        <p:cTn id="81" dur="1" fill="hold">
                                          <p:stCondLst>
                                            <p:cond delay="0"/>
                                          </p:stCondLst>
                                        </p:cTn>
                                        <p:tgtEl>
                                          <p:spTgt spid="187402"/>
                                        </p:tgtEl>
                                        <p:attrNameLst>
                                          <p:attrName>style.visibility</p:attrName>
                                        </p:attrNameLst>
                                      </p:cBhvr>
                                      <p:to>
                                        <p:strVal val="visible"/>
                                      </p:to>
                                    </p:set>
                                    <p:animEffect transition="in" filter="blinds(horizontal)">
                                      <p:cBhvr>
                                        <p:cTn id="82" dur="500"/>
                                        <p:tgtEl>
                                          <p:spTgt spid="187402"/>
                                        </p:tgtEl>
                                      </p:cBhvr>
                                    </p:animEffect>
                                  </p:childTnLst>
                                </p:cTn>
                              </p:par>
                            </p:childTnLst>
                          </p:cTn>
                        </p:par>
                        <p:par>
                          <p:cTn id="83" fill="hold" nodeType="afterGroup">
                            <p:stCondLst>
                              <p:cond delay="1500"/>
                            </p:stCondLst>
                            <p:childTnLst>
                              <p:par>
                                <p:cTn id="84" presetID="0" presetClass="path" presetSubtype="0" accel="50000" decel="50000" fill="hold" grpId="1" nodeType="afterEffect">
                                  <p:stCondLst>
                                    <p:cond delay="0"/>
                                  </p:stCondLst>
                                  <p:childTnLst>
                                    <p:animMotion origin="layout" path="M 1.11111E-6 -3.7037E-6 L 1.11111E-6 0.1051 " pathEditMode="relative" rAng="0" ptsTypes="AA">
                                      <p:cBhvr>
                                        <p:cTn id="85" dur="500" fill="hold"/>
                                        <p:tgtEl>
                                          <p:spTgt spid="187402"/>
                                        </p:tgtEl>
                                        <p:attrNameLst>
                                          <p:attrName>ppt_x</p:attrName>
                                          <p:attrName>ppt_y</p:attrName>
                                        </p:attrNameLst>
                                      </p:cBhvr>
                                      <p:rCtr x="0" y="5255"/>
                                    </p:animMotion>
                                  </p:childTnLst>
                                </p:cTn>
                              </p:par>
                            </p:childTnLst>
                          </p:cTn>
                        </p:par>
                        <p:par>
                          <p:cTn id="86" fill="hold" nodeType="afterGroup">
                            <p:stCondLst>
                              <p:cond delay="2000"/>
                            </p:stCondLst>
                            <p:childTnLst>
                              <p:par>
                                <p:cTn id="87" presetID="3" presetClass="entr" presetSubtype="10" fill="hold" grpId="0" nodeType="afterEffect">
                                  <p:stCondLst>
                                    <p:cond delay="500"/>
                                  </p:stCondLst>
                                  <p:childTnLst>
                                    <p:set>
                                      <p:cBhvr>
                                        <p:cTn id="88" dur="1" fill="hold">
                                          <p:stCondLst>
                                            <p:cond delay="0"/>
                                          </p:stCondLst>
                                        </p:cTn>
                                        <p:tgtEl>
                                          <p:spTgt spid="187403"/>
                                        </p:tgtEl>
                                        <p:attrNameLst>
                                          <p:attrName>style.visibility</p:attrName>
                                        </p:attrNameLst>
                                      </p:cBhvr>
                                      <p:to>
                                        <p:strVal val="visible"/>
                                      </p:to>
                                    </p:set>
                                    <p:animEffect transition="in" filter="blinds(horizontal)">
                                      <p:cBhvr>
                                        <p:cTn id="89" dur="500"/>
                                        <p:tgtEl>
                                          <p:spTgt spid="187403"/>
                                        </p:tgtEl>
                                      </p:cBhvr>
                                    </p:animEffect>
                                  </p:childTnLst>
                                </p:cTn>
                              </p:par>
                            </p:childTnLst>
                          </p:cTn>
                        </p:par>
                        <p:par>
                          <p:cTn id="90" fill="hold" nodeType="afterGroup">
                            <p:stCondLst>
                              <p:cond delay="3000"/>
                            </p:stCondLst>
                            <p:childTnLst>
                              <p:par>
                                <p:cTn id="91" presetID="0" presetClass="path" presetSubtype="0" accel="50000" decel="50000" fill="hold" grpId="1" nodeType="afterEffect">
                                  <p:stCondLst>
                                    <p:cond delay="0"/>
                                  </p:stCondLst>
                                  <p:childTnLst>
                                    <p:animMotion origin="layout" path="M -0.02361 0.03171 L 0.07083 0.34144 " pathEditMode="relative" rAng="0" ptsTypes="AA">
                                      <p:cBhvr>
                                        <p:cTn id="92" dur="500" fill="hold"/>
                                        <p:tgtEl>
                                          <p:spTgt spid="187403"/>
                                        </p:tgtEl>
                                        <p:attrNameLst>
                                          <p:attrName>ppt_x</p:attrName>
                                          <p:attrName>ppt_y</p:attrName>
                                        </p:attrNameLst>
                                      </p:cBhvr>
                                      <p:rCtr x="4722" y="15486"/>
                                    </p:animMotion>
                                  </p:childTnLst>
                                </p:cTn>
                              </p:par>
                              <p:par>
                                <p:cTn id="93" presetID="0" presetClass="path" presetSubtype="0" accel="50000" decel="50000" fill="hold" grpId="2" nodeType="withEffect">
                                  <p:stCondLst>
                                    <p:cond delay="0"/>
                                  </p:stCondLst>
                                  <p:childTnLst>
                                    <p:animMotion origin="layout" path="M 1.11111E-6 0.09977 L -0.14965 0.53033 " pathEditMode="relative" rAng="0" ptsTypes="AA">
                                      <p:cBhvr>
                                        <p:cTn id="94" dur="500" fill="hold"/>
                                        <p:tgtEl>
                                          <p:spTgt spid="187402"/>
                                        </p:tgtEl>
                                        <p:attrNameLst>
                                          <p:attrName>ppt_x</p:attrName>
                                          <p:attrName>ppt_y</p:attrName>
                                        </p:attrNameLst>
                                      </p:cBhvr>
                                      <p:rCtr x="-7483" y="21528"/>
                                    </p:animMotion>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grpId="3" nodeType="clickEffect">
                                  <p:stCondLst>
                                    <p:cond delay="0"/>
                                  </p:stCondLst>
                                  <p:childTnLst>
                                    <p:animMotion origin="layout" path="M -0.14965 0.53033 C -0.14965 0.53056 -0.0908 0.60371 -0.03142 0.67755 " pathEditMode="relative" rAng="0" ptsTypes="aA">
                                      <p:cBhvr>
                                        <p:cTn id="98" dur="500" fill="hold"/>
                                        <p:tgtEl>
                                          <p:spTgt spid="187402"/>
                                        </p:tgtEl>
                                        <p:attrNameLst>
                                          <p:attrName>ppt_x</p:attrName>
                                          <p:attrName>ppt_y</p:attrName>
                                        </p:attrNameLst>
                                      </p:cBhvr>
                                      <p:rCtr x="5903" y="7361"/>
                                    </p:animMotion>
                                  </p:childTnLst>
                                </p:cTn>
                              </p:par>
                            </p:childTnLst>
                          </p:cTn>
                        </p:par>
                        <p:par>
                          <p:cTn id="99" fill="hold" nodeType="afterGroup">
                            <p:stCondLst>
                              <p:cond delay="500"/>
                            </p:stCondLst>
                            <p:childTnLst>
                              <p:par>
                                <p:cTn id="100" presetID="3" presetClass="exit" presetSubtype="10" fill="hold" grpId="4" nodeType="afterEffect">
                                  <p:stCondLst>
                                    <p:cond delay="0"/>
                                  </p:stCondLst>
                                  <p:childTnLst>
                                    <p:animEffect transition="out" filter="blinds(horizontal)">
                                      <p:cBhvr>
                                        <p:cTn id="101" dur="500"/>
                                        <p:tgtEl>
                                          <p:spTgt spid="187402"/>
                                        </p:tgtEl>
                                      </p:cBhvr>
                                    </p:animEffect>
                                    <p:set>
                                      <p:cBhvr>
                                        <p:cTn id="102" dur="1" fill="hold">
                                          <p:stCondLst>
                                            <p:cond delay="499"/>
                                          </p:stCondLst>
                                        </p:cTn>
                                        <p:tgtEl>
                                          <p:spTgt spid="187402"/>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87405"/>
                                        </p:tgtEl>
                                        <p:attrNameLst>
                                          <p:attrName>style.visibility</p:attrName>
                                        </p:attrNameLst>
                                      </p:cBhvr>
                                      <p:to>
                                        <p:strVal val="visible"/>
                                      </p:to>
                                    </p:set>
                                    <p:animEffect transition="in" filter="blinds(horizontal)">
                                      <p:cBhvr>
                                        <p:cTn id="107" dur="500"/>
                                        <p:tgtEl>
                                          <p:spTgt spid="187405"/>
                                        </p:tgtEl>
                                      </p:cBhvr>
                                    </p:animEffect>
                                  </p:childTnLst>
                                </p:cTn>
                              </p:par>
                            </p:childTnLst>
                          </p:cTn>
                        </p:par>
                        <p:par>
                          <p:cTn id="108" fill="hold" nodeType="afterGroup">
                            <p:stCondLst>
                              <p:cond delay="500"/>
                            </p:stCondLst>
                            <p:childTnLst>
                              <p:par>
                                <p:cTn id="109" presetID="0" presetClass="path" presetSubtype="0" accel="50000" decel="50000" fill="hold" grpId="1" nodeType="afterEffect">
                                  <p:stCondLst>
                                    <p:cond delay="0"/>
                                  </p:stCondLst>
                                  <p:childTnLst>
                                    <p:animMotion origin="layout" path="M 1.11111E-6 -3.7037E-6 L 1.11111E-6 0.1051 " pathEditMode="relative" rAng="0" ptsTypes="AA">
                                      <p:cBhvr>
                                        <p:cTn id="110" dur="500" fill="hold"/>
                                        <p:tgtEl>
                                          <p:spTgt spid="187405"/>
                                        </p:tgtEl>
                                        <p:attrNameLst>
                                          <p:attrName>ppt_x</p:attrName>
                                          <p:attrName>ppt_y</p:attrName>
                                        </p:attrNameLst>
                                      </p:cBhvr>
                                      <p:rCtr x="0" y="5255"/>
                                    </p:animMotion>
                                  </p:childTnLst>
                                </p:cTn>
                              </p:par>
                            </p:childTnLst>
                          </p:cTn>
                        </p:par>
                        <p:par>
                          <p:cTn id="111" fill="hold" nodeType="afterGroup">
                            <p:stCondLst>
                              <p:cond delay="1000"/>
                            </p:stCondLst>
                            <p:childTnLst>
                              <p:par>
                                <p:cTn id="112" presetID="3" presetClass="entr" presetSubtype="10" fill="hold" grpId="0" nodeType="afterEffect">
                                  <p:stCondLst>
                                    <p:cond delay="0"/>
                                  </p:stCondLst>
                                  <p:childTnLst>
                                    <p:set>
                                      <p:cBhvr>
                                        <p:cTn id="113" dur="1" fill="hold">
                                          <p:stCondLst>
                                            <p:cond delay="0"/>
                                          </p:stCondLst>
                                        </p:cTn>
                                        <p:tgtEl>
                                          <p:spTgt spid="187404"/>
                                        </p:tgtEl>
                                        <p:attrNameLst>
                                          <p:attrName>style.visibility</p:attrName>
                                        </p:attrNameLst>
                                      </p:cBhvr>
                                      <p:to>
                                        <p:strVal val="visible"/>
                                      </p:to>
                                    </p:set>
                                    <p:animEffect transition="in" filter="blinds(horizontal)">
                                      <p:cBhvr>
                                        <p:cTn id="114" dur="500"/>
                                        <p:tgtEl>
                                          <p:spTgt spid="187404"/>
                                        </p:tgtEl>
                                      </p:cBhvr>
                                    </p:animEffect>
                                  </p:childTnLst>
                                </p:cTn>
                              </p:par>
                            </p:childTnLst>
                          </p:cTn>
                        </p:par>
                        <p:par>
                          <p:cTn id="115" fill="hold" nodeType="afterGroup">
                            <p:stCondLst>
                              <p:cond delay="1500"/>
                            </p:stCondLst>
                            <p:childTnLst>
                              <p:par>
                                <p:cTn id="116" presetID="0" presetClass="path" presetSubtype="0" accel="50000" decel="50000" fill="hold" grpId="1" nodeType="afterEffect">
                                  <p:stCondLst>
                                    <p:cond delay="0"/>
                                  </p:stCondLst>
                                  <p:childTnLst>
                                    <p:animMotion origin="layout" path="M -0.02361 0.04213 L 0.07083 0.34144 " pathEditMode="relative" rAng="0" ptsTypes="AA">
                                      <p:cBhvr>
                                        <p:cTn id="117" dur="500" fill="hold"/>
                                        <p:tgtEl>
                                          <p:spTgt spid="187404"/>
                                        </p:tgtEl>
                                        <p:attrNameLst>
                                          <p:attrName>ppt_x</p:attrName>
                                          <p:attrName>ppt_y</p:attrName>
                                        </p:attrNameLst>
                                      </p:cBhvr>
                                      <p:rCtr x="4722" y="14954"/>
                                    </p:animMotion>
                                  </p:childTnLst>
                                </p:cTn>
                              </p:par>
                              <p:par>
                                <p:cTn id="118" presetID="0" presetClass="path" presetSubtype="0" accel="50000" decel="50000" fill="hold" grpId="2" nodeType="withEffect">
                                  <p:stCondLst>
                                    <p:cond delay="0"/>
                                  </p:stCondLst>
                                  <p:childTnLst>
                                    <p:animMotion origin="layout" path="M 1.11111E-6 0.09977 L -0.14965 0.53033 " pathEditMode="relative" rAng="0" ptsTypes="AA">
                                      <p:cBhvr>
                                        <p:cTn id="119" dur="500" fill="hold"/>
                                        <p:tgtEl>
                                          <p:spTgt spid="187405"/>
                                        </p:tgtEl>
                                        <p:attrNameLst>
                                          <p:attrName>ppt_x</p:attrName>
                                          <p:attrName>ppt_y</p:attrName>
                                        </p:attrNameLst>
                                      </p:cBhvr>
                                      <p:rCtr x="-7483" y="21528"/>
                                    </p:animMotion>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xit" presetSubtype="10" fill="hold" grpId="3" nodeType="clickEffect">
                                  <p:stCondLst>
                                    <p:cond delay="0"/>
                                  </p:stCondLst>
                                  <p:childTnLst>
                                    <p:animEffect transition="out" filter="blinds(horizontal)">
                                      <p:cBhvr>
                                        <p:cTn id="123" dur="500"/>
                                        <p:tgtEl>
                                          <p:spTgt spid="187405"/>
                                        </p:tgtEl>
                                      </p:cBhvr>
                                    </p:animEffect>
                                    <p:set>
                                      <p:cBhvr>
                                        <p:cTn id="124" dur="1" fill="hold">
                                          <p:stCondLst>
                                            <p:cond delay="499"/>
                                          </p:stCondLst>
                                        </p:cTn>
                                        <p:tgtEl>
                                          <p:spTgt spid="187405"/>
                                        </p:tgtEl>
                                        <p:attrNameLst>
                                          <p:attrName>style.visibility</p:attrName>
                                        </p:attrNameLst>
                                      </p:cBhvr>
                                      <p:to>
                                        <p:strVal val="hidden"/>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187406"/>
                                        </p:tgtEl>
                                        <p:attrNameLst>
                                          <p:attrName>style.visibility</p:attrName>
                                        </p:attrNameLst>
                                      </p:cBhvr>
                                      <p:to>
                                        <p:strVal val="visible"/>
                                      </p:to>
                                    </p:set>
                                    <p:animEffect transition="in" filter="blinds(horizontal)">
                                      <p:cBhvr>
                                        <p:cTn id="129" dur="1000"/>
                                        <p:tgtEl>
                                          <p:spTgt spid="187406"/>
                                        </p:tgtEl>
                                      </p:cBhvr>
                                    </p:animEffect>
                                  </p:childTnLst>
                                </p:cTn>
                              </p:par>
                              <p:par>
                                <p:cTn id="130" presetID="1" presetClass="entr" presetSubtype="0" fill="hold" grpId="0" nodeType="withEffect">
                                  <p:stCondLst>
                                    <p:cond delay="0"/>
                                  </p:stCondLst>
                                  <p:childTnLst>
                                    <p:set>
                                      <p:cBhvr>
                                        <p:cTn id="131" dur="1" fill="hold">
                                          <p:stCondLst>
                                            <p:cond delay="0"/>
                                          </p:stCondLst>
                                        </p:cTn>
                                        <p:tgtEl>
                                          <p:spTgt spid="187407"/>
                                        </p:tgtEl>
                                        <p:attrNameLst>
                                          <p:attrName>style.visibility</p:attrName>
                                        </p:attrNameLst>
                                      </p:cBhvr>
                                      <p:to>
                                        <p:strVal val="visible"/>
                                      </p:to>
                                    </p:set>
                                  </p:childTnLst>
                                </p:cTn>
                              </p:par>
                            </p:childTnLst>
                          </p:cTn>
                        </p:par>
                        <p:par>
                          <p:cTn id="132" fill="hold" nodeType="afterGroup">
                            <p:stCondLst>
                              <p:cond delay="1000"/>
                            </p:stCondLst>
                            <p:childTnLst>
                              <p:par>
                                <p:cTn id="133" presetID="0" presetClass="path" presetSubtype="0" accel="50000" decel="50000" fill="hold" grpId="1" nodeType="afterEffect">
                                  <p:stCondLst>
                                    <p:cond delay="0"/>
                                  </p:stCondLst>
                                  <p:childTnLst>
                                    <p:animMotion origin="layout" path="M -0.00382 -0.01551 L 0.14983 -0.30417 " pathEditMode="relative" rAng="0" ptsTypes="AA">
                                      <p:cBhvr>
                                        <p:cTn id="134" dur="1000" fill="hold"/>
                                        <p:tgtEl>
                                          <p:spTgt spid="187406"/>
                                        </p:tgtEl>
                                        <p:attrNameLst>
                                          <p:attrName>ppt_x</p:attrName>
                                          <p:attrName>ppt_y</p:attrName>
                                        </p:attrNameLst>
                                      </p:cBhvr>
                                      <p:rCtr x="7674" y="-14444"/>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3" presetClass="exit" presetSubtype="10" fill="hold" grpId="2" nodeType="clickEffect">
                                  <p:stCondLst>
                                    <p:cond delay="0"/>
                                  </p:stCondLst>
                                  <p:childTnLst>
                                    <p:animEffect transition="out" filter="blinds(horizontal)">
                                      <p:cBhvr>
                                        <p:cTn id="138" dur="500"/>
                                        <p:tgtEl>
                                          <p:spTgt spid="187403"/>
                                        </p:tgtEl>
                                      </p:cBhvr>
                                    </p:animEffect>
                                    <p:set>
                                      <p:cBhvr>
                                        <p:cTn id="139" dur="1" fill="hold">
                                          <p:stCondLst>
                                            <p:cond delay="499"/>
                                          </p:stCondLst>
                                        </p:cTn>
                                        <p:tgtEl>
                                          <p:spTgt spid="187403"/>
                                        </p:tgtEl>
                                        <p:attrNameLst>
                                          <p:attrName>style.visibility</p:attrName>
                                        </p:attrNameLst>
                                      </p:cBhvr>
                                      <p:to>
                                        <p:strVal val="hidden"/>
                                      </p:to>
                                    </p:set>
                                  </p:childTnLst>
                                </p:cTn>
                              </p:par>
                              <p:par>
                                <p:cTn id="140" presetID="0" presetClass="path" presetSubtype="0" accel="50000" decel="50000" fill="hold" grpId="2" nodeType="withEffect">
                                  <p:stCondLst>
                                    <p:cond delay="0"/>
                                  </p:stCondLst>
                                  <p:childTnLst>
                                    <p:animMotion origin="layout" path="M 0.08663 0.34676 L -0.04722 0.63032 " pathEditMode="relative" ptsTypes="AA">
                                      <p:cBhvr>
                                        <p:cTn id="141" dur="1000" fill="hold"/>
                                        <p:tgtEl>
                                          <p:spTgt spid="187404"/>
                                        </p:tgtEl>
                                        <p:attrNameLst>
                                          <p:attrName>ppt_x</p:attrName>
                                          <p:attrName>ppt_y</p:attrName>
                                        </p:attrNameLst>
                                      </p:cBhvr>
                                    </p:animMotion>
                                  </p:childTnLst>
                                </p:cTn>
                              </p:par>
                            </p:childTnLst>
                          </p:cTn>
                        </p:par>
                        <p:par>
                          <p:cTn id="142" fill="hold" nodeType="afterGroup">
                            <p:stCondLst>
                              <p:cond delay="1000"/>
                            </p:stCondLst>
                            <p:childTnLst>
                              <p:par>
                                <p:cTn id="143" presetID="3" presetClass="exit" presetSubtype="10" fill="hold" grpId="3" nodeType="afterEffect">
                                  <p:stCondLst>
                                    <p:cond delay="0"/>
                                  </p:stCondLst>
                                  <p:childTnLst>
                                    <p:animEffect transition="out" filter="blinds(horizontal)">
                                      <p:cBhvr>
                                        <p:cTn id="144" dur="500"/>
                                        <p:tgtEl>
                                          <p:spTgt spid="187404"/>
                                        </p:tgtEl>
                                      </p:cBhvr>
                                    </p:animEffect>
                                    <p:set>
                                      <p:cBhvr>
                                        <p:cTn id="145" dur="1" fill="hold">
                                          <p:stCondLst>
                                            <p:cond delay="499"/>
                                          </p:stCondLst>
                                        </p:cTn>
                                        <p:tgtEl>
                                          <p:spTgt spid="187404"/>
                                        </p:tgtEl>
                                        <p:attrNameLst>
                                          <p:attrName>style.visibility</p:attrName>
                                        </p:attrNameLst>
                                      </p:cBhvr>
                                      <p:to>
                                        <p:strVal val="hidden"/>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0" presetClass="path" presetSubtype="0" accel="50000" decel="50000" fill="hold" grpId="2" nodeType="clickEffect">
                                  <p:stCondLst>
                                    <p:cond delay="0"/>
                                  </p:stCondLst>
                                  <p:childTnLst>
                                    <p:animMotion origin="layout" path="M 0.13785 -0.28333 L 0.0198 -0.59838 " pathEditMode="relative" ptsTypes="AA">
                                      <p:cBhvr>
                                        <p:cTn id="149" dur="2000" fill="hold"/>
                                        <p:tgtEl>
                                          <p:spTgt spid="187406"/>
                                        </p:tgtEl>
                                        <p:attrNameLst>
                                          <p:attrName>ppt_x</p:attrName>
                                          <p:attrName>ppt_y</p:attrName>
                                        </p:attrNameLst>
                                      </p:cBhvr>
                                    </p:animMotion>
                                  </p:childTnLst>
                                </p:cTn>
                              </p:par>
                            </p:childTnLst>
                          </p:cTn>
                        </p:par>
                      </p:childTnLst>
                    </p:cTn>
                  </p:par>
                  <p:par>
                    <p:cTn id="150" fill="hold" nodeType="clickPar">
                      <p:stCondLst>
                        <p:cond delay="indefinite"/>
                      </p:stCondLst>
                      <p:childTnLst>
                        <p:par>
                          <p:cTn id="151" fill="hold" nodeType="withGroup">
                            <p:stCondLst>
                              <p:cond delay="0"/>
                            </p:stCondLst>
                            <p:childTnLst>
                              <p:par>
                                <p:cTn id="152" presetID="3" presetClass="exit" presetSubtype="10" fill="hold" grpId="3" nodeType="clickEffect">
                                  <p:stCondLst>
                                    <p:cond delay="0"/>
                                  </p:stCondLst>
                                  <p:childTnLst>
                                    <p:animEffect transition="out" filter="blinds(horizontal)">
                                      <p:cBhvr>
                                        <p:cTn id="153" dur="500"/>
                                        <p:tgtEl>
                                          <p:spTgt spid="187406"/>
                                        </p:tgtEl>
                                      </p:cBhvr>
                                    </p:animEffect>
                                    <p:set>
                                      <p:cBhvr>
                                        <p:cTn id="154" dur="1" fill="hold">
                                          <p:stCondLst>
                                            <p:cond delay="499"/>
                                          </p:stCondLst>
                                        </p:cTn>
                                        <p:tgtEl>
                                          <p:spTgt spid="187406"/>
                                        </p:tgtEl>
                                        <p:attrNameLst>
                                          <p:attrName>style.visibility</p:attrName>
                                        </p:attrNameLst>
                                      </p:cBhvr>
                                      <p:to>
                                        <p:strVal val="hidden"/>
                                      </p:to>
                                    </p:set>
                                  </p:childTnLst>
                                </p:cTn>
                              </p:par>
                              <p:par>
                                <p:cTn id="155" presetID="3" presetClass="exit" presetSubtype="10" fill="hold" grpId="1" nodeType="withEffect">
                                  <p:stCondLst>
                                    <p:cond delay="0"/>
                                  </p:stCondLst>
                                  <p:childTnLst>
                                    <p:animEffect transition="out" filter="blinds(horizontal)">
                                      <p:cBhvr>
                                        <p:cTn id="156" dur="500"/>
                                        <p:tgtEl>
                                          <p:spTgt spid="187401"/>
                                        </p:tgtEl>
                                      </p:cBhvr>
                                    </p:animEffect>
                                    <p:set>
                                      <p:cBhvr>
                                        <p:cTn id="157" dur="1" fill="hold">
                                          <p:stCondLst>
                                            <p:cond delay="499"/>
                                          </p:stCondLst>
                                        </p:cTn>
                                        <p:tgtEl>
                                          <p:spTgt spid="187401"/>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187408"/>
                                        </p:tgtEl>
                                        <p:attrNameLst>
                                          <p:attrName>style.visibility</p:attrName>
                                        </p:attrNameLst>
                                      </p:cBhvr>
                                      <p:to>
                                        <p:strVal val="visible"/>
                                      </p:to>
                                    </p:set>
                                    <p:animEffect transition="in" filter="blinds(horizontal)">
                                      <p:cBhvr>
                                        <p:cTn id="162" dur="500"/>
                                        <p:tgtEl>
                                          <p:spTgt spid="187408"/>
                                        </p:tgtEl>
                                      </p:cBhvr>
                                    </p:animEffect>
                                  </p:childTnLst>
                                </p:cTn>
                              </p:par>
                            </p:childTnLst>
                          </p:cTn>
                        </p:par>
                        <p:par>
                          <p:cTn id="163" fill="hold" nodeType="afterGroup">
                            <p:stCondLst>
                              <p:cond delay="500"/>
                            </p:stCondLst>
                            <p:childTnLst>
                              <p:par>
                                <p:cTn id="164" presetID="3" presetClass="exit" presetSubtype="10" fill="hold" grpId="1" nodeType="afterEffect">
                                  <p:stCondLst>
                                    <p:cond delay="0"/>
                                  </p:stCondLst>
                                  <p:childTnLst>
                                    <p:animEffect transition="out" filter="blinds(horizontal)">
                                      <p:cBhvr>
                                        <p:cTn id="165" dur="500"/>
                                        <p:tgtEl>
                                          <p:spTgt spid="187407"/>
                                        </p:tgtEl>
                                      </p:cBhvr>
                                    </p:animEffect>
                                    <p:set>
                                      <p:cBhvr>
                                        <p:cTn id="166" dur="1" fill="hold">
                                          <p:stCondLst>
                                            <p:cond delay="499"/>
                                          </p:stCondLst>
                                        </p:cTn>
                                        <p:tgtEl>
                                          <p:spTgt spid="187407"/>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3" presetClass="entr" presetSubtype="10" fill="hold" grpId="0" nodeType="clickEffect">
                                  <p:stCondLst>
                                    <p:cond delay="0"/>
                                  </p:stCondLst>
                                  <p:childTnLst>
                                    <p:set>
                                      <p:cBhvr>
                                        <p:cTn id="170" dur="1" fill="hold">
                                          <p:stCondLst>
                                            <p:cond delay="0"/>
                                          </p:stCondLst>
                                        </p:cTn>
                                        <p:tgtEl>
                                          <p:spTgt spid="187409"/>
                                        </p:tgtEl>
                                        <p:attrNameLst>
                                          <p:attrName>style.visibility</p:attrName>
                                        </p:attrNameLst>
                                      </p:cBhvr>
                                      <p:to>
                                        <p:strVal val="visible"/>
                                      </p:to>
                                    </p:set>
                                    <p:animEffect transition="in" filter="blinds(horizontal)">
                                      <p:cBhvr>
                                        <p:cTn id="171" dur="500"/>
                                        <p:tgtEl>
                                          <p:spTgt spid="187409"/>
                                        </p:tgtEl>
                                      </p:cBhvr>
                                    </p:animEffect>
                                  </p:childTnLst>
                                </p:cTn>
                              </p:par>
                            </p:childTnLst>
                          </p:cTn>
                        </p:par>
                        <p:par>
                          <p:cTn id="172" fill="hold" nodeType="afterGroup">
                            <p:stCondLst>
                              <p:cond delay="500"/>
                            </p:stCondLst>
                            <p:childTnLst>
                              <p:par>
                                <p:cTn id="173" presetID="0" presetClass="path" presetSubtype="0" accel="50000" decel="50000" fill="hold" grpId="1" nodeType="afterEffect">
                                  <p:stCondLst>
                                    <p:cond delay="0"/>
                                  </p:stCondLst>
                                  <p:childTnLst>
                                    <p:animMotion origin="layout" path="M 0.0 4.07407E-6 L 0.08663 0.33611 " pathEditMode="relative" ptsTypes="AA">
                                      <p:cBhvr>
                                        <p:cTn id="174" dur="1000" fill="hold"/>
                                        <p:tgtEl>
                                          <p:spTgt spid="187409"/>
                                        </p:tgtEl>
                                        <p:attrNameLst>
                                          <p:attrName>ppt_x</p:attrName>
                                          <p:attrName>ppt_y</p:attrName>
                                        </p:attrNameLst>
                                      </p:cBhvr>
                                    </p:animMotion>
                                  </p:childTnLst>
                                </p:cTn>
                              </p:par>
                            </p:childTnLst>
                          </p:cTn>
                        </p:par>
                        <p:par>
                          <p:cTn id="175" fill="hold" nodeType="afterGroup">
                            <p:stCondLst>
                              <p:cond delay="1500"/>
                            </p:stCondLst>
                            <p:childTnLst>
                              <p:par>
                                <p:cTn id="176" presetID="0" presetClass="path" presetSubtype="0" accel="50000" decel="50000" fill="hold" grpId="2" nodeType="afterEffect">
                                  <p:stCondLst>
                                    <p:cond delay="0"/>
                                  </p:stCondLst>
                                  <p:childTnLst>
                                    <p:animMotion origin="layout" path="M 0.08663 0.34676 L -0.05521 0.63519 " pathEditMode="relative" rAng="0" ptsTypes="AA">
                                      <p:cBhvr>
                                        <p:cTn id="177" dur="1000" fill="hold"/>
                                        <p:tgtEl>
                                          <p:spTgt spid="187409"/>
                                        </p:tgtEl>
                                        <p:attrNameLst>
                                          <p:attrName>ppt_x</p:attrName>
                                          <p:attrName>ppt_y</p:attrName>
                                        </p:attrNameLst>
                                      </p:cBhvr>
                                      <p:rCtr x="-7101" y="14421"/>
                                    </p:animMotion>
                                  </p:childTnLst>
                                </p:cTn>
                              </p:par>
                            </p:childTnLst>
                          </p:cTn>
                        </p:par>
                        <p:par>
                          <p:cTn id="178" fill="hold" nodeType="afterGroup">
                            <p:stCondLst>
                              <p:cond delay="2500"/>
                            </p:stCondLst>
                            <p:childTnLst>
                              <p:par>
                                <p:cTn id="179" presetID="3" presetClass="exit" presetSubtype="10" fill="hold" grpId="3" nodeType="afterEffect">
                                  <p:stCondLst>
                                    <p:cond delay="0"/>
                                  </p:stCondLst>
                                  <p:childTnLst>
                                    <p:animEffect transition="out" filter="blinds(horizontal)">
                                      <p:cBhvr>
                                        <p:cTn id="180" dur="500"/>
                                        <p:tgtEl>
                                          <p:spTgt spid="187409"/>
                                        </p:tgtEl>
                                      </p:cBhvr>
                                    </p:animEffect>
                                    <p:set>
                                      <p:cBhvr>
                                        <p:cTn id="181" dur="1" fill="hold">
                                          <p:stCondLst>
                                            <p:cond delay="499"/>
                                          </p:stCondLst>
                                        </p:cTn>
                                        <p:tgtEl>
                                          <p:spTgt spid="1874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nimBg="1"/>
      <p:bldP spid="187396" grpId="1" animBg="1"/>
      <p:bldP spid="187396" grpId="2" animBg="1"/>
      <p:bldP spid="187396" grpId="3" animBg="1"/>
      <p:bldP spid="187396" grpId="4" animBg="1"/>
      <p:bldP spid="187397" grpId="0" animBg="1"/>
      <p:bldP spid="187397" grpId="1" animBg="1"/>
      <p:bldP spid="187397" grpId="2" animBg="1"/>
      <p:bldP spid="187397" grpId="3" animBg="1"/>
      <p:bldP spid="187397" grpId="4" animBg="1"/>
      <p:bldP spid="187398" grpId="0" animBg="1"/>
      <p:bldP spid="187398" grpId="1" animBg="1"/>
      <p:bldP spid="187398" grpId="2" animBg="1"/>
      <p:bldP spid="187398" grpId="3" animBg="1"/>
      <p:bldP spid="187398" grpId="4" animBg="1"/>
      <p:bldP spid="187398" grpId="5" animBg="1"/>
      <p:bldP spid="187399" grpId="0"/>
      <p:bldP spid="187399" grpId="1"/>
      <p:bldP spid="187400" grpId="0"/>
      <p:bldP spid="187400" grpId="1"/>
      <p:bldP spid="187401" grpId="0"/>
      <p:bldP spid="187401" grpId="1"/>
      <p:bldP spid="187402" grpId="0" animBg="1"/>
      <p:bldP spid="187402" grpId="1" animBg="1"/>
      <p:bldP spid="187402" grpId="2" animBg="1"/>
      <p:bldP spid="187402" grpId="3" animBg="1"/>
      <p:bldP spid="187402" grpId="4" animBg="1"/>
      <p:bldP spid="187403" grpId="0" animBg="1"/>
      <p:bldP spid="187403" grpId="1" animBg="1"/>
      <p:bldP spid="187403" grpId="2" animBg="1"/>
      <p:bldP spid="187404" grpId="0" animBg="1"/>
      <p:bldP spid="187404" grpId="1" animBg="1"/>
      <p:bldP spid="187404" grpId="2" animBg="1"/>
      <p:bldP spid="187404" grpId="3" animBg="1"/>
      <p:bldP spid="187405" grpId="0" animBg="1"/>
      <p:bldP spid="187405" grpId="1" animBg="1"/>
      <p:bldP spid="187405" grpId="2" animBg="1"/>
      <p:bldP spid="187405" grpId="3" animBg="1"/>
      <p:bldP spid="187406" grpId="0" animBg="1"/>
      <p:bldP spid="187406" grpId="1" animBg="1"/>
      <p:bldP spid="187406" grpId="2" animBg="1"/>
      <p:bldP spid="187406" grpId="3" animBg="1"/>
      <p:bldP spid="187407" grpId="0"/>
      <p:bldP spid="187407" grpId="1"/>
      <p:bldP spid="187408" grpId="0"/>
      <p:bldP spid="187409" grpId="0" animBg="1"/>
      <p:bldP spid="187409" grpId="1" animBg="1"/>
      <p:bldP spid="187409" grpId="2" animBg="1"/>
      <p:bldP spid="187409"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68313" y="0"/>
            <a:ext cx="8229600" cy="1143000"/>
          </a:xfrm>
        </p:spPr>
        <p:txBody>
          <a:bodyPr/>
          <a:lstStyle/>
          <a:p>
            <a:r>
              <a:rPr lang="en-US" altLang="he-IL">
                <a:solidFill>
                  <a:srgbClr val="0000FF"/>
                </a:solidFill>
              </a:rPr>
              <a:t>LPM HO Procedure (Cont’)</a:t>
            </a:r>
          </a:p>
        </p:txBody>
      </p:sp>
      <p:sp>
        <p:nvSpPr>
          <p:cNvPr id="80899" name="Rectangle 3"/>
          <p:cNvSpPr>
            <a:spLocks noGrp="1" noChangeArrowheads="1"/>
          </p:cNvSpPr>
          <p:nvPr>
            <p:ph type="body" idx="1"/>
          </p:nvPr>
        </p:nvSpPr>
        <p:spPr>
          <a:xfrm>
            <a:off x="468313" y="1268413"/>
            <a:ext cx="8229600" cy="4525962"/>
          </a:xfrm>
        </p:spPr>
        <p:txBody>
          <a:bodyPr/>
          <a:lstStyle/>
          <a:p>
            <a:pPr algn="l" rtl="0">
              <a:lnSpc>
                <a:spcPct val="80000"/>
              </a:lnSpc>
            </a:pPr>
            <a:r>
              <a:rPr lang="en-US" altLang="he-IL" sz="2800"/>
              <a:t>The pace of forwarding the buffered packets from the target BS to MSS is not well defined in the paper [1].</a:t>
            </a:r>
          </a:p>
          <a:p>
            <a:pPr lvl="1" algn="l" rtl="0">
              <a:lnSpc>
                <a:spcPct val="80000"/>
              </a:lnSpc>
            </a:pPr>
            <a:r>
              <a:rPr lang="en-US" altLang="he-IL" sz="2400"/>
              <a:t>In practice, the number of these packets is very low.</a:t>
            </a:r>
          </a:p>
          <a:p>
            <a:pPr lvl="1" algn="l" rtl="0">
              <a:lnSpc>
                <a:spcPct val="80000"/>
              </a:lnSpc>
            </a:pPr>
            <a:r>
              <a:rPr lang="en-US" altLang="he-IL" sz="2400"/>
              <a:t>Thus, in the simulation these packets are simply sent back to back, without waiting for acks.</a:t>
            </a:r>
          </a:p>
          <a:p>
            <a:pPr algn="l" rtl="0">
              <a:lnSpc>
                <a:spcPct val="80000"/>
              </a:lnSpc>
            </a:pPr>
            <a:r>
              <a:rPr lang="en-US" altLang="he-IL" sz="2800"/>
              <a:t>The procedure assumes a topology of tree.</a:t>
            </a:r>
          </a:p>
          <a:p>
            <a:pPr lvl="1" algn="l" rtl="0">
              <a:lnSpc>
                <a:spcPct val="80000"/>
              </a:lnSpc>
            </a:pPr>
            <a:r>
              <a:rPr lang="en-US" altLang="he-IL" sz="2400"/>
              <a:t>Very reasonable assumption for standard routing.</a:t>
            </a:r>
          </a:p>
          <a:p>
            <a:pPr lvl="1" algn="l" rtl="0">
              <a:lnSpc>
                <a:spcPct val="80000"/>
              </a:lnSpc>
            </a:pPr>
            <a:r>
              <a:rPr lang="en-US" altLang="he-IL" sz="2400"/>
              <a:t>Doesn’t comply dynamic routing changes or </a:t>
            </a:r>
          </a:p>
          <a:p>
            <a:pPr lvl="1" algn="l" rtl="0">
              <a:lnSpc>
                <a:spcPct val="80000"/>
              </a:lnSpc>
              <a:buFontTx/>
              <a:buNone/>
            </a:pPr>
            <a:r>
              <a:rPr lang="en-US" altLang="he-IL" sz="2400"/>
              <a:t>   multi-path routing in the </a:t>
            </a:r>
            <a:r>
              <a:rPr lang="en-US" altLang="he-IL" sz="2400" b="1"/>
              <a:t>wired</a:t>
            </a:r>
            <a:r>
              <a:rPr lang="en-US" altLang="he-IL" sz="2400"/>
              <a:t> network.</a:t>
            </a:r>
          </a:p>
          <a:p>
            <a:pPr lvl="2" algn="l" rtl="0">
              <a:lnSpc>
                <a:spcPct val="80000"/>
              </a:lnSpc>
            </a:pPr>
            <a:r>
              <a:rPr lang="en-US" altLang="he-IL" sz="2000"/>
              <a:t>However, one should recall that dynamic routing changes or multi-path routing make the HO process more complex not only in the case of LPM, but also in every other HO scheme.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68313" y="0"/>
            <a:ext cx="8229600" cy="1143000"/>
          </a:xfrm>
        </p:spPr>
        <p:txBody>
          <a:bodyPr/>
          <a:lstStyle/>
          <a:p>
            <a:pPr rtl="0"/>
            <a:r>
              <a:rPr lang="en-US" altLang="he-IL">
                <a:solidFill>
                  <a:srgbClr val="0000FF"/>
                </a:solidFill>
              </a:rPr>
              <a:t>LPM HO - Overhead</a:t>
            </a:r>
          </a:p>
        </p:txBody>
      </p:sp>
      <p:sp>
        <p:nvSpPr>
          <p:cNvPr id="245763" name="Rectangle 3"/>
          <p:cNvSpPr>
            <a:spLocks noGrp="1" noChangeArrowheads="1"/>
          </p:cNvSpPr>
          <p:nvPr>
            <p:ph type="body" idx="1"/>
          </p:nvPr>
        </p:nvSpPr>
        <p:spPr>
          <a:xfrm>
            <a:off x="468313" y="1844675"/>
            <a:ext cx="8229600" cy="4525963"/>
          </a:xfrm>
        </p:spPr>
        <p:txBody>
          <a:bodyPr/>
          <a:lstStyle/>
          <a:p>
            <a:pPr algn="l" rtl="0"/>
            <a:r>
              <a:rPr lang="en-US" altLang="he-IL"/>
              <a:t>The most significant overhead of deploying LPM stems from the bi-casting and the buffering of data packets.</a:t>
            </a:r>
          </a:p>
          <a:p>
            <a:pPr lvl="2" algn="l" rtl="0"/>
            <a:r>
              <a:rPr lang="en-US" altLang="he-IL">
                <a:solidFill>
                  <a:srgbClr val="FF6600"/>
                </a:solidFill>
              </a:rPr>
              <a:t>How many different data packets would be duplicated?</a:t>
            </a:r>
          </a:p>
          <a:p>
            <a:pPr lvl="3" algn="l" rtl="0"/>
            <a:r>
              <a:rPr lang="en-US" altLang="he-IL"/>
              <a:t>We will use the simulations’ results for answering this question.</a:t>
            </a:r>
            <a:endParaRPr lang="en-US" altLang="he-IL">
              <a:solidFill>
                <a:srgbClr val="FF0000"/>
              </a:solidFill>
            </a:endParaRPr>
          </a:p>
          <a:p>
            <a:pPr lvl="2" algn="l" rtl="0"/>
            <a:r>
              <a:rPr lang="en-US" altLang="he-IL">
                <a:solidFill>
                  <a:srgbClr val="FF6600"/>
                </a:solidFill>
              </a:rPr>
              <a:t>How many duplications may there exist for a single data packet sent from CN to MSS?</a:t>
            </a:r>
          </a:p>
          <a:p>
            <a:pPr algn="l" rtl="0"/>
            <a:endParaRPr lang="en-US" altLang="he-IL">
              <a:solidFill>
                <a:srgbClr val="FF66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rtl="0"/>
            <a:r>
              <a:rPr lang="en-US" altLang="he-IL" sz="4000">
                <a:solidFill>
                  <a:srgbClr val="0000FF"/>
                </a:solidFill>
              </a:rPr>
              <a:t>Overhead of the duplicated packets (Cont’)</a:t>
            </a:r>
          </a:p>
        </p:txBody>
      </p:sp>
      <p:sp>
        <p:nvSpPr>
          <p:cNvPr id="249859" name="Rectangle 3"/>
          <p:cNvSpPr>
            <a:spLocks noGrp="1" noChangeArrowheads="1"/>
          </p:cNvSpPr>
          <p:nvPr>
            <p:ph type="body" idx="1"/>
          </p:nvPr>
        </p:nvSpPr>
        <p:spPr>
          <a:xfrm>
            <a:off x="468313" y="1700213"/>
            <a:ext cx="8229600" cy="4525962"/>
          </a:xfrm>
        </p:spPr>
        <p:txBody>
          <a:bodyPr/>
          <a:lstStyle/>
          <a:p>
            <a:pPr algn="l" rtl="0">
              <a:lnSpc>
                <a:spcPct val="90000"/>
              </a:lnSpc>
            </a:pPr>
            <a:r>
              <a:rPr lang="en-US" altLang="he-IL"/>
              <a:t>In the worst case, each level in the tree contains one exclusive leaf, which is an optional BS, which agrees to accept MSS.</a:t>
            </a:r>
          </a:p>
          <a:p>
            <a:pPr lvl="1" algn="l" rtl="0">
              <a:lnSpc>
                <a:spcPct val="90000"/>
              </a:lnSpc>
              <a:buFontTx/>
              <a:buNone/>
            </a:pPr>
            <a:r>
              <a:rPr lang="en-US" altLang="he-IL">
                <a:sym typeface="Wingdings" pitchFamily="2" charset="2"/>
              </a:rPr>
              <a:t>Each level in the tree contains exactly one crossover PAR.</a:t>
            </a:r>
          </a:p>
          <a:p>
            <a:pPr lvl="1" algn="l" rtl="0">
              <a:lnSpc>
                <a:spcPct val="90000"/>
              </a:lnSpc>
              <a:buFontTx/>
              <a:buNone/>
            </a:pPr>
            <a:r>
              <a:rPr lang="en-US" altLang="he-IL">
                <a:sym typeface="Wingdings" pitchFamily="2" charset="2"/>
              </a:rPr>
              <a:t>The number of duplications is identical to the number of levels in the tree.</a:t>
            </a:r>
          </a:p>
          <a:p>
            <a:pPr lvl="2" algn="l" rtl="0">
              <a:lnSpc>
                <a:spcPct val="90000"/>
              </a:lnSpc>
            </a:pPr>
            <a:r>
              <a:rPr lang="en-US" altLang="he-IL">
                <a:sym typeface="Wingdings" pitchFamily="2" charset="2"/>
              </a:rPr>
              <a:t>Very extreme, not realistic scenario.</a:t>
            </a:r>
          </a:p>
          <a:p>
            <a:pPr lvl="2" algn="l" rtl="0">
              <a:lnSpc>
                <a:spcPct val="90000"/>
              </a:lnSpc>
            </a:pPr>
            <a:r>
              <a:rPr lang="en-US" altLang="he-IL">
                <a:sym typeface="Wingdings" pitchFamily="2" charset="2"/>
              </a:rPr>
              <a:t>We shall discuss ways to decrease this significant overhead in the conclusions sections.</a:t>
            </a:r>
            <a:endParaRPr lang="en-US" altLang="he-IL"/>
          </a:p>
          <a:p>
            <a:pPr lvl="1" algn="l" rtl="0">
              <a:lnSpc>
                <a:spcPct val="90000"/>
              </a:lnSpc>
            </a:pPr>
            <a:endParaRPr lang="en-US" altLang="he-IL"/>
          </a:p>
          <a:p>
            <a:pPr algn="l" rtl="0">
              <a:lnSpc>
                <a:spcPct val="90000"/>
              </a:lnSpc>
              <a:buFont typeface="Wingdings" pitchFamily="2" charset="2"/>
              <a:buNone/>
            </a:pPr>
            <a:endParaRPr lang="en-US" altLang="he-I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rtl="0"/>
            <a:r>
              <a:rPr lang="en-US" altLang="he-IL" sz="5400">
                <a:solidFill>
                  <a:srgbClr val="0000FF"/>
                </a:solidFill>
              </a:rPr>
              <a:t>Agenda</a:t>
            </a:r>
          </a:p>
        </p:txBody>
      </p:sp>
      <p:sp>
        <p:nvSpPr>
          <p:cNvPr id="167939" name="Rectangle 3"/>
          <p:cNvSpPr>
            <a:spLocks noGrp="1" noChangeArrowheads="1"/>
          </p:cNvSpPr>
          <p:nvPr>
            <p:ph type="body" idx="1"/>
          </p:nvPr>
        </p:nvSpPr>
        <p:spPr>
          <a:xfrm>
            <a:off x="179388" y="1484313"/>
            <a:ext cx="8518525" cy="4525962"/>
          </a:xfrm>
        </p:spPr>
        <p:txBody>
          <a:bodyPr/>
          <a:lstStyle/>
          <a:p>
            <a:pPr algn="l" rtl="0">
              <a:lnSpc>
                <a:spcPct val="90000"/>
              </a:lnSpc>
            </a:pPr>
            <a:endParaRPr lang="en-US" altLang="he-IL"/>
          </a:p>
          <a:p>
            <a:pPr algn="l" rtl="0">
              <a:lnSpc>
                <a:spcPct val="90000"/>
              </a:lnSpc>
            </a:pPr>
            <a:r>
              <a:rPr lang="en-US" altLang="he-IL"/>
              <a:t>Overview of IEEE 802.16 standard</a:t>
            </a:r>
          </a:p>
          <a:p>
            <a:pPr algn="l" rtl="0">
              <a:lnSpc>
                <a:spcPct val="90000"/>
              </a:lnSpc>
            </a:pPr>
            <a:r>
              <a:rPr lang="en-US" altLang="he-IL"/>
              <a:t>Motivation: the Handover problem and existing solutions</a:t>
            </a:r>
          </a:p>
          <a:p>
            <a:pPr algn="l" rtl="0">
              <a:lnSpc>
                <a:spcPct val="90000"/>
              </a:lnSpc>
            </a:pPr>
            <a:r>
              <a:rPr lang="en-US" altLang="he-IL"/>
              <a:t>LPM Handover scheme</a:t>
            </a:r>
          </a:p>
          <a:p>
            <a:pPr algn="l" rtl="0">
              <a:lnSpc>
                <a:spcPct val="90000"/>
              </a:lnSpc>
            </a:pPr>
            <a:r>
              <a:rPr lang="en-US" altLang="he-IL">
                <a:solidFill>
                  <a:srgbClr val="FF6600"/>
                </a:solidFill>
              </a:rPr>
              <a:t>The Opnet model</a:t>
            </a:r>
          </a:p>
          <a:p>
            <a:pPr algn="l" rtl="0">
              <a:lnSpc>
                <a:spcPct val="90000"/>
              </a:lnSpc>
            </a:pPr>
            <a:r>
              <a:rPr lang="en-US" altLang="he-IL"/>
              <a:t>Simulations results</a:t>
            </a:r>
          </a:p>
          <a:p>
            <a:pPr algn="l" rtl="0">
              <a:lnSpc>
                <a:spcPct val="90000"/>
              </a:lnSpc>
            </a:pPr>
            <a:r>
              <a:rPr lang="en-US" altLang="he-IL"/>
              <a:t>Conclusions</a:t>
            </a:r>
          </a:p>
          <a:p>
            <a:pPr algn="l" rtl="0">
              <a:lnSpc>
                <a:spcPct val="90000"/>
              </a:lnSpc>
            </a:pPr>
            <a:endParaRPr lang="en-US" altLang="he-IL" sz="3600">
              <a:solidFill>
                <a:srgbClr val="FF00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rtl="0"/>
            <a:r>
              <a:rPr lang="en-US" altLang="he-IL">
                <a:solidFill>
                  <a:srgbClr val="0000FF"/>
                </a:solidFill>
              </a:rPr>
              <a:t>            The Opnet Model </a:t>
            </a:r>
          </a:p>
        </p:txBody>
      </p:sp>
      <p:sp>
        <p:nvSpPr>
          <p:cNvPr id="63491" name="Rectangle 3"/>
          <p:cNvSpPr>
            <a:spLocks noGrp="1" noChangeArrowheads="1"/>
          </p:cNvSpPr>
          <p:nvPr>
            <p:ph type="body" sz="half" idx="1"/>
          </p:nvPr>
        </p:nvSpPr>
        <p:spPr>
          <a:xfrm>
            <a:off x="457200" y="1600200"/>
            <a:ext cx="7715250" cy="4525963"/>
          </a:xfrm>
        </p:spPr>
        <p:txBody>
          <a:bodyPr/>
          <a:lstStyle/>
          <a:p>
            <a:pPr algn="l" rtl="0"/>
            <a:endParaRPr lang="en-US" altLang="he-IL" sz="2400"/>
          </a:p>
          <a:p>
            <a:pPr algn="l" rtl="0"/>
            <a:r>
              <a:rPr lang="en-US" altLang="he-IL" sz="2400"/>
              <a:t>The authors of [1] used NS-2 simulations for testing their algorithm.</a:t>
            </a:r>
          </a:p>
          <a:p>
            <a:pPr algn="l" rtl="0"/>
            <a:r>
              <a:rPr lang="en-US" altLang="he-IL" sz="2400"/>
              <a:t>For enabling a meaningful comparison, wherever possible, the Opnet model uses the same simulation setup as in [1].</a:t>
            </a:r>
          </a:p>
        </p:txBody>
      </p:sp>
      <p:pic>
        <p:nvPicPr>
          <p:cNvPr id="63494" name="Picture 6"/>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l="3615" t="16512" r="66234" b="70123"/>
          <a:stretch>
            <a:fillRect/>
          </a:stretch>
        </p:blipFill>
        <p:spPr>
          <a:xfrm>
            <a:off x="123825" y="260350"/>
            <a:ext cx="2863850" cy="1016000"/>
          </a:xfrm>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6"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19475"/>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20507"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19475"/>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2050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19475"/>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20509" name="Picture 29" descr="H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7663"/>
            <a:ext cx="7315200" cy="6162675"/>
          </a:xfrm>
          <a:prstGeom prst="rect">
            <a:avLst/>
          </a:prstGeom>
          <a:noFill/>
          <a:extLst>
            <a:ext uri="{909E8E84-426E-40DD-AFC4-6F175D3DCCD1}">
              <a14:hiddenFill xmlns:a14="http://schemas.microsoft.com/office/drawing/2010/main">
                <a:solidFill>
                  <a:srgbClr val="FFFFFF"/>
                </a:solidFill>
              </a14:hiddenFill>
            </a:ext>
          </a:extLst>
        </p:spPr>
      </p:pic>
      <p:sp>
        <p:nvSpPr>
          <p:cNvPr id="20510" name="Text Box 30"/>
          <p:cNvSpPr txBox="1">
            <a:spLocks noChangeArrowheads="1"/>
          </p:cNvSpPr>
          <p:nvPr/>
        </p:nvSpPr>
        <p:spPr bwMode="auto">
          <a:xfrm>
            <a:off x="2124075" y="3789363"/>
            <a:ext cx="13827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he-IL" sz="1000" b="1"/>
              <a:t>10BaseT, 5ms delay</a:t>
            </a:r>
          </a:p>
        </p:txBody>
      </p:sp>
      <p:sp>
        <p:nvSpPr>
          <p:cNvPr id="20511" name="Line 31"/>
          <p:cNvSpPr>
            <a:spLocks noChangeShapeType="1"/>
          </p:cNvSpPr>
          <p:nvPr/>
        </p:nvSpPr>
        <p:spPr bwMode="auto">
          <a:xfrm flipV="1">
            <a:off x="3348038" y="3495675"/>
            <a:ext cx="287337" cy="315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512" name="Line 32"/>
          <p:cNvSpPr>
            <a:spLocks noChangeShapeType="1"/>
          </p:cNvSpPr>
          <p:nvPr/>
        </p:nvSpPr>
        <p:spPr bwMode="auto">
          <a:xfrm>
            <a:off x="3276600" y="4027488"/>
            <a:ext cx="288925"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513" name="Text Box 33"/>
          <p:cNvSpPr txBox="1">
            <a:spLocks noChangeArrowheads="1"/>
          </p:cNvSpPr>
          <p:nvPr/>
        </p:nvSpPr>
        <p:spPr bwMode="auto">
          <a:xfrm>
            <a:off x="4465638" y="3235325"/>
            <a:ext cx="14525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he-IL" sz="1000" b="1"/>
              <a:t>10BaseT, 50ms delay</a:t>
            </a:r>
          </a:p>
        </p:txBody>
      </p:sp>
      <p:sp>
        <p:nvSpPr>
          <p:cNvPr id="20514" name="Line 34"/>
          <p:cNvSpPr>
            <a:spLocks noChangeShapeType="1"/>
          </p:cNvSpPr>
          <p:nvPr/>
        </p:nvSpPr>
        <p:spPr bwMode="auto">
          <a:xfrm>
            <a:off x="5148263" y="345122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515" name="Text Box 35"/>
          <p:cNvSpPr txBox="1">
            <a:spLocks noChangeArrowheads="1"/>
          </p:cNvSpPr>
          <p:nvPr/>
        </p:nvSpPr>
        <p:spPr bwMode="auto">
          <a:xfrm>
            <a:off x="1042988" y="1341438"/>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0"/>
            <a:r>
              <a:rPr lang="en-US" altLang="he-IL" sz="1000" b="1"/>
              <a:t>2Mbp/s wireless</a:t>
            </a:r>
          </a:p>
          <a:p>
            <a:pPr algn="ctr" rtl="0"/>
            <a:r>
              <a:rPr lang="en-US" altLang="he-IL" sz="1000" b="1"/>
              <a:t> (802.11) “link”</a:t>
            </a:r>
          </a:p>
        </p:txBody>
      </p:sp>
      <p:sp>
        <p:nvSpPr>
          <p:cNvPr id="20516" name="Line 36"/>
          <p:cNvSpPr>
            <a:spLocks noChangeShapeType="1"/>
          </p:cNvSpPr>
          <p:nvPr/>
        </p:nvSpPr>
        <p:spPr bwMode="auto">
          <a:xfrm>
            <a:off x="1476375" y="1773238"/>
            <a:ext cx="71438"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517" name="Text Box 37"/>
          <p:cNvSpPr txBox="1">
            <a:spLocks noChangeArrowheads="1"/>
          </p:cNvSpPr>
          <p:nvPr/>
        </p:nvSpPr>
        <p:spPr bwMode="auto">
          <a:xfrm>
            <a:off x="1116013" y="3213100"/>
            <a:ext cx="1174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0"/>
            <a:r>
              <a:rPr lang="en-US" altLang="he-IL" sz="1000" b="1"/>
              <a:t>MSS’s trajectory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6" name="Picture 12"/>
          <p:cNvPicPr>
            <a:picLocks noChangeAspect="1" noChangeArrowheads="1"/>
          </p:cNvPicPr>
          <p:nvPr>
            <p:ph idx="1"/>
          </p:nvPr>
        </p:nvPicPr>
        <p:blipFill>
          <a:blip r:embed="rId3">
            <a:extLst>
              <a:ext uri="{28A0092B-C50C-407E-A947-70E740481C1C}">
                <a14:useLocalDpi xmlns:a14="http://schemas.microsoft.com/office/drawing/2010/main" val="0"/>
              </a:ext>
            </a:extLst>
          </a:blip>
          <a:srcRect l="26813" t="9604" r="34886" b="19019"/>
          <a:stretch>
            <a:fillRect/>
          </a:stretch>
        </p:blipFill>
        <p:spPr>
          <a:xfrm>
            <a:off x="0" y="836613"/>
            <a:ext cx="4787900" cy="6021387"/>
          </a:xfrm>
          <a:noFill/>
          <a:ln/>
        </p:spPr>
      </p:pic>
      <p:sp>
        <p:nvSpPr>
          <p:cNvPr id="21506" name="Rectangle 2"/>
          <p:cNvSpPr>
            <a:spLocks noGrp="1" noChangeArrowheads="1"/>
          </p:cNvSpPr>
          <p:nvPr>
            <p:ph type="title"/>
          </p:nvPr>
        </p:nvSpPr>
        <p:spPr>
          <a:xfrm>
            <a:off x="468313" y="-171450"/>
            <a:ext cx="8229600" cy="1143000"/>
          </a:xfrm>
        </p:spPr>
        <p:txBody>
          <a:bodyPr/>
          <a:lstStyle/>
          <a:p>
            <a:pPr rtl="0"/>
            <a:r>
              <a:rPr lang="en-US" altLang="he-IL">
                <a:solidFill>
                  <a:srgbClr val="0000FF"/>
                </a:solidFill>
              </a:rPr>
              <a:t>Application module</a:t>
            </a:r>
          </a:p>
        </p:txBody>
      </p:sp>
      <p:sp>
        <p:nvSpPr>
          <p:cNvPr id="21512" name="Text Box 8"/>
          <p:cNvSpPr txBox="1">
            <a:spLocks noChangeArrowheads="1"/>
          </p:cNvSpPr>
          <p:nvPr/>
        </p:nvSpPr>
        <p:spPr bwMode="auto">
          <a:xfrm>
            <a:off x="4932363" y="1196975"/>
            <a:ext cx="4211637"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buFontTx/>
              <a:buChar char="•"/>
            </a:pPr>
            <a:r>
              <a:rPr lang="en-US" altLang="he-IL"/>
              <a:t> (MSS, CN) establish a (client, server)</a:t>
            </a:r>
          </a:p>
          <a:p>
            <a:pPr algn="l" rtl="0"/>
            <a:r>
              <a:rPr lang="en-US" altLang="he-IL"/>
              <a:t>  TCP connection. </a:t>
            </a:r>
          </a:p>
          <a:p>
            <a:pPr algn="l" rtl="0">
              <a:buFontTx/>
              <a:buChar char="•"/>
            </a:pPr>
            <a:r>
              <a:rPr lang="en-US" altLang="he-IL"/>
              <a:t> CN sends to MSS packets of 1024B.</a:t>
            </a:r>
          </a:p>
          <a:p>
            <a:pPr algn="l" rtl="0">
              <a:buFontTx/>
              <a:buChar char="•"/>
            </a:pPr>
            <a:r>
              <a:rPr lang="en-US" altLang="he-IL"/>
              <a:t> The lower layers (and, in particular,</a:t>
            </a:r>
          </a:p>
          <a:p>
            <a:pPr algn="l" rtl="0"/>
            <a:r>
              <a:rPr lang="en-US" altLang="he-IL"/>
              <a:t>  the HO mechanism) are totally</a:t>
            </a:r>
          </a:p>
          <a:p>
            <a:pPr algn="l" rtl="0"/>
            <a:r>
              <a:rPr lang="en-US" altLang="he-IL"/>
              <a:t>  transparent to the application and the  </a:t>
            </a:r>
          </a:p>
          <a:p>
            <a:pPr algn="l" rtl="0"/>
            <a:r>
              <a:rPr lang="en-US" altLang="he-IL"/>
              <a:t>  TCP layers. </a:t>
            </a:r>
          </a:p>
          <a:p>
            <a:pPr algn="l" rtl="0"/>
            <a:r>
              <a:rPr lang="en-US" altLang="he-IL"/>
              <a:t>  - In fact, only the end nodes (MSS and</a:t>
            </a:r>
          </a:p>
          <a:p>
            <a:pPr algn="l" rtl="0"/>
            <a:r>
              <a:rPr lang="en-US" altLang="he-IL"/>
              <a:t>    CN) have TCP and application </a:t>
            </a:r>
          </a:p>
          <a:p>
            <a:pPr algn="l" rtl="0"/>
            <a:r>
              <a:rPr lang="en-US" altLang="he-IL"/>
              <a:t>    modules.</a:t>
            </a:r>
          </a:p>
        </p:txBody>
      </p:sp>
      <p:sp>
        <p:nvSpPr>
          <p:cNvPr id="21520" name="Oval 16"/>
          <p:cNvSpPr>
            <a:spLocks noChangeArrowheads="1"/>
          </p:cNvSpPr>
          <p:nvPr/>
        </p:nvSpPr>
        <p:spPr bwMode="auto">
          <a:xfrm>
            <a:off x="2555875" y="2492375"/>
            <a:ext cx="431800" cy="576263"/>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2"/>
          <p:cNvPicPr>
            <a:picLocks noChangeAspect="1" noChangeArrowheads="1"/>
          </p:cNvPicPr>
          <p:nvPr>
            <p:ph idx="1"/>
          </p:nvPr>
        </p:nvPicPr>
        <p:blipFill>
          <a:blip r:embed="rId3">
            <a:extLst>
              <a:ext uri="{28A0092B-C50C-407E-A947-70E740481C1C}">
                <a14:useLocalDpi xmlns:a14="http://schemas.microsoft.com/office/drawing/2010/main" val="0"/>
              </a:ext>
            </a:extLst>
          </a:blip>
          <a:srcRect l="26813" t="9604" r="34886" b="19019"/>
          <a:stretch>
            <a:fillRect/>
          </a:stretch>
        </p:blipFill>
        <p:spPr>
          <a:xfrm>
            <a:off x="0" y="836613"/>
            <a:ext cx="4787900" cy="6021387"/>
          </a:xfrm>
          <a:noFill/>
          <a:ln/>
        </p:spPr>
      </p:pic>
      <p:sp>
        <p:nvSpPr>
          <p:cNvPr id="195587" name="Rectangle 3"/>
          <p:cNvSpPr>
            <a:spLocks noGrp="1" noChangeArrowheads="1"/>
          </p:cNvSpPr>
          <p:nvPr>
            <p:ph type="title"/>
          </p:nvPr>
        </p:nvSpPr>
        <p:spPr>
          <a:xfrm>
            <a:off x="468313" y="-171450"/>
            <a:ext cx="8229600" cy="1143000"/>
          </a:xfrm>
        </p:spPr>
        <p:txBody>
          <a:bodyPr/>
          <a:lstStyle/>
          <a:p>
            <a:pPr rtl="0"/>
            <a:r>
              <a:rPr lang="en-US" altLang="he-IL">
                <a:solidFill>
                  <a:srgbClr val="0000FF"/>
                </a:solidFill>
              </a:rPr>
              <a:t>HO module</a:t>
            </a:r>
          </a:p>
        </p:txBody>
      </p:sp>
      <p:sp>
        <p:nvSpPr>
          <p:cNvPr id="195588" name="Text Box 4"/>
          <p:cNvSpPr txBox="1">
            <a:spLocks noChangeArrowheads="1"/>
          </p:cNvSpPr>
          <p:nvPr/>
        </p:nvSpPr>
        <p:spPr bwMode="auto">
          <a:xfrm>
            <a:off x="4932363" y="1196975"/>
            <a:ext cx="4211637"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buFontTx/>
              <a:buChar char="•"/>
            </a:pPr>
            <a:r>
              <a:rPr lang="en-US" altLang="he-IL"/>
              <a:t> Initiates, transmits and receives the  </a:t>
            </a:r>
          </a:p>
          <a:p>
            <a:pPr algn="l" rtl="0"/>
            <a:r>
              <a:rPr lang="en-US" altLang="he-IL"/>
              <a:t>  HO messages</a:t>
            </a:r>
            <a:r>
              <a:rPr lang="en-US" altLang="he-IL" b="1"/>
              <a:t>.</a:t>
            </a:r>
          </a:p>
          <a:p>
            <a:pPr algn="l" rtl="0">
              <a:buFontTx/>
              <a:buChar char="•"/>
            </a:pPr>
            <a:r>
              <a:rPr lang="en-US" altLang="he-IL"/>
              <a:t> Injects to the network (bi-casted or</a:t>
            </a:r>
          </a:p>
          <a:p>
            <a:pPr algn="l" rtl="0"/>
            <a:r>
              <a:rPr lang="en-US" altLang="he-IL"/>
              <a:t>  shifted) packets, by sending them to</a:t>
            </a:r>
          </a:p>
          <a:p>
            <a:pPr algn="l" rtl="0"/>
            <a:r>
              <a:rPr lang="en-US" altLang="he-IL"/>
              <a:t>  ip_encap).</a:t>
            </a:r>
          </a:p>
          <a:p>
            <a:pPr algn="l" rtl="0">
              <a:buFontTx/>
              <a:buChar char="•"/>
            </a:pPr>
            <a:r>
              <a:rPr lang="en-US" altLang="he-IL"/>
              <a:t> As all the packets are sent over IP,</a:t>
            </a:r>
          </a:p>
          <a:p>
            <a:pPr algn="l" rtl="0"/>
            <a:r>
              <a:rPr lang="en-US" altLang="he-IL"/>
              <a:t>  only the final IP source &amp; destination </a:t>
            </a:r>
          </a:p>
          <a:p>
            <a:pPr algn="l" rtl="0"/>
            <a:r>
              <a:rPr lang="en-US" altLang="he-IL"/>
              <a:t>  can receive / transmit them.</a:t>
            </a:r>
          </a:p>
          <a:p>
            <a:pPr algn="l" rtl="0">
              <a:buFontTx/>
              <a:buChar char="•"/>
            </a:pPr>
            <a:r>
              <a:rPr lang="en-US" altLang="he-IL"/>
              <a:t> But we need to have the ability to </a:t>
            </a:r>
          </a:p>
          <a:p>
            <a:pPr algn="l" rtl="0"/>
            <a:r>
              <a:rPr lang="en-US" altLang="he-IL"/>
              <a:t>  intercept or dispatch packets also at</a:t>
            </a:r>
          </a:p>
          <a:p>
            <a:pPr algn="l" rtl="0"/>
            <a:r>
              <a:rPr lang="en-US" altLang="he-IL"/>
              <a:t>  the midway nodes…</a:t>
            </a:r>
          </a:p>
          <a:p>
            <a:pPr algn="l" rtl="0"/>
            <a:endParaRPr lang="en-US" altLang="he-IL"/>
          </a:p>
        </p:txBody>
      </p:sp>
      <p:sp>
        <p:nvSpPr>
          <p:cNvPr id="195589" name="Oval 5"/>
          <p:cNvSpPr>
            <a:spLocks noChangeArrowheads="1"/>
          </p:cNvSpPr>
          <p:nvPr/>
        </p:nvSpPr>
        <p:spPr bwMode="auto">
          <a:xfrm>
            <a:off x="3059113" y="3860800"/>
            <a:ext cx="431800" cy="576263"/>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5" name="Picture 7"/>
          <p:cNvPicPr>
            <a:picLocks noChangeAspect="1" noChangeArrowheads="1"/>
          </p:cNvPicPr>
          <p:nvPr>
            <p:ph idx="1"/>
          </p:nvPr>
        </p:nvPicPr>
        <p:blipFill>
          <a:blip r:embed="rId3">
            <a:extLst>
              <a:ext uri="{28A0092B-C50C-407E-A947-70E740481C1C}">
                <a14:useLocalDpi xmlns:a14="http://schemas.microsoft.com/office/drawing/2010/main" val="0"/>
              </a:ext>
            </a:extLst>
          </a:blip>
          <a:srcRect l="26813" t="9604" r="34886" b="19019"/>
          <a:stretch>
            <a:fillRect/>
          </a:stretch>
        </p:blipFill>
        <p:spPr>
          <a:xfrm>
            <a:off x="0" y="836613"/>
            <a:ext cx="4787900" cy="6021387"/>
          </a:xfrm>
          <a:noFill/>
          <a:ln/>
        </p:spPr>
      </p:pic>
      <p:sp>
        <p:nvSpPr>
          <p:cNvPr id="73730" name="Rectangle 2"/>
          <p:cNvSpPr>
            <a:spLocks noGrp="1" noChangeArrowheads="1"/>
          </p:cNvSpPr>
          <p:nvPr>
            <p:ph type="title"/>
          </p:nvPr>
        </p:nvSpPr>
        <p:spPr>
          <a:xfrm>
            <a:off x="468313" y="0"/>
            <a:ext cx="8229600" cy="765175"/>
          </a:xfrm>
        </p:spPr>
        <p:txBody>
          <a:bodyPr/>
          <a:lstStyle/>
          <a:p>
            <a:pPr rtl="0"/>
            <a:r>
              <a:rPr lang="en-US" altLang="he-IL">
                <a:solidFill>
                  <a:srgbClr val="0000FF"/>
                </a:solidFill>
              </a:rPr>
              <a:t>Brief on Opnet’s IP’s models</a:t>
            </a:r>
          </a:p>
        </p:txBody>
      </p:sp>
      <p:sp>
        <p:nvSpPr>
          <p:cNvPr id="73732" name="Oval 4"/>
          <p:cNvSpPr>
            <a:spLocks noChangeArrowheads="1"/>
          </p:cNvSpPr>
          <p:nvPr/>
        </p:nvSpPr>
        <p:spPr bwMode="auto">
          <a:xfrm>
            <a:off x="1908175" y="3357563"/>
            <a:ext cx="720725" cy="1512887"/>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73733" name="Text Box 5"/>
          <p:cNvSpPr txBox="1">
            <a:spLocks noChangeArrowheads="1"/>
          </p:cNvSpPr>
          <p:nvPr/>
        </p:nvSpPr>
        <p:spPr bwMode="auto">
          <a:xfrm>
            <a:off x="4787900" y="1341438"/>
            <a:ext cx="4033838"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buFontTx/>
              <a:buChar char="•"/>
            </a:pPr>
            <a:r>
              <a:rPr lang="en-US" altLang="he-IL"/>
              <a:t> </a:t>
            </a:r>
            <a:r>
              <a:rPr lang="en-US" altLang="he-IL" b="1"/>
              <a:t>Ip_encap</a:t>
            </a:r>
            <a:r>
              <a:rPr lang="en-US" altLang="he-IL"/>
              <a:t>: encapsulates /</a:t>
            </a:r>
          </a:p>
          <a:p>
            <a:pPr algn="l" rtl="0"/>
            <a:r>
              <a:rPr lang="en-US" altLang="he-IL"/>
              <a:t>  decapsulates the packets and </a:t>
            </a:r>
          </a:p>
          <a:p>
            <a:pPr algn="l" rtl="0"/>
            <a:r>
              <a:rPr lang="en-US" altLang="he-IL"/>
              <a:t>  interfaces the higher layers.</a:t>
            </a:r>
          </a:p>
          <a:p>
            <a:pPr algn="l" rtl="0">
              <a:buFontTx/>
              <a:buChar char="•"/>
            </a:pPr>
            <a:r>
              <a:rPr lang="en-US" altLang="he-IL"/>
              <a:t> </a:t>
            </a:r>
            <a:r>
              <a:rPr lang="en-US" altLang="he-IL" b="1"/>
              <a:t>Ip (ip_dispatch):</a:t>
            </a:r>
            <a:r>
              <a:rPr lang="en-US" altLang="he-IL"/>
              <a:t> handles the IP </a:t>
            </a:r>
          </a:p>
          <a:p>
            <a:pPr algn="l" rtl="0"/>
            <a:r>
              <a:rPr lang="en-US" altLang="he-IL"/>
              <a:t>  connection and interfaces the lower </a:t>
            </a:r>
          </a:p>
          <a:p>
            <a:pPr algn="l" rtl="0"/>
            <a:r>
              <a:rPr lang="en-US" altLang="he-IL"/>
              <a:t>  layers.</a:t>
            </a:r>
          </a:p>
          <a:p>
            <a:pPr algn="l" rtl="0">
              <a:buFontTx/>
              <a:buChar char="•"/>
            </a:pPr>
            <a:r>
              <a:rPr lang="en-US" altLang="he-IL"/>
              <a:t> For manipulating the packets’</a:t>
            </a:r>
          </a:p>
          <a:p>
            <a:pPr algn="l" rtl="0"/>
            <a:r>
              <a:rPr lang="en-US" altLang="he-IL"/>
              <a:t>  routing at the midway node, both</a:t>
            </a:r>
          </a:p>
          <a:p>
            <a:pPr algn="l" rtl="0"/>
            <a:r>
              <a:rPr lang="en-US" altLang="he-IL"/>
              <a:t>  ip_dispatch and ip_encap were   </a:t>
            </a:r>
          </a:p>
          <a:p>
            <a:pPr algn="l" rtl="0"/>
            <a:r>
              <a:rPr lang="en-US" altLang="he-IL"/>
              <a:t>  slightly modified.</a:t>
            </a:r>
          </a:p>
          <a:p>
            <a:pPr algn="l" rtl="0"/>
            <a:r>
              <a:rPr lang="en-US" altLang="he-IL"/>
              <a:t>  </a:t>
            </a:r>
          </a:p>
          <a:p>
            <a:pPr algn="l" rtl="0"/>
            <a:endParaRPr lang="en-US" altLang="he-IL"/>
          </a:p>
          <a:p>
            <a:pPr algn="l" rtl="0"/>
            <a:endParaRPr lang="en-US" altLang="he-I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rtl="0"/>
            <a:r>
              <a:rPr lang="en-US" altLang="he-IL" sz="5400">
                <a:solidFill>
                  <a:srgbClr val="0000FF"/>
                </a:solidFill>
              </a:rPr>
              <a:t>Agenda</a:t>
            </a:r>
          </a:p>
        </p:txBody>
      </p:sp>
      <p:sp>
        <p:nvSpPr>
          <p:cNvPr id="3075" name="Rectangle 3"/>
          <p:cNvSpPr>
            <a:spLocks noGrp="1" noChangeArrowheads="1"/>
          </p:cNvSpPr>
          <p:nvPr>
            <p:ph type="body" idx="1"/>
          </p:nvPr>
        </p:nvSpPr>
        <p:spPr>
          <a:xfrm>
            <a:off x="179388" y="1484313"/>
            <a:ext cx="8518525" cy="4525962"/>
          </a:xfrm>
        </p:spPr>
        <p:txBody>
          <a:bodyPr/>
          <a:lstStyle/>
          <a:p>
            <a:pPr algn="l" rtl="0">
              <a:lnSpc>
                <a:spcPct val="90000"/>
              </a:lnSpc>
            </a:pPr>
            <a:endParaRPr lang="en-US" altLang="he-IL"/>
          </a:p>
          <a:p>
            <a:pPr algn="l" rtl="0">
              <a:lnSpc>
                <a:spcPct val="90000"/>
              </a:lnSpc>
            </a:pPr>
            <a:r>
              <a:rPr lang="en-US" altLang="he-IL"/>
              <a:t>Overview of IEEE 802.16 standard</a:t>
            </a:r>
          </a:p>
          <a:p>
            <a:pPr algn="l" rtl="0">
              <a:lnSpc>
                <a:spcPct val="90000"/>
              </a:lnSpc>
            </a:pPr>
            <a:r>
              <a:rPr lang="en-US" altLang="he-IL"/>
              <a:t>Motivation: the Handover problem and existing solutions</a:t>
            </a:r>
          </a:p>
          <a:p>
            <a:pPr algn="l" rtl="0">
              <a:lnSpc>
                <a:spcPct val="90000"/>
              </a:lnSpc>
            </a:pPr>
            <a:r>
              <a:rPr lang="en-US" altLang="he-IL"/>
              <a:t>LPM Handover scheme</a:t>
            </a:r>
          </a:p>
          <a:p>
            <a:pPr algn="l" rtl="0">
              <a:lnSpc>
                <a:spcPct val="90000"/>
              </a:lnSpc>
            </a:pPr>
            <a:r>
              <a:rPr lang="en-US" altLang="he-IL"/>
              <a:t>The Opnet model</a:t>
            </a:r>
          </a:p>
          <a:p>
            <a:pPr algn="l" rtl="0">
              <a:lnSpc>
                <a:spcPct val="90000"/>
              </a:lnSpc>
            </a:pPr>
            <a:r>
              <a:rPr lang="en-US" altLang="he-IL"/>
              <a:t>Simulations results</a:t>
            </a:r>
          </a:p>
          <a:p>
            <a:pPr algn="l" rtl="0">
              <a:lnSpc>
                <a:spcPct val="90000"/>
              </a:lnSpc>
            </a:pPr>
            <a:r>
              <a:rPr lang="en-US" altLang="he-IL"/>
              <a:t>Conclusions</a:t>
            </a:r>
          </a:p>
          <a:p>
            <a:pPr algn="l" rtl="0">
              <a:lnSpc>
                <a:spcPct val="90000"/>
              </a:lnSpc>
            </a:pPr>
            <a:endParaRPr lang="en-US" altLang="he-IL" sz="3600">
              <a:solidFill>
                <a:srgbClr val="FF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7" name="Picture 7"/>
          <p:cNvPicPr>
            <a:picLocks noChangeAspect="1" noChangeArrowheads="1"/>
          </p:cNvPicPr>
          <p:nvPr>
            <p:ph idx="1"/>
          </p:nvPr>
        </p:nvPicPr>
        <p:blipFill>
          <a:blip r:embed="rId3">
            <a:extLst>
              <a:ext uri="{28A0092B-C50C-407E-A947-70E740481C1C}">
                <a14:useLocalDpi xmlns:a14="http://schemas.microsoft.com/office/drawing/2010/main" val="0"/>
              </a:ext>
            </a:extLst>
          </a:blip>
          <a:srcRect l="26813" t="9604" r="34886" b="19019"/>
          <a:stretch>
            <a:fillRect/>
          </a:stretch>
        </p:blipFill>
        <p:spPr>
          <a:xfrm>
            <a:off x="0" y="836613"/>
            <a:ext cx="4211638" cy="6021387"/>
          </a:xfrm>
          <a:noFill/>
          <a:ln/>
        </p:spPr>
      </p:pic>
      <p:sp>
        <p:nvSpPr>
          <p:cNvPr id="71682" name="Rectangle 2"/>
          <p:cNvSpPr>
            <a:spLocks noGrp="1" noChangeArrowheads="1"/>
          </p:cNvSpPr>
          <p:nvPr>
            <p:ph type="title"/>
          </p:nvPr>
        </p:nvSpPr>
        <p:spPr>
          <a:xfrm>
            <a:off x="468313" y="0"/>
            <a:ext cx="8229600" cy="765175"/>
          </a:xfrm>
        </p:spPr>
        <p:txBody>
          <a:bodyPr/>
          <a:lstStyle/>
          <a:p>
            <a:pPr rtl="0"/>
            <a:r>
              <a:rPr lang="en-US" altLang="he-IL" sz="3600">
                <a:solidFill>
                  <a:srgbClr val="0000FF"/>
                </a:solidFill>
              </a:rPr>
              <a:t>Manipulations on MSS’s IP modules</a:t>
            </a:r>
          </a:p>
        </p:txBody>
      </p:sp>
      <p:sp>
        <p:nvSpPr>
          <p:cNvPr id="71684" name="Text Box 4"/>
          <p:cNvSpPr txBox="1">
            <a:spLocks noChangeArrowheads="1"/>
          </p:cNvSpPr>
          <p:nvPr/>
        </p:nvSpPr>
        <p:spPr bwMode="auto">
          <a:xfrm>
            <a:off x="4427538" y="981075"/>
            <a:ext cx="4465637"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buFontTx/>
              <a:buChar char="•"/>
            </a:pPr>
            <a:r>
              <a:rPr lang="en-US" altLang="he-IL" sz="1600"/>
              <a:t> The modified Ip_dispatch module</a:t>
            </a:r>
          </a:p>
          <a:p>
            <a:pPr algn="l" rtl="0"/>
            <a:r>
              <a:rPr lang="en-US" altLang="he-IL" sz="1600"/>
              <a:t>  intercepts the TCP segments’ packets</a:t>
            </a:r>
          </a:p>
          <a:p>
            <a:pPr algn="l" rtl="0"/>
            <a:r>
              <a:rPr lang="en-US" altLang="he-IL" sz="1600"/>
              <a:t>  which are destined to CN, and sends</a:t>
            </a:r>
          </a:p>
          <a:p>
            <a:pPr algn="l" rtl="0"/>
            <a:r>
              <a:rPr lang="en-US" altLang="he-IL" sz="1600"/>
              <a:t>  them to MSS HO’s module.</a:t>
            </a:r>
          </a:p>
          <a:p>
            <a:pPr algn="l" rtl="0"/>
            <a:r>
              <a:rPr lang="en-US" altLang="he-IL" sz="1600"/>
              <a:t> </a:t>
            </a:r>
          </a:p>
          <a:p>
            <a:pPr algn="l" rtl="0">
              <a:buFontTx/>
              <a:buChar char="•"/>
            </a:pPr>
            <a:r>
              <a:rPr lang="en-US" altLang="he-IL" sz="1600"/>
              <a:t>HO module re-injects the packets to</a:t>
            </a:r>
          </a:p>
          <a:p>
            <a:pPr algn="l" rtl="0"/>
            <a:r>
              <a:rPr lang="en-US" altLang="he-IL" sz="1600"/>
              <a:t>  ip_encap, determining theirs destination to be</a:t>
            </a:r>
          </a:p>
          <a:p>
            <a:pPr algn="l" rtl="0"/>
            <a:r>
              <a:rPr lang="en-US" altLang="he-IL" sz="1600"/>
              <a:t>  </a:t>
            </a:r>
            <a:r>
              <a:rPr lang="en-US" altLang="he-IL"/>
              <a:t>the target BS </a:t>
            </a:r>
            <a:r>
              <a:rPr lang="en-US" altLang="he-IL" sz="1600"/>
              <a:t>.</a:t>
            </a:r>
          </a:p>
          <a:p>
            <a:pPr lvl="1" algn="l" rtl="0"/>
            <a:r>
              <a:rPr lang="en-US" altLang="he-IL" sz="1600"/>
              <a:t> </a:t>
            </a:r>
          </a:p>
          <a:p>
            <a:pPr algn="l" rtl="0">
              <a:buFontTx/>
              <a:buChar char="•"/>
            </a:pPr>
            <a:r>
              <a:rPr lang="en-US" altLang="he-IL" sz="1600"/>
              <a:t>This loop enables us to use Opnet’s IP</a:t>
            </a:r>
          </a:p>
          <a:p>
            <a:pPr algn="l" rtl="0"/>
            <a:r>
              <a:rPr lang="en-US" altLang="he-IL" sz="1600"/>
              <a:t>  model functionality (determining the  </a:t>
            </a:r>
          </a:p>
          <a:p>
            <a:pPr algn="l" rtl="0"/>
            <a:r>
              <a:rPr lang="en-US" altLang="he-IL" sz="1600"/>
              <a:t>  ports and streams, add / remove the IP</a:t>
            </a:r>
          </a:p>
          <a:p>
            <a:pPr algn="l" rtl="0"/>
            <a:r>
              <a:rPr lang="en-US" altLang="he-IL" sz="1600"/>
              <a:t>  header and many Opnet’s specific</a:t>
            </a:r>
          </a:p>
          <a:p>
            <a:pPr algn="l" rtl="0"/>
            <a:r>
              <a:rPr lang="en-US" altLang="he-IL" sz="1600"/>
              <a:t>  details) also for shifted, buffered and</a:t>
            </a:r>
          </a:p>
          <a:p>
            <a:pPr algn="l" rtl="0"/>
            <a:r>
              <a:rPr lang="en-US" altLang="he-IL" sz="1600"/>
              <a:t>  duplicated packets.</a:t>
            </a:r>
          </a:p>
          <a:p>
            <a:pPr algn="l" rtl="0"/>
            <a:r>
              <a:rPr lang="en-US" altLang="he-IL" sz="1600"/>
              <a:t> </a:t>
            </a:r>
          </a:p>
          <a:p>
            <a:pPr algn="l" rtl="0">
              <a:buFontTx/>
              <a:buChar char="•"/>
            </a:pPr>
            <a:r>
              <a:rPr lang="en-US" altLang="he-IL" sz="1600"/>
              <a:t>Ip_encap was slightly modified, for</a:t>
            </a:r>
          </a:p>
          <a:p>
            <a:pPr algn="l" rtl="0"/>
            <a:r>
              <a:rPr lang="en-US" altLang="he-IL" sz="1600"/>
              <a:t>  forcing it to identify the new</a:t>
            </a:r>
          </a:p>
          <a:p>
            <a:pPr algn="l" rtl="0"/>
            <a:r>
              <a:rPr lang="en-US" altLang="he-IL" sz="1600"/>
              <a:t>  injected packets as TCP segments,</a:t>
            </a:r>
          </a:p>
          <a:p>
            <a:pPr algn="l" rtl="0"/>
            <a:r>
              <a:rPr lang="en-US" altLang="he-IL" sz="1600"/>
              <a:t>  though they were not injected by a TCP</a:t>
            </a:r>
          </a:p>
          <a:p>
            <a:pPr algn="l" rtl="0"/>
            <a:r>
              <a:rPr lang="en-US" altLang="he-IL" sz="1600"/>
              <a:t>  module.</a:t>
            </a:r>
          </a:p>
          <a:p>
            <a:pPr algn="l" rtl="0">
              <a:buFontTx/>
              <a:buChar char="•"/>
            </a:pPr>
            <a:r>
              <a:rPr lang="en-US" altLang="he-IL" sz="1600" b="1">
                <a:solidFill>
                  <a:srgbClr val="FF6600"/>
                </a:solidFill>
              </a:rPr>
              <a:t> Next slide: PAR’s HO animation</a:t>
            </a:r>
          </a:p>
          <a:p>
            <a:pPr algn="l" rtl="0"/>
            <a:endParaRPr lang="en-US" altLang="he-IL" sz="1600" b="1">
              <a:solidFill>
                <a:srgbClr val="FF6600"/>
              </a:solidFill>
            </a:endParaRPr>
          </a:p>
        </p:txBody>
      </p:sp>
      <p:sp>
        <p:nvSpPr>
          <p:cNvPr id="71685" name="Rectangle 5"/>
          <p:cNvSpPr>
            <a:spLocks noChangeArrowheads="1"/>
          </p:cNvSpPr>
          <p:nvPr/>
        </p:nvSpPr>
        <p:spPr bwMode="auto">
          <a:xfrm>
            <a:off x="2339975" y="2565400"/>
            <a:ext cx="144463" cy="142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71690" name="Text Box 10"/>
          <p:cNvSpPr txBox="1">
            <a:spLocks noChangeArrowheads="1"/>
          </p:cNvSpPr>
          <p:nvPr/>
        </p:nvSpPr>
        <p:spPr bwMode="auto">
          <a:xfrm>
            <a:off x="468313" y="6237288"/>
            <a:ext cx="11509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spcBef>
                <a:spcPct val="50000"/>
              </a:spcBef>
            </a:pPr>
            <a:r>
              <a:rPr lang="en-US" altLang="he-IL" sz="1200" b="1"/>
              <a:t>Link to the serving BS</a:t>
            </a:r>
          </a:p>
        </p:txBody>
      </p:sp>
      <p:sp>
        <p:nvSpPr>
          <p:cNvPr id="71691" name="Text Box 11"/>
          <p:cNvSpPr txBox="1">
            <a:spLocks noChangeArrowheads="1"/>
          </p:cNvSpPr>
          <p:nvPr/>
        </p:nvSpPr>
        <p:spPr bwMode="auto">
          <a:xfrm>
            <a:off x="2268538" y="6237288"/>
            <a:ext cx="11509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spcBef>
                <a:spcPct val="50000"/>
              </a:spcBef>
            </a:pPr>
            <a:r>
              <a:rPr lang="en-US" altLang="he-IL" sz="1200" b="1"/>
              <a:t>Link to the target BS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blinds(horizontal)">
                                      <p:cBhvr>
                                        <p:cTn id="7" dur="500"/>
                                        <p:tgtEl>
                                          <p:spTgt spid="71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4.72222E-6 -7.31233E-6 L 4.72222E-6 0.06325 " pathEditMode="relative" ptsTypes="AA">
                                      <p:cBhvr>
                                        <p:cTn id="11" dur="1000" fill="hold"/>
                                        <p:tgtEl>
                                          <p:spTgt spid="71685"/>
                                        </p:tgtEl>
                                        <p:attrNameLst>
                                          <p:attrName>ppt_x</p:attrName>
                                          <p:attrName>ppt_y</p:attrName>
                                        </p:attrNameLst>
                                      </p:cBhvr>
                                    </p:animMotion>
                                  </p:childTnLst>
                                </p:cTn>
                              </p:par>
                            </p:childTnLst>
                          </p:cTn>
                        </p:par>
                        <p:par>
                          <p:cTn id="12" fill="hold" nodeType="afterGroup">
                            <p:stCondLst>
                              <p:cond delay="1000"/>
                            </p:stCondLst>
                            <p:childTnLst>
                              <p:par>
                                <p:cTn id="13" presetID="0" presetClass="path" presetSubtype="0" accel="50000" decel="50000" fill="hold" grpId="2" nodeType="afterEffect">
                                  <p:stCondLst>
                                    <p:cond delay="0"/>
                                  </p:stCondLst>
                                  <p:childTnLst>
                                    <p:animMotion origin="layout" path="M 4.72222E-6 0.06835 L -0.04723 0.14179 " pathEditMode="relative" ptsTypes="AA">
                                      <p:cBhvr>
                                        <p:cTn id="14" dur="1000" fill="hold"/>
                                        <p:tgtEl>
                                          <p:spTgt spid="71685"/>
                                        </p:tgtEl>
                                        <p:attrNameLst>
                                          <p:attrName>ppt_x</p:attrName>
                                          <p:attrName>ppt_y</p:attrName>
                                        </p:attrNameLst>
                                      </p:cBhvr>
                                    </p:animMotion>
                                  </p:childTnLst>
                                </p:cTn>
                              </p:par>
                            </p:childTnLst>
                          </p:cTn>
                        </p:par>
                        <p:par>
                          <p:cTn id="15" fill="hold" nodeType="afterGroup">
                            <p:stCondLst>
                              <p:cond delay="2000"/>
                            </p:stCondLst>
                            <p:childTnLst>
                              <p:par>
                                <p:cTn id="16" presetID="0" presetClass="path" presetSubtype="0" accel="50000" decel="50000" fill="hold" grpId="3" nodeType="afterEffect">
                                  <p:stCondLst>
                                    <p:cond delay="0"/>
                                  </p:stCondLst>
                                  <p:childTnLst>
                                    <p:animMotion origin="layout" path="M -0.04723 0.14179 L -0.04723 0.27849 " pathEditMode="relative" ptsTypes="AA">
                                      <p:cBhvr>
                                        <p:cTn id="17" dur="1000" fill="hold"/>
                                        <p:tgtEl>
                                          <p:spTgt spid="71685"/>
                                        </p:tgtEl>
                                        <p:attrNameLst>
                                          <p:attrName>ppt_x</p:attrName>
                                          <p:attrName>ppt_y</p:attrName>
                                        </p:attrNameLst>
                                      </p:cBhvr>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0" presetClass="path" presetSubtype="0" accel="50000" decel="50000" fill="hold" grpId="4" nodeType="clickEffect">
                                  <p:stCondLst>
                                    <p:cond delay="0"/>
                                  </p:stCondLst>
                                  <p:childTnLst>
                                    <p:animMotion origin="layout" path="M -0.04723 0.27849 L 0.04722 0.20482 " pathEditMode="relative" ptsTypes="AA">
                                      <p:cBhvr>
                                        <p:cTn id="21" dur="1000" fill="hold"/>
                                        <p:tgtEl>
                                          <p:spTgt spid="71685"/>
                                        </p:tgtEl>
                                        <p:attrNameLst>
                                          <p:attrName>ppt_x</p:attrName>
                                          <p:attrName>ppt_y</p:attrName>
                                        </p:attrNameLst>
                                      </p:cBhvr>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0" presetClass="path" presetSubtype="0" accel="50000" decel="50000" fill="hold" grpId="5" nodeType="clickEffect">
                                  <p:stCondLst>
                                    <p:cond delay="0"/>
                                  </p:stCondLst>
                                  <p:childTnLst>
                                    <p:animMotion origin="layout" path="M 0.04722 0.20482 L -0.04723 0.14179 " pathEditMode="relative" ptsTypes="AA">
                                      <p:cBhvr>
                                        <p:cTn id="25" dur="1000" fill="hold"/>
                                        <p:tgtEl>
                                          <p:spTgt spid="71685"/>
                                        </p:tgtEl>
                                        <p:attrNameLst>
                                          <p:attrName>ppt_x</p:attrName>
                                          <p:attrName>ppt_y</p:attrName>
                                        </p:attrNameLst>
                                      </p:cBhvr>
                                    </p:animMotion>
                                  </p:childTnLst>
                                </p:cTn>
                              </p:par>
                            </p:childTnLst>
                          </p:cTn>
                        </p:par>
                        <p:par>
                          <p:cTn id="26" fill="hold" nodeType="afterGroup">
                            <p:stCondLst>
                              <p:cond delay="1000"/>
                            </p:stCondLst>
                            <p:childTnLst>
                              <p:par>
                                <p:cTn id="27" presetID="0" presetClass="path" presetSubtype="0" accel="50000" decel="50000" fill="hold" grpId="6" nodeType="afterEffect">
                                  <p:stCondLst>
                                    <p:cond delay="0"/>
                                  </p:stCondLst>
                                  <p:childTnLst>
                                    <p:animMotion origin="layout" path="M -0.04723 0.14179 L -0.04723 0.27849 " pathEditMode="relative" ptsTypes="AA">
                                      <p:cBhvr>
                                        <p:cTn id="28" dur="1000" fill="hold"/>
                                        <p:tgtEl>
                                          <p:spTgt spid="71685"/>
                                        </p:tgtEl>
                                        <p:attrNameLst>
                                          <p:attrName>ppt_x</p:attrName>
                                          <p:attrName>ppt_y</p:attrName>
                                        </p:attrNameLst>
                                      </p:cBhvr>
                                    </p:animMotion>
                                  </p:childTnLst>
                                </p:cTn>
                              </p:par>
                            </p:childTnLst>
                          </p:cTn>
                        </p:par>
                        <p:par>
                          <p:cTn id="29" fill="hold" nodeType="afterGroup">
                            <p:stCondLst>
                              <p:cond delay="2000"/>
                            </p:stCondLst>
                            <p:childTnLst>
                              <p:par>
                                <p:cTn id="30" presetID="0" presetClass="path" presetSubtype="0" accel="50000" decel="50000" fill="hold" grpId="7" nodeType="afterEffect">
                                  <p:stCondLst>
                                    <p:cond delay="0"/>
                                  </p:stCondLst>
                                  <p:childTnLst>
                                    <p:animMotion origin="layout" path="M -0.04723 0.27849 L 0.04722 0.34152 " pathEditMode="relative" ptsTypes="AA">
                                      <p:cBhvr>
                                        <p:cTn id="31" dur="1000" fill="hold"/>
                                        <p:tgtEl>
                                          <p:spTgt spid="71685"/>
                                        </p:tgtEl>
                                        <p:attrNameLst>
                                          <p:attrName>ppt_x</p:attrName>
                                          <p:attrName>ppt_y</p:attrName>
                                        </p:attrNameLst>
                                      </p:cBhvr>
                                    </p:animMotion>
                                  </p:childTnLst>
                                </p:cTn>
                              </p:par>
                            </p:childTnLst>
                          </p:cTn>
                        </p:par>
                        <p:par>
                          <p:cTn id="32" fill="hold" nodeType="afterGroup">
                            <p:stCondLst>
                              <p:cond delay="3000"/>
                            </p:stCondLst>
                            <p:childTnLst>
                              <p:par>
                                <p:cTn id="33" presetID="0" presetClass="path" presetSubtype="0" accel="50000" decel="50000" fill="hold" grpId="8" nodeType="afterEffect">
                                  <p:stCondLst>
                                    <p:cond delay="0"/>
                                  </p:stCondLst>
                                  <p:childTnLst>
                                    <p:animMotion origin="layout" path="M 0.04722 0.34152 L 0.04722 0.40454 " pathEditMode="relative" ptsTypes="AA">
                                      <p:cBhvr>
                                        <p:cTn id="34" dur="500" fill="hold"/>
                                        <p:tgtEl>
                                          <p:spTgt spid="71685"/>
                                        </p:tgtEl>
                                        <p:attrNameLst>
                                          <p:attrName>ppt_x</p:attrName>
                                          <p:attrName>ppt_y</p:attrName>
                                        </p:attrNameLst>
                                      </p:cBhvr>
                                    </p:animMotion>
                                  </p:childTnLst>
                                </p:cTn>
                              </p:par>
                            </p:childTnLst>
                          </p:cTn>
                        </p:par>
                        <p:par>
                          <p:cTn id="35" fill="hold" nodeType="afterGroup">
                            <p:stCondLst>
                              <p:cond delay="3500"/>
                            </p:stCondLst>
                            <p:childTnLst>
                              <p:par>
                                <p:cTn id="36" presetID="0" presetClass="path" presetSubtype="0" accel="50000" decel="50000" fill="hold" grpId="9" nodeType="afterEffect">
                                  <p:stCondLst>
                                    <p:cond delay="0"/>
                                  </p:stCondLst>
                                  <p:childTnLst>
                                    <p:animMotion origin="layout" path="M 0.04722 0.40454 L 0.14965 0.54124 " pathEditMode="relative" ptsTypes="AA">
                                      <p:cBhvr>
                                        <p:cTn id="37" dur="500" fill="hold"/>
                                        <p:tgtEl>
                                          <p:spTgt spid="71685"/>
                                        </p:tgtEl>
                                        <p:attrNameLst>
                                          <p:attrName>ppt_x</p:attrName>
                                          <p:attrName>ppt_y</p:attrName>
                                        </p:attrNameLst>
                                      </p:cBhvr>
                                    </p:animMotion>
                                  </p:childTnLst>
                                </p:cTn>
                              </p:par>
                            </p:childTnLst>
                          </p:cTn>
                        </p:par>
                        <p:par>
                          <p:cTn id="38" fill="hold" nodeType="afterGroup">
                            <p:stCondLst>
                              <p:cond delay="4000"/>
                            </p:stCondLst>
                            <p:childTnLst>
                              <p:par>
                                <p:cTn id="39" presetID="3" presetClass="exit" presetSubtype="10" fill="hold" grpId="10" nodeType="afterEffect">
                                  <p:stCondLst>
                                    <p:cond delay="0"/>
                                  </p:stCondLst>
                                  <p:childTnLst>
                                    <p:animEffect transition="out" filter="blinds(horizontal)">
                                      <p:cBhvr>
                                        <p:cTn id="40" dur="500"/>
                                        <p:tgtEl>
                                          <p:spTgt spid="71685"/>
                                        </p:tgtEl>
                                      </p:cBhvr>
                                    </p:animEffect>
                                    <p:set>
                                      <p:cBhvr>
                                        <p:cTn id="41" dur="1" fill="hold">
                                          <p:stCondLst>
                                            <p:cond delay="499"/>
                                          </p:stCondLst>
                                        </p:cTn>
                                        <p:tgtEl>
                                          <p:spTgt spid="716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nimBg="1"/>
      <p:bldP spid="71685" grpId="1" animBg="1"/>
      <p:bldP spid="71685" grpId="2" animBg="1"/>
      <p:bldP spid="71685" grpId="3" animBg="1"/>
      <p:bldP spid="71685" grpId="4" animBg="1"/>
      <p:bldP spid="71685" grpId="5" animBg="1"/>
      <p:bldP spid="71685" grpId="6" animBg="1"/>
      <p:bldP spid="71685" grpId="7" animBg="1"/>
      <p:bldP spid="71685" grpId="8" animBg="1"/>
      <p:bldP spid="71685" grpId="9" animBg="1"/>
      <p:bldP spid="71685" grpId="1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p:cNvPicPr>
            <a:picLocks noChangeAspect="1" noChangeArrowheads="1"/>
          </p:cNvPicPr>
          <p:nvPr>
            <p:ph idx="1"/>
          </p:nvPr>
        </p:nvPicPr>
        <p:blipFill>
          <a:blip r:embed="rId3">
            <a:extLst>
              <a:ext uri="{28A0092B-C50C-407E-A947-70E740481C1C}">
                <a14:useLocalDpi xmlns:a14="http://schemas.microsoft.com/office/drawing/2010/main" val="0"/>
              </a:ext>
            </a:extLst>
          </a:blip>
          <a:srcRect l="10574" t="3822" r="29622" b="32550"/>
          <a:stretch>
            <a:fillRect/>
          </a:stretch>
        </p:blipFill>
        <p:spPr>
          <a:xfrm>
            <a:off x="107950" y="115888"/>
            <a:ext cx="8856663" cy="6554787"/>
          </a:xfrm>
          <a:noFill/>
          <a:ln/>
        </p:spPr>
      </p:pic>
      <p:sp>
        <p:nvSpPr>
          <p:cNvPr id="202755" name="Text Box 3"/>
          <p:cNvSpPr txBox="1">
            <a:spLocks noChangeArrowheads="1"/>
          </p:cNvSpPr>
          <p:nvPr/>
        </p:nvSpPr>
        <p:spPr bwMode="auto">
          <a:xfrm>
            <a:off x="3832225" y="71215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he-IL"/>
          </a:p>
        </p:txBody>
      </p:sp>
      <p:sp>
        <p:nvSpPr>
          <p:cNvPr id="202756" name="Rectangle 4"/>
          <p:cNvSpPr>
            <a:spLocks noChangeArrowheads="1"/>
          </p:cNvSpPr>
          <p:nvPr/>
        </p:nvSpPr>
        <p:spPr bwMode="auto">
          <a:xfrm>
            <a:off x="323850" y="5373688"/>
            <a:ext cx="144463" cy="144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2757" name="Rectangle 5"/>
          <p:cNvSpPr>
            <a:spLocks noChangeArrowheads="1"/>
          </p:cNvSpPr>
          <p:nvPr/>
        </p:nvSpPr>
        <p:spPr bwMode="auto">
          <a:xfrm>
            <a:off x="4572000" y="6021388"/>
            <a:ext cx="144463" cy="144462"/>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2758" name="Rectangle 6"/>
          <p:cNvSpPr>
            <a:spLocks noChangeArrowheads="1"/>
          </p:cNvSpPr>
          <p:nvPr/>
        </p:nvSpPr>
        <p:spPr bwMode="auto">
          <a:xfrm>
            <a:off x="4716463" y="3933825"/>
            <a:ext cx="144462" cy="1444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2759" name="Rectangle 7"/>
          <p:cNvSpPr>
            <a:spLocks noChangeArrowheads="1"/>
          </p:cNvSpPr>
          <p:nvPr/>
        </p:nvSpPr>
        <p:spPr bwMode="auto">
          <a:xfrm>
            <a:off x="323850" y="5373688"/>
            <a:ext cx="144463" cy="144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2760" name="Rectangle 8"/>
          <p:cNvSpPr>
            <a:spLocks noChangeArrowheads="1"/>
          </p:cNvSpPr>
          <p:nvPr/>
        </p:nvSpPr>
        <p:spPr bwMode="auto">
          <a:xfrm>
            <a:off x="323850" y="5516563"/>
            <a:ext cx="144463" cy="144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2761" name="Rectangle 9"/>
          <p:cNvSpPr>
            <a:spLocks noChangeArrowheads="1"/>
          </p:cNvSpPr>
          <p:nvPr/>
        </p:nvSpPr>
        <p:spPr bwMode="auto">
          <a:xfrm>
            <a:off x="4716463" y="3933825"/>
            <a:ext cx="144462" cy="1444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2762" name="Rectangle 10"/>
          <p:cNvSpPr>
            <a:spLocks noChangeArrowheads="1"/>
          </p:cNvSpPr>
          <p:nvPr/>
        </p:nvSpPr>
        <p:spPr bwMode="auto">
          <a:xfrm>
            <a:off x="4572000" y="6021388"/>
            <a:ext cx="144463" cy="144462"/>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2764" name="Text Box 12"/>
          <p:cNvSpPr txBox="1">
            <a:spLocks noChangeArrowheads="1"/>
          </p:cNvSpPr>
          <p:nvPr/>
        </p:nvSpPr>
        <p:spPr bwMode="auto">
          <a:xfrm>
            <a:off x="755650" y="5157788"/>
            <a:ext cx="10080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sz="1200" b="1"/>
              <a:t>Link to CN</a:t>
            </a:r>
          </a:p>
        </p:txBody>
      </p:sp>
      <p:sp>
        <p:nvSpPr>
          <p:cNvPr id="202765" name="Text Box 13"/>
          <p:cNvSpPr txBox="1">
            <a:spLocks noChangeArrowheads="1"/>
          </p:cNvSpPr>
          <p:nvPr/>
        </p:nvSpPr>
        <p:spPr bwMode="auto">
          <a:xfrm>
            <a:off x="2484438" y="5949950"/>
            <a:ext cx="1150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spcBef>
                <a:spcPct val="50000"/>
              </a:spcBef>
            </a:pPr>
            <a:r>
              <a:rPr lang="en-US" altLang="he-IL" sz="1200" b="1"/>
              <a:t>Link to serving BS</a:t>
            </a:r>
          </a:p>
        </p:txBody>
      </p:sp>
      <p:sp>
        <p:nvSpPr>
          <p:cNvPr id="202766" name="Text Box 14"/>
          <p:cNvSpPr txBox="1">
            <a:spLocks noChangeArrowheads="1"/>
          </p:cNvSpPr>
          <p:nvPr/>
        </p:nvSpPr>
        <p:spPr bwMode="auto">
          <a:xfrm>
            <a:off x="5148263" y="6092825"/>
            <a:ext cx="1150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spcBef>
                <a:spcPct val="50000"/>
              </a:spcBef>
            </a:pPr>
            <a:r>
              <a:rPr lang="en-US" altLang="he-IL" sz="1200" b="1"/>
              <a:t>Link to target BS</a:t>
            </a:r>
          </a:p>
        </p:txBody>
      </p:sp>
      <p:sp>
        <p:nvSpPr>
          <p:cNvPr id="202767" name="Rectangle 15"/>
          <p:cNvSpPr>
            <a:spLocks noChangeArrowheads="1"/>
          </p:cNvSpPr>
          <p:nvPr/>
        </p:nvSpPr>
        <p:spPr bwMode="auto">
          <a:xfrm>
            <a:off x="323850" y="5876925"/>
            <a:ext cx="144463" cy="1444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1000"/>
                                        <p:tgtEl>
                                          <p:spTgt spid="202756"/>
                                        </p:tgtEl>
                                      </p:cBhvr>
                                    </p:animEffect>
                                  </p:childTnLst>
                                </p:cTn>
                              </p:par>
                            </p:childTnLst>
                          </p:cTn>
                        </p:par>
                        <p:par>
                          <p:cTn id="8" fill="hold" nodeType="afterGroup">
                            <p:stCondLst>
                              <p:cond delay="1000"/>
                            </p:stCondLst>
                            <p:childTnLst>
                              <p:par>
                                <p:cTn id="9" presetID="0" presetClass="path" presetSubtype="0" accel="50000" decel="50000" fill="hold" grpId="1" nodeType="afterEffect">
                                  <p:stCondLst>
                                    <p:cond delay="0"/>
                                  </p:stCondLst>
                                  <p:childTnLst>
                                    <p:animMotion origin="layout" path="M 0.0158 -0.02105 L 0.06354 -0.07865 L 0.11788 -0.1418 L 0.11788 -0.1994 L 0.45642 -0.20055 " pathEditMode="relative" rAng="0" ptsTypes="AAAAA">
                                      <p:cBhvr>
                                        <p:cTn id="10" dur="1000" fill="hold"/>
                                        <p:tgtEl>
                                          <p:spTgt spid="202756"/>
                                        </p:tgtEl>
                                        <p:attrNameLst>
                                          <p:attrName>ppt_x</p:attrName>
                                          <p:attrName>ppt_y</p:attrName>
                                        </p:attrNameLst>
                                      </p:cBhvr>
                                      <p:rCtr x="22031" y="-8975"/>
                                    </p:animMotion>
                                  </p:childTnLst>
                                </p:cTn>
                              </p:par>
                            </p:childTnLst>
                          </p:cTn>
                        </p:par>
                        <p:par>
                          <p:cTn id="11" fill="hold" nodeType="afterGroup">
                            <p:stCondLst>
                              <p:cond delay="2000"/>
                            </p:stCondLst>
                            <p:childTnLst>
                              <p:par>
                                <p:cTn id="12" presetID="0" presetClass="path" presetSubtype="0" accel="50000" decel="50000" fill="hold" grpId="2" nodeType="afterEffect">
                                  <p:stCondLst>
                                    <p:cond delay="0"/>
                                  </p:stCondLst>
                                  <p:childTnLst>
                                    <p:animMotion origin="layout" path="M 0.45642 -0.20055 L 0.28351 -0.0643 L 0.28351 0.00625 L 0.38351 0.10826 " pathEditMode="relative" ptsTypes="AAAA">
                                      <p:cBhvr>
                                        <p:cTn id="13" dur="1000" fill="hold"/>
                                        <p:tgtEl>
                                          <p:spTgt spid="202756"/>
                                        </p:tgtEl>
                                        <p:attrNameLst>
                                          <p:attrName>ppt_x</p:attrName>
                                          <p:attrName>ppt_y</p:attrName>
                                        </p:attrNameLst>
                                      </p:cBhvr>
                                    </p:animMotion>
                                  </p:childTnLst>
                                </p:cTn>
                              </p:par>
                            </p:childTnLst>
                          </p:cTn>
                        </p:par>
                        <p:par>
                          <p:cTn id="14" fill="hold" nodeType="afterGroup">
                            <p:stCondLst>
                              <p:cond delay="3000"/>
                            </p:stCondLst>
                            <p:childTnLst>
                              <p:par>
                                <p:cTn id="15" presetID="3" presetClass="exit" presetSubtype="10" fill="hold" grpId="3" nodeType="afterEffect">
                                  <p:stCondLst>
                                    <p:cond delay="0"/>
                                  </p:stCondLst>
                                  <p:childTnLst>
                                    <p:animEffect transition="out" filter="blinds(horizontal)">
                                      <p:cBhvr>
                                        <p:cTn id="16" dur="1000"/>
                                        <p:tgtEl>
                                          <p:spTgt spid="202756"/>
                                        </p:tgtEl>
                                      </p:cBhvr>
                                    </p:animEffect>
                                    <p:set>
                                      <p:cBhvr>
                                        <p:cTn id="17" dur="1" fill="hold">
                                          <p:stCondLst>
                                            <p:cond delay="999"/>
                                          </p:stCondLst>
                                        </p:cTn>
                                        <p:tgtEl>
                                          <p:spTgt spid="20275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2757"/>
                                        </p:tgtEl>
                                        <p:attrNameLst>
                                          <p:attrName>style.visibility</p:attrName>
                                        </p:attrNameLst>
                                      </p:cBhvr>
                                      <p:to>
                                        <p:strVal val="visible"/>
                                      </p:to>
                                    </p:set>
                                    <p:animEffect transition="in" filter="blinds(horizontal)">
                                      <p:cBhvr>
                                        <p:cTn id="22" dur="1000"/>
                                        <p:tgtEl>
                                          <p:spTgt spid="202757"/>
                                        </p:tgtEl>
                                      </p:cBhvr>
                                    </p:animEffect>
                                  </p:childTnLst>
                                </p:cTn>
                              </p:par>
                            </p:childTnLst>
                          </p:cTn>
                        </p:par>
                        <p:par>
                          <p:cTn id="23" fill="hold" nodeType="afterGroup">
                            <p:stCondLst>
                              <p:cond delay="1000"/>
                            </p:stCondLst>
                            <p:childTnLst>
                              <p:par>
                                <p:cTn id="24" presetID="0" presetClass="path" presetSubtype="0" accel="50000" decel="50000" fill="hold" grpId="1" nodeType="afterEffect">
                                  <p:stCondLst>
                                    <p:cond delay="0"/>
                                  </p:stCondLst>
                                  <p:childTnLst>
                                    <p:animMotion origin="layout" path="M 2.77778E-6 -3.77516E-6 L 0.06007 -0.03446 L 0.11649 -0.1034 L 0.11545 -0.16932 L 2.77778E-6 -0.3058 L -0.17639 -0.17094 L -0.17639 -0.10201 L -0.07396 -3.77516E-6 " pathEditMode="relative" ptsTypes="AAAAAAAA">
                                      <p:cBhvr>
                                        <p:cTn id="25" dur="2000" fill="hold"/>
                                        <p:tgtEl>
                                          <p:spTgt spid="202757"/>
                                        </p:tgtEl>
                                        <p:attrNameLst>
                                          <p:attrName>ppt_x</p:attrName>
                                          <p:attrName>ppt_y</p:attrName>
                                        </p:attrNameLst>
                                      </p:cBhvr>
                                    </p:animMotion>
                                  </p:childTnLst>
                                </p:cTn>
                              </p:par>
                            </p:childTnLst>
                          </p:cTn>
                        </p:par>
                        <p:par>
                          <p:cTn id="26" fill="hold" nodeType="afterGroup">
                            <p:stCondLst>
                              <p:cond delay="3000"/>
                            </p:stCondLst>
                            <p:childTnLst>
                              <p:par>
                                <p:cTn id="27" presetID="3" presetClass="exit" presetSubtype="10" fill="hold" grpId="2" nodeType="afterEffect">
                                  <p:stCondLst>
                                    <p:cond delay="0"/>
                                  </p:stCondLst>
                                  <p:childTnLst>
                                    <p:animEffect transition="out" filter="blinds(horizontal)">
                                      <p:cBhvr>
                                        <p:cTn id="28" dur="1000"/>
                                        <p:tgtEl>
                                          <p:spTgt spid="202757"/>
                                        </p:tgtEl>
                                      </p:cBhvr>
                                    </p:animEffect>
                                    <p:set>
                                      <p:cBhvr>
                                        <p:cTn id="29" dur="1" fill="hold">
                                          <p:stCondLst>
                                            <p:cond delay="999"/>
                                          </p:stCondLst>
                                        </p:cTn>
                                        <p:tgtEl>
                                          <p:spTgt spid="202757"/>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02759"/>
                                        </p:tgtEl>
                                        <p:attrNameLst>
                                          <p:attrName>style.visibility</p:attrName>
                                        </p:attrNameLst>
                                      </p:cBhvr>
                                      <p:to>
                                        <p:strVal val="visible"/>
                                      </p:to>
                                    </p:set>
                                    <p:animEffect transition="in" filter="blinds(horizontal)">
                                      <p:cBhvr>
                                        <p:cTn id="34" dur="500"/>
                                        <p:tgtEl>
                                          <p:spTgt spid="202759"/>
                                        </p:tgtEl>
                                      </p:cBhvr>
                                    </p:animEffect>
                                  </p:childTnLst>
                                </p:cTn>
                              </p:par>
                            </p:childTnLst>
                          </p:cTn>
                        </p:par>
                        <p:par>
                          <p:cTn id="35" fill="hold" nodeType="afterGroup">
                            <p:stCondLst>
                              <p:cond delay="500"/>
                            </p:stCondLst>
                            <p:childTnLst>
                              <p:par>
                                <p:cTn id="36" presetID="0" presetClass="path" presetSubtype="0" accel="50000" decel="50000" fill="hold" grpId="1" nodeType="afterEffect">
                                  <p:stCondLst>
                                    <p:cond delay="0"/>
                                  </p:stCondLst>
                                  <p:childTnLst>
                                    <p:animMotion origin="layout" path="M 3.33333E-6 1.39486E-6 L 0.10937 -0.12677 L 0.10937 -0.19732 L 0.45173 -0.19894 " pathEditMode="relative" rAng="0" ptsTypes="AAAA">
                                      <p:cBhvr>
                                        <p:cTn id="37" dur="1000" fill="hold"/>
                                        <p:tgtEl>
                                          <p:spTgt spid="202759"/>
                                        </p:tgtEl>
                                        <p:attrNameLst>
                                          <p:attrName>ppt_x</p:attrName>
                                          <p:attrName>ppt_y</p:attrName>
                                        </p:attrNameLst>
                                      </p:cBhvr>
                                      <p:rCtr x="22587" y="-9947"/>
                                    </p:animMotion>
                                  </p:childTnLst>
                                </p:cTn>
                              </p:par>
                            </p:childTnLst>
                          </p:cTn>
                        </p:par>
                        <p:par>
                          <p:cTn id="38" fill="hold" nodeType="afterGroup">
                            <p:stCondLst>
                              <p:cond delay="1500"/>
                            </p:stCondLst>
                            <p:childTnLst>
                              <p:par>
                                <p:cTn id="39" presetID="3" presetClass="entr" presetSubtype="10" fill="hold" grpId="0" nodeType="afterEffect">
                                  <p:stCondLst>
                                    <p:cond delay="0"/>
                                  </p:stCondLst>
                                  <p:childTnLst>
                                    <p:set>
                                      <p:cBhvr>
                                        <p:cTn id="40" dur="1" fill="hold">
                                          <p:stCondLst>
                                            <p:cond delay="0"/>
                                          </p:stCondLst>
                                        </p:cTn>
                                        <p:tgtEl>
                                          <p:spTgt spid="202758"/>
                                        </p:tgtEl>
                                        <p:attrNameLst>
                                          <p:attrName>style.visibility</p:attrName>
                                        </p:attrNameLst>
                                      </p:cBhvr>
                                      <p:to>
                                        <p:strVal val="visible"/>
                                      </p:to>
                                    </p:set>
                                    <p:animEffect transition="in" filter="blinds(horizontal)">
                                      <p:cBhvr>
                                        <p:cTn id="41" dur="500"/>
                                        <p:tgtEl>
                                          <p:spTgt spid="2027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grpId="1" nodeType="clickEffect">
                                  <p:stCondLst>
                                    <p:cond delay="0"/>
                                  </p:stCondLst>
                                  <p:childTnLst>
                                    <p:animMotion origin="layout" path="M 5.27778E-6 5.47074E-6 L 0.1599 -0.06731 L -0.01527 -0.13462 L -0.01301 -0.003 L 0.10001 0.13024 L 0.10122 0.19455 L 0.19289 0.30882 " pathEditMode="relative" ptsTypes="AAAAAAA">
                                      <p:cBhvr>
                                        <p:cTn id="45" dur="2000" fill="hold"/>
                                        <p:tgtEl>
                                          <p:spTgt spid="202758"/>
                                        </p:tgtEl>
                                        <p:attrNameLst>
                                          <p:attrName>ppt_x</p:attrName>
                                          <p:attrName>ppt_y</p:attrName>
                                        </p:attrNameLst>
                                      </p:cBhvr>
                                    </p:animMotion>
                                  </p:childTnLst>
                                </p:cTn>
                              </p:par>
                              <p:par>
                                <p:cTn id="46" presetID="0" presetClass="path" presetSubtype="0" accel="50000" decel="50000" fill="hold" grpId="2" nodeType="withEffect">
                                  <p:stCondLst>
                                    <p:cond delay="0"/>
                                  </p:stCondLst>
                                  <p:childTnLst>
                                    <p:animMotion origin="layout" path="M 0.45643 -0.20056 L 0.27761 -0.0657 L 0.2764 0.00485 L 0.37414 0.10039 " pathEditMode="relative" ptsTypes="AAAA">
                                      <p:cBhvr>
                                        <p:cTn id="47" dur="2000" fill="hold"/>
                                        <p:tgtEl>
                                          <p:spTgt spid="202759"/>
                                        </p:tgtEl>
                                        <p:attrNameLst>
                                          <p:attrName>ppt_x</p:attrName>
                                          <p:attrName>ppt_y</p:attrName>
                                        </p:attrNameLst>
                                      </p:cBhvr>
                                    </p:animMotion>
                                  </p:childTnLst>
                                </p:cTn>
                              </p:par>
                            </p:childTnLst>
                          </p:cTn>
                        </p:par>
                        <p:par>
                          <p:cTn id="48" fill="hold" nodeType="afterGroup">
                            <p:stCondLst>
                              <p:cond delay="2000"/>
                            </p:stCondLst>
                            <p:childTnLst>
                              <p:par>
                                <p:cTn id="49" presetID="3" presetClass="exit" presetSubtype="10" fill="hold" grpId="3" nodeType="afterEffect">
                                  <p:stCondLst>
                                    <p:cond delay="0"/>
                                  </p:stCondLst>
                                  <p:childTnLst>
                                    <p:animEffect transition="out" filter="blinds(horizontal)">
                                      <p:cBhvr>
                                        <p:cTn id="50" dur="500"/>
                                        <p:tgtEl>
                                          <p:spTgt spid="202759"/>
                                        </p:tgtEl>
                                      </p:cBhvr>
                                    </p:animEffect>
                                    <p:set>
                                      <p:cBhvr>
                                        <p:cTn id="51" dur="1" fill="hold">
                                          <p:stCondLst>
                                            <p:cond delay="499"/>
                                          </p:stCondLst>
                                        </p:cTn>
                                        <p:tgtEl>
                                          <p:spTgt spid="202759"/>
                                        </p:tgtEl>
                                        <p:attrNameLst>
                                          <p:attrName>style.visibility</p:attrName>
                                        </p:attrNameLst>
                                      </p:cBhvr>
                                      <p:to>
                                        <p:strVal val="hidden"/>
                                      </p:to>
                                    </p:set>
                                  </p:childTnLst>
                                </p:cTn>
                              </p:par>
                            </p:childTnLst>
                          </p:cTn>
                        </p:par>
                        <p:par>
                          <p:cTn id="52" fill="hold" nodeType="afterGroup">
                            <p:stCondLst>
                              <p:cond delay="2500"/>
                            </p:stCondLst>
                            <p:childTnLst>
                              <p:par>
                                <p:cTn id="53" presetID="3" presetClass="exit" presetSubtype="10" fill="hold" grpId="2" nodeType="afterEffect">
                                  <p:stCondLst>
                                    <p:cond delay="0"/>
                                  </p:stCondLst>
                                  <p:childTnLst>
                                    <p:animEffect transition="out" filter="blinds(horizontal)">
                                      <p:cBhvr>
                                        <p:cTn id="54" dur="500"/>
                                        <p:tgtEl>
                                          <p:spTgt spid="202758"/>
                                        </p:tgtEl>
                                      </p:cBhvr>
                                    </p:animEffect>
                                    <p:set>
                                      <p:cBhvr>
                                        <p:cTn id="55" dur="1" fill="hold">
                                          <p:stCondLst>
                                            <p:cond delay="499"/>
                                          </p:stCondLst>
                                        </p:cTn>
                                        <p:tgtEl>
                                          <p:spTgt spid="202758"/>
                                        </p:tgtEl>
                                        <p:attrNameLst>
                                          <p:attrName>style.visibility</p:attrName>
                                        </p:attrNameLst>
                                      </p:cBhvr>
                                      <p:to>
                                        <p:strVal val="hidden"/>
                                      </p:to>
                                    </p:set>
                                  </p:childTnLst>
                                </p:cTn>
                              </p:par>
                            </p:childTnLst>
                          </p:cTn>
                        </p:par>
                        <p:par>
                          <p:cTn id="56" fill="hold" nodeType="afterGroup">
                            <p:stCondLst>
                              <p:cond delay="3000"/>
                            </p:stCondLst>
                            <p:childTnLst>
                              <p:par>
                                <p:cTn id="57" presetID="3" presetClass="entr" presetSubtype="10" fill="hold" grpId="0" nodeType="afterEffect">
                                  <p:stCondLst>
                                    <p:cond delay="0"/>
                                  </p:stCondLst>
                                  <p:childTnLst>
                                    <p:set>
                                      <p:cBhvr>
                                        <p:cTn id="58" dur="1" fill="hold">
                                          <p:stCondLst>
                                            <p:cond delay="0"/>
                                          </p:stCondLst>
                                        </p:cTn>
                                        <p:tgtEl>
                                          <p:spTgt spid="202760"/>
                                        </p:tgtEl>
                                        <p:attrNameLst>
                                          <p:attrName>style.visibility</p:attrName>
                                        </p:attrNameLst>
                                      </p:cBhvr>
                                      <p:to>
                                        <p:strVal val="visible"/>
                                      </p:to>
                                    </p:set>
                                    <p:animEffect transition="in" filter="blinds(horizontal)">
                                      <p:cBhvr>
                                        <p:cTn id="59" dur="500"/>
                                        <p:tgtEl>
                                          <p:spTgt spid="202760"/>
                                        </p:tgtEl>
                                      </p:cBhvr>
                                    </p:animEffect>
                                  </p:childTnLst>
                                </p:cTn>
                              </p:par>
                            </p:childTnLst>
                          </p:cTn>
                        </p:par>
                        <p:par>
                          <p:cTn id="60" fill="hold" nodeType="afterGroup">
                            <p:stCondLst>
                              <p:cond delay="3500"/>
                            </p:stCondLst>
                            <p:childTnLst>
                              <p:par>
                                <p:cTn id="61" presetID="0" presetClass="path" presetSubtype="0" accel="50000" decel="50000" fill="hold" grpId="1" nodeType="afterEffect">
                                  <p:stCondLst>
                                    <p:cond delay="0"/>
                                  </p:stCondLst>
                                  <p:childTnLst>
                                    <p:animMotion origin="layout" path="M 2.77778E-6 -4.52926E-6 L 0.05989 -0.09576 L 0.11649 -0.1647 L 0.11649 -0.23201 L 0.45885 -0.23363 " pathEditMode="relative" ptsTypes="AAAAA">
                                      <p:cBhvr>
                                        <p:cTn id="62" dur="1000" fill="hold"/>
                                        <p:tgtEl>
                                          <p:spTgt spid="202760"/>
                                        </p:tgtEl>
                                        <p:attrNameLst>
                                          <p:attrName>ppt_x</p:attrName>
                                          <p:attrName>ppt_y</p:attrName>
                                        </p:attrNameLst>
                                      </p:cBhvr>
                                    </p:animMotion>
                                  </p:childTnLst>
                                </p:cTn>
                              </p:par>
                            </p:childTnLst>
                          </p:cTn>
                        </p:par>
                        <p:par>
                          <p:cTn id="63" fill="hold" nodeType="afterGroup">
                            <p:stCondLst>
                              <p:cond delay="4500"/>
                            </p:stCondLst>
                            <p:childTnLst>
                              <p:par>
                                <p:cTn id="64" presetID="3" presetClass="entr" presetSubtype="10" fill="hold" grpId="0" nodeType="afterEffect">
                                  <p:stCondLst>
                                    <p:cond delay="0"/>
                                  </p:stCondLst>
                                  <p:childTnLst>
                                    <p:set>
                                      <p:cBhvr>
                                        <p:cTn id="65" dur="1" fill="hold">
                                          <p:stCondLst>
                                            <p:cond delay="0"/>
                                          </p:stCondLst>
                                        </p:cTn>
                                        <p:tgtEl>
                                          <p:spTgt spid="202761"/>
                                        </p:tgtEl>
                                        <p:attrNameLst>
                                          <p:attrName>style.visibility</p:attrName>
                                        </p:attrNameLst>
                                      </p:cBhvr>
                                      <p:to>
                                        <p:strVal val="visible"/>
                                      </p:to>
                                    </p:set>
                                    <p:animEffect transition="in" filter="blinds(horizontal)">
                                      <p:cBhvr>
                                        <p:cTn id="66" dur="500"/>
                                        <p:tgtEl>
                                          <p:spTgt spid="202761"/>
                                        </p:tgtEl>
                                      </p:cBhvr>
                                    </p:animEffect>
                                  </p:childTnLst>
                                </p:cTn>
                              </p:par>
                            </p:childTnLst>
                          </p:cTn>
                        </p:par>
                        <p:par>
                          <p:cTn id="67" fill="hold" nodeType="afterGroup">
                            <p:stCondLst>
                              <p:cond delay="5000"/>
                            </p:stCondLst>
                            <p:childTnLst>
                              <p:par>
                                <p:cTn id="68" presetID="0" presetClass="path" presetSubtype="0" accel="50000" decel="50000" fill="hold" grpId="2" nodeType="afterEffect">
                                  <p:stCondLst>
                                    <p:cond delay="0"/>
                                  </p:stCondLst>
                                  <p:childTnLst>
                                    <p:animMotion origin="layout" path="M 0.45643 -0.22137 L 0.28229 -0.08026 L 0.28229 -0.01758 L 0.37986 0.09993 " pathEditMode="relative" ptsTypes="AAAA">
                                      <p:cBhvr>
                                        <p:cTn id="69" dur="1000" fill="hold"/>
                                        <p:tgtEl>
                                          <p:spTgt spid="202760"/>
                                        </p:tgtEl>
                                        <p:attrNameLst>
                                          <p:attrName>ppt_x</p:attrName>
                                          <p:attrName>ppt_y</p:attrName>
                                        </p:attrNameLst>
                                      </p:cBhvr>
                                    </p:animMotion>
                                  </p:childTnLst>
                                </p:cTn>
                              </p:par>
                              <p:par>
                                <p:cTn id="70" presetID="0" presetClass="path" presetSubtype="0" accel="50000" decel="50000" fill="hold" grpId="1" nodeType="withEffect">
                                  <p:stCondLst>
                                    <p:cond delay="0"/>
                                  </p:stCondLst>
                                  <p:childTnLst>
                                    <p:animMotion origin="layout" path="M 5.27778E-6 5.47074E-6 L 0.1599 -0.06731 L -0.01527 -0.13462 L -0.01301 -0.003 L 0.10001 0.13024 L 0.10122 0.19455 L 0.19289 0.30882 " pathEditMode="relative" ptsTypes="AAAAAAA">
                                      <p:cBhvr>
                                        <p:cTn id="71" dur="1000" fill="hold"/>
                                        <p:tgtEl>
                                          <p:spTgt spid="202761"/>
                                        </p:tgtEl>
                                        <p:attrNameLst>
                                          <p:attrName>ppt_x</p:attrName>
                                          <p:attrName>ppt_y</p:attrName>
                                        </p:attrNameLst>
                                      </p:cBhvr>
                                    </p:animMotion>
                                  </p:childTnLst>
                                </p:cTn>
                              </p:par>
                            </p:childTnLst>
                          </p:cTn>
                        </p:par>
                        <p:par>
                          <p:cTn id="72" fill="hold" nodeType="afterGroup">
                            <p:stCondLst>
                              <p:cond delay="6000"/>
                            </p:stCondLst>
                            <p:childTnLst>
                              <p:par>
                                <p:cTn id="73" presetID="3" presetClass="exit" presetSubtype="10" fill="hold" grpId="2" nodeType="afterEffect">
                                  <p:stCondLst>
                                    <p:cond delay="0"/>
                                  </p:stCondLst>
                                  <p:childTnLst>
                                    <p:animEffect transition="out" filter="blinds(horizontal)">
                                      <p:cBhvr>
                                        <p:cTn id="74" dur="500"/>
                                        <p:tgtEl>
                                          <p:spTgt spid="202761"/>
                                        </p:tgtEl>
                                      </p:cBhvr>
                                    </p:animEffect>
                                    <p:set>
                                      <p:cBhvr>
                                        <p:cTn id="75" dur="1" fill="hold">
                                          <p:stCondLst>
                                            <p:cond delay="499"/>
                                          </p:stCondLst>
                                        </p:cTn>
                                        <p:tgtEl>
                                          <p:spTgt spid="202761"/>
                                        </p:tgtEl>
                                        <p:attrNameLst>
                                          <p:attrName>style.visibility</p:attrName>
                                        </p:attrNameLst>
                                      </p:cBhvr>
                                      <p:to>
                                        <p:strVal val="hidden"/>
                                      </p:to>
                                    </p:set>
                                  </p:childTnLst>
                                </p:cTn>
                              </p:par>
                            </p:childTnLst>
                          </p:cTn>
                        </p:par>
                        <p:par>
                          <p:cTn id="76" fill="hold" nodeType="afterGroup">
                            <p:stCondLst>
                              <p:cond delay="6500"/>
                            </p:stCondLst>
                            <p:childTnLst>
                              <p:par>
                                <p:cTn id="77" presetID="3" presetClass="exit" presetSubtype="10" fill="hold" grpId="3" nodeType="afterEffect">
                                  <p:stCondLst>
                                    <p:cond delay="0"/>
                                  </p:stCondLst>
                                  <p:childTnLst>
                                    <p:animEffect transition="out" filter="blinds(horizontal)">
                                      <p:cBhvr>
                                        <p:cTn id="78" dur="500"/>
                                        <p:tgtEl>
                                          <p:spTgt spid="202760"/>
                                        </p:tgtEl>
                                      </p:cBhvr>
                                    </p:animEffect>
                                    <p:set>
                                      <p:cBhvr>
                                        <p:cTn id="79" dur="1" fill="hold">
                                          <p:stCondLst>
                                            <p:cond delay="499"/>
                                          </p:stCondLst>
                                        </p:cTn>
                                        <p:tgtEl>
                                          <p:spTgt spid="202760"/>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02762"/>
                                        </p:tgtEl>
                                        <p:attrNameLst>
                                          <p:attrName>style.visibility</p:attrName>
                                        </p:attrNameLst>
                                      </p:cBhvr>
                                      <p:to>
                                        <p:strVal val="visible"/>
                                      </p:to>
                                    </p:set>
                                    <p:animEffect transition="in" filter="blinds(horizontal)">
                                      <p:cBhvr>
                                        <p:cTn id="84" dur="500"/>
                                        <p:tgtEl>
                                          <p:spTgt spid="202762"/>
                                        </p:tgtEl>
                                      </p:cBhvr>
                                    </p:animEffect>
                                  </p:childTnLst>
                                </p:cTn>
                              </p:par>
                            </p:childTnLst>
                          </p:cTn>
                        </p:par>
                        <p:par>
                          <p:cTn id="85" fill="hold" nodeType="afterGroup">
                            <p:stCondLst>
                              <p:cond delay="500"/>
                            </p:stCondLst>
                            <p:childTnLst>
                              <p:par>
                                <p:cTn id="86" presetID="0" presetClass="path" presetSubtype="0" accel="50000" decel="50000" fill="hold" grpId="1" nodeType="afterEffect">
                                  <p:stCondLst>
                                    <p:cond delay="0"/>
                                  </p:stCondLst>
                                  <p:childTnLst>
                                    <p:animMotion origin="layout" path="M -2.77778E-7 -4.52926E-6 L 0.06111 -0.04233 L 0.11771 -0.1034 L 0.11875 -0.17233 L 0.00469 -0.30719 " pathEditMode="relative" ptsTypes="AAAAA">
                                      <p:cBhvr>
                                        <p:cTn id="87" dur="1000" fill="hold"/>
                                        <p:tgtEl>
                                          <p:spTgt spid="202762"/>
                                        </p:tgtEl>
                                        <p:attrNameLst>
                                          <p:attrName>ppt_x</p:attrName>
                                          <p:attrName>ppt_y</p:attrName>
                                        </p:attrNameLst>
                                      </p:cBhvr>
                                    </p:animMotion>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xit" presetSubtype="10" fill="hold" grpId="2" nodeType="clickEffect">
                                  <p:stCondLst>
                                    <p:cond delay="0"/>
                                  </p:stCondLst>
                                  <p:childTnLst>
                                    <p:animEffect transition="out" filter="blinds(horizontal)">
                                      <p:cBhvr>
                                        <p:cTn id="91" dur="500"/>
                                        <p:tgtEl>
                                          <p:spTgt spid="202762"/>
                                        </p:tgtEl>
                                      </p:cBhvr>
                                    </p:animEffect>
                                    <p:set>
                                      <p:cBhvr>
                                        <p:cTn id="92" dur="1" fill="hold">
                                          <p:stCondLst>
                                            <p:cond delay="499"/>
                                          </p:stCondLst>
                                        </p:cTn>
                                        <p:tgtEl>
                                          <p:spTgt spid="202762"/>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02767"/>
                                        </p:tgtEl>
                                        <p:attrNameLst>
                                          <p:attrName>style.visibility</p:attrName>
                                        </p:attrNameLst>
                                      </p:cBhvr>
                                      <p:to>
                                        <p:strVal val="visible"/>
                                      </p:to>
                                    </p:set>
                                  </p:childTnLst>
                                </p:cTn>
                              </p:par>
                            </p:childTnLst>
                          </p:cTn>
                        </p:par>
                        <p:par>
                          <p:cTn id="97" fill="hold" nodeType="afterGroup">
                            <p:stCondLst>
                              <p:cond delay="500"/>
                            </p:stCondLst>
                            <p:childTnLst>
                              <p:par>
                                <p:cTn id="98" presetID="0" presetClass="path" presetSubtype="0" accel="50000" decel="50000" fill="hold" grpId="1" nodeType="afterEffect">
                                  <p:stCondLst>
                                    <p:cond delay="0"/>
                                  </p:stCondLst>
                                  <p:childTnLst>
                                    <p:animMotion origin="layout" path="M -5.27778E-6 7.40741E-7 C -5.27778E-6 -0.02407 -5.27778E-6 -0.04815 -5.27778E-6 -0.07222 L 0.11527 -0.21481 L 0.11649 -0.28518 L 0.46649 -0.28704 L 0.64027 -0.35556 L 0.46388 -0.42037 L 0.46527 -0.28704 L 0.58194 -0.15 L 0.58194 -0.07778 L 0.70277 0.05 " pathEditMode="relative" ptsTypes="fAAAAAAAAAA">
                                      <p:cBhvr>
                                        <p:cTn id="99" dur="2000" fill="hold"/>
                                        <p:tgtEl>
                                          <p:spTgt spid="202767"/>
                                        </p:tgtEl>
                                        <p:attrNameLst>
                                          <p:attrName>ppt_x</p:attrName>
                                          <p:attrName>ppt_y</p:attrName>
                                        </p:attrNameLst>
                                      </p:cBhvr>
                                    </p:animMotion>
                                  </p:childTnLst>
                                </p:cTn>
                              </p:par>
                            </p:childTnLst>
                          </p:cTn>
                        </p:par>
                        <p:par>
                          <p:cTn id="100" fill="hold" nodeType="afterGroup">
                            <p:stCondLst>
                              <p:cond delay="2500"/>
                            </p:stCondLst>
                            <p:childTnLst>
                              <p:par>
                                <p:cTn id="101" presetID="3" presetClass="exit" presetSubtype="10" fill="hold" grpId="2" nodeType="afterEffect">
                                  <p:stCondLst>
                                    <p:cond delay="0"/>
                                  </p:stCondLst>
                                  <p:childTnLst>
                                    <p:animEffect transition="out" filter="blinds(horizontal)">
                                      <p:cBhvr>
                                        <p:cTn id="102" dur="500"/>
                                        <p:tgtEl>
                                          <p:spTgt spid="202767"/>
                                        </p:tgtEl>
                                      </p:cBhvr>
                                    </p:animEffect>
                                    <p:set>
                                      <p:cBhvr>
                                        <p:cTn id="103" dur="1" fill="hold">
                                          <p:stCondLst>
                                            <p:cond delay="499"/>
                                          </p:stCondLst>
                                        </p:cTn>
                                        <p:tgtEl>
                                          <p:spTgt spid="2027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6" grpId="1" animBg="1"/>
      <p:bldP spid="202756" grpId="2" animBg="1"/>
      <p:bldP spid="202756" grpId="3" animBg="1"/>
      <p:bldP spid="202757" grpId="0" animBg="1"/>
      <p:bldP spid="202757" grpId="1" animBg="1"/>
      <p:bldP spid="202757" grpId="2" animBg="1"/>
      <p:bldP spid="202758" grpId="0" animBg="1"/>
      <p:bldP spid="202758" grpId="1" animBg="1"/>
      <p:bldP spid="202758" grpId="2" animBg="1"/>
      <p:bldP spid="202759" grpId="0" animBg="1"/>
      <p:bldP spid="202759" grpId="1" animBg="1"/>
      <p:bldP spid="202759" grpId="2" animBg="1"/>
      <p:bldP spid="202759" grpId="3" animBg="1"/>
      <p:bldP spid="202760" grpId="0" animBg="1"/>
      <p:bldP spid="202760" grpId="1" animBg="1"/>
      <p:bldP spid="202760" grpId="2" animBg="1"/>
      <p:bldP spid="202760" grpId="3" animBg="1"/>
      <p:bldP spid="202761" grpId="0" animBg="1"/>
      <p:bldP spid="202761" grpId="1" animBg="1"/>
      <p:bldP spid="202761" grpId="2" animBg="1"/>
      <p:bldP spid="202762" grpId="0" animBg="1"/>
      <p:bldP spid="202762" grpId="1" animBg="1"/>
      <p:bldP spid="202762" grpId="2" animBg="1"/>
      <p:bldP spid="202767" grpId="0" animBg="1"/>
      <p:bldP spid="202767" grpId="1" animBg="1"/>
      <p:bldP spid="202767"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rtl="0"/>
            <a:r>
              <a:rPr lang="en-US" altLang="he-IL" sz="5400">
                <a:solidFill>
                  <a:srgbClr val="0000FF"/>
                </a:solidFill>
              </a:rPr>
              <a:t>Agenda</a:t>
            </a:r>
          </a:p>
        </p:txBody>
      </p:sp>
      <p:sp>
        <p:nvSpPr>
          <p:cNvPr id="168963" name="Rectangle 3"/>
          <p:cNvSpPr>
            <a:spLocks noGrp="1" noChangeArrowheads="1"/>
          </p:cNvSpPr>
          <p:nvPr>
            <p:ph type="body" idx="1"/>
          </p:nvPr>
        </p:nvSpPr>
        <p:spPr>
          <a:xfrm>
            <a:off x="179388" y="1484313"/>
            <a:ext cx="8518525" cy="4525962"/>
          </a:xfrm>
        </p:spPr>
        <p:txBody>
          <a:bodyPr/>
          <a:lstStyle/>
          <a:p>
            <a:pPr algn="l" rtl="0">
              <a:lnSpc>
                <a:spcPct val="90000"/>
              </a:lnSpc>
            </a:pPr>
            <a:endParaRPr lang="en-US" altLang="he-IL"/>
          </a:p>
          <a:p>
            <a:pPr algn="l" rtl="0">
              <a:lnSpc>
                <a:spcPct val="90000"/>
              </a:lnSpc>
            </a:pPr>
            <a:r>
              <a:rPr lang="en-US" altLang="he-IL"/>
              <a:t>Overview of IEEE 802.16 standard</a:t>
            </a:r>
          </a:p>
          <a:p>
            <a:pPr algn="l" rtl="0">
              <a:lnSpc>
                <a:spcPct val="90000"/>
              </a:lnSpc>
            </a:pPr>
            <a:r>
              <a:rPr lang="en-US" altLang="he-IL"/>
              <a:t>Motivation: the Handover problem and existing solutions</a:t>
            </a:r>
          </a:p>
          <a:p>
            <a:pPr algn="l" rtl="0">
              <a:lnSpc>
                <a:spcPct val="90000"/>
              </a:lnSpc>
            </a:pPr>
            <a:r>
              <a:rPr lang="en-US" altLang="he-IL"/>
              <a:t>LPM Handover scheme</a:t>
            </a:r>
          </a:p>
          <a:p>
            <a:pPr algn="l" rtl="0">
              <a:lnSpc>
                <a:spcPct val="90000"/>
              </a:lnSpc>
            </a:pPr>
            <a:r>
              <a:rPr lang="en-US" altLang="he-IL"/>
              <a:t>The Opnet model</a:t>
            </a:r>
          </a:p>
          <a:p>
            <a:pPr algn="l" rtl="0">
              <a:lnSpc>
                <a:spcPct val="90000"/>
              </a:lnSpc>
            </a:pPr>
            <a:r>
              <a:rPr lang="en-US" altLang="he-IL">
                <a:solidFill>
                  <a:srgbClr val="FF6600"/>
                </a:solidFill>
              </a:rPr>
              <a:t>Simulations results</a:t>
            </a:r>
          </a:p>
          <a:p>
            <a:pPr algn="l" rtl="0">
              <a:lnSpc>
                <a:spcPct val="90000"/>
              </a:lnSpc>
            </a:pPr>
            <a:r>
              <a:rPr lang="en-US" altLang="he-IL"/>
              <a:t>Conclusions</a:t>
            </a:r>
          </a:p>
          <a:p>
            <a:pPr algn="l" rtl="0">
              <a:lnSpc>
                <a:spcPct val="90000"/>
              </a:lnSpc>
            </a:pPr>
            <a:endParaRPr lang="en-US" altLang="he-IL" sz="3600">
              <a:solidFill>
                <a:srgbClr val="FF00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95288" y="0"/>
            <a:ext cx="8229600" cy="1143000"/>
          </a:xfrm>
        </p:spPr>
        <p:txBody>
          <a:bodyPr/>
          <a:lstStyle/>
          <a:p>
            <a:pPr rtl="0"/>
            <a:r>
              <a:rPr lang="en-US" altLang="he-IL">
                <a:solidFill>
                  <a:srgbClr val="0000FF"/>
                </a:solidFill>
              </a:rPr>
              <a:t>Simulation setup</a:t>
            </a:r>
          </a:p>
        </p:txBody>
      </p:sp>
      <p:sp>
        <p:nvSpPr>
          <p:cNvPr id="89091" name="Rectangle 3"/>
          <p:cNvSpPr>
            <a:spLocks noGrp="1" noChangeArrowheads="1"/>
          </p:cNvSpPr>
          <p:nvPr>
            <p:ph type="body" idx="1"/>
          </p:nvPr>
        </p:nvSpPr>
        <p:spPr>
          <a:xfrm>
            <a:off x="468313" y="1052513"/>
            <a:ext cx="8229600" cy="4525962"/>
          </a:xfrm>
        </p:spPr>
        <p:txBody>
          <a:bodyPr/>
          <a:lstStyle/>
          <a:p>
            <a:pPr algn="l" rtl="0">
              <a:lnSpc>
                <a:spcPct val="80000"/>
              </a:lnSpc>
            </a:pPr>
            <a:r>
              <a:rPr lang="en-US" altLang="he-IL" sz="1800"/>
              <a:t>The TCP connection</a:t>
            </a:r>
          </a:p>
          <a:p>
            <a:pPr lvl="1" algn="l" rtl="0">
              <a:lnSpc>
                <a:spcPct val="80000"/>
              </a:lnSpc>
            </a:pPr>
            <a:r>
              <a:rPr lang="en-US" altLang="he-IL" sz="1600"/>
              <a:t>At t = 3sec, MSS starts the TCP connection with CN.</a:t>
            </a:r>
          </a:p>
          <a:p>
            <a:pPr lvl="1" algn="l" rtl="0">
              <a:lnSpc>
                <a:spcPct val="80000"/>
              </a:lnSpc>
            </a:pPr>
            <a:r>
              <a:rPr lang="en-US" altLang="he-IL" sz="1600"/>
              <a:t>CN’s application layer forwards to the transport (TCP) layer 1KB packet every 8msec.</a:t>
            </a:r>
          </a:p>
          <a:p>
            <a:pPr lvl="1" algn="l" rtl="0">
              <a:lnSpc>
                <a:spcPct val="80000"/>
              </a:lnSpc>
            </a:pPr>
            <a:r>
              <a:rPr lang="en-US" altLang="he-IL" sz="1600"/>
              <a:t>This fits to ideal throughput (TP) of 1Mbps.</a:t>
            </a:r>
          </a:p>
          <a:p>
            <a:pPr algn="l" rtl="0">
              <a:lnSpc>
                <a:spcPct val="80000"/>
              </a:lnSpc>
            </a:pPr>
            <a:endParaRPr lang="en-US" altLang="he-IL" sz="1800"/>
          </a:p>
          <a:p>
            <a:pPr algn="l" rtl="0">
              <a:lnSpc>
                <a:spcPct val="80000"/>
              </a:lnSpc>
            </a:pPr>
            <a:r>
              <a:rPr lang="en-US" altLang="he-IL" sz="1800"/>
              <a:t>TCP parameters</a:t>
            </a:r>
          </a:p>
          <a:p>
            <a:pPr lvl="1" algn="l" rtl="0">
              <a:lnSpc>
                <a:spcPct val="80000"/>
              </a:lnSpc>
            </a:pPr>
            <a:r>
              <a:rPr lang="en-US" altLang="he-IL" sz="1600"/>
              <a:t>MSS’s receiver’s window size is 20KB, and the application’s response time is zero.</a:t>
            </a:r>
          </a:p>
          <a:p>
            <a:pPr lvl="1" algn="l" rtl="0">
              <a:lnSpc>
                <a:spcPct val="80000"/>
              </a:lnSpc>
            </a:pPr>
            <a:r>
              <a:rPr lang="en-US" altLang="he-IL" sz="1600"/>
              <a:t>New Reno fast recovery algorithm is employed.</a:t>
            </a:r>
          </a:p>
          <a:p>
            <a:pPr lvl="2" algn="l" rtl="0">
              <a:lnSpc>
                <a:spcPct val="80000"/>
              </a:lnSpc>
            </a:pPr>
            <a:r>
              <a:rPr lang="en-US" altLang="he-IL" sz="1400"/>
              <a:t>Read about Reno / New Reno </a:t>
            </a:r>
            <a:r>
              <a:rPr lang="en-US" altLang="he-IL" sz="1400">
                <a:hlinkClick r:id="rId3"/>
              </a:rPr>
              <a:t>here</a:t>
            </a:r>
            <a:r>
              <a:rPr lang="en-US" altLang="he-IL" sz="1400"/>
              <a:t>.</a:t>
            </a:r>
          </a:p>
          <a:p>
            <a:pPr lvl="1" algn="l" rtl="0">
              <a:lnSpc>
                <a:spcPct val="80000"/>
              </a:lnSpc>
            </a:pPr>
            <a:r>
              <a:rPr lang="en-US" altLang="he-IL" sz="1600"/>
              <a:t>The affect of TCP parameters on the HO delay is widely discussed in the following slides.</a:t>
            </a:r>
          </a:p>
          <a:p>
            <a:pPr lvl="1" algn="l" rtl="0">
              <a:lnSpc>
                <a:spcPct val="80000"/>
              </a:lnSpc>
            </a:pPr>
            <a:endParaRPr lang="en-US" altLang="he-IL" sz="1600"/>
          </a:p>
          <a:p>
            <a:pPr algn="l" rtl="0">
              <a:lnSpc>
                <a:spcPct val="80000"/>
              </a:lnSpc>
            </a:pPr>
            <a:r>
              <a:rPr lang="en-US" altLang="he-IL" sz="1800"/>
              <a:t>The MAC layer </a:t>
            </a:r>
          </a:p>
          <a:p>
            <a:pPr lvl="1" algn="l" rtl="0">
              <a:lnSpc>
                <a:spcPct val="80000"/>
              </a:lnSpc>
            </a:pPr>
            <a:r>
              <a:rPr lang="en-US" altLang="he-IL" sz="1600"/>
              <a:t>Modeled by 802.11, at data rate of 2Mbps. </a:t>
            </a:r>
          </a:p>
          <a:p>
            <a:pPr lvl="1" algn="l" rtl="0">
              <a:lnSpc>
                <a:spcPct val="80000"/>
              </a:lnSpc>
            </a:pPr>
            <a:r>
              <a:rPr lang="en-US" altLang="he-IL" sz="1600"/>
              <a:t>Most Opnet’s WLAN attributes were set to their default.</a:t>
            </a:r>
          </a:p>
          <a:p>
            <a:pPr algn="l" rtl="0">
              <a:lnSpc>
                <a:spcPct val="80000"/>
              </a:lnSpc>
            </a:pPr>
            <a:endParaRPr lang="en-US" altLang="he-IL" sz="1800"/>
          </a:p>
          <a:p>
            <a:pPr lvl="1" algn="l" rtl="0">
              <a:lnSpc>
                <a:spcPct val="80000"/>
              </a:lnSpc>
              <a:buFontTx/>
              <a:buNone/>
            </a:pPr>
            <a:endParaRPr lang="en-US" altLang="he-IL" sz="1600"/>
          </a:p>
          <a:p>
            <a:pPr lvl="1" algn="l" rtl="0">
              <a:lnSpc>
                <a:spcPct val="80000"/>
              </a:lnSpc>
            </a:pPr>
            <a:endParaRPr lang="en-US" altLang="he-IL" sz="16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68313" y="0"/>
            <a:ext cx="8229600" cy="908050"/>
          </a:xfrm>
        </p:spPr>
        <p:txBody>
          <a:bodyPr/>
          <a:lstStyle/>
          <a:p>
            <a:r>
              <a:rPr lang="en-US" altLang="he-IL" sz="4800">
                <a:solidFill>
                  <a:srgbClr val="0000FF"/>
                </a:solidFill>
              </a:rPr>
              <a:t>The simulation scenario</a:t>
            </a:r>
          </a:p>
        </p:txBody>
      </p:sp>
      <p:sp>
        <p:nvSpPr>
          <p:cNvPr id="90115" name="Rectangle 3"/>
          <p:cNvSpPr>
            <a:spLocks noGrp="1" noChangeArrowheads="1"/>
          </p:cNvSpPr>
          <p:nvPr>
            <p:ph type="body" idx="1"/>
          </p:nvPr>
        </p:nvSpPr>
        <p:spPr>
          <a:xfrm>
            <a:off x="468313" y="908050"/>
            <a:ext cx="8229600" cy="5545138"/>
          </a:xfrm>
        </p:spPr>
        <p:txBody>
          <a:bodyPr/>
          <a:lstStyle/>
          <a:p>
            <a:pPr algn="l" rtl="0">
              <a:lnSpc>
                <a:spcPct val="80000"/>
              </a:lnSpc>
            </a:pPr>
            <a:endParaRPr lang="en-US" altLang="he-IL"/>
          </a:p>
          <a:p>
            <a:pPr algn="l" rtl="0">
              <a:lnSpc>
                <a:spcPct val="80000"/>
              </a:lnSpc>
            </a:pPr>
            <a:r>
              <a:rPr lang="en-US" altLang="he-IL"/>
              <a:t>MSS’s trajectory</a:t>
            </a:r>
          </a:p>
          <a:p>
            <a:pPr lvl="1" algn="l" rtl="0">
              <a:lnSpc>
                <a:spcPct val="80000"/>
              </a:lnSpc>
            </a:pPr>
            <a:r>
              <a:rPr lang="en-US" altLang="he-IL"/>
              <a:t>t=10: MSS starts move from near the serving BS towards the target BS.</a:t>
            </a:r>
          </a:p>
          <a:p>
            <a:pPr lvl="1" algn="l" rtl="0">
              <a:lnSpc>
                <a:spcPct val="80000"/>
              </a:lnSpc>
            </a:pPr>
            <a:r>
              <a:rPr lang="en-US" altLang="he-IL"/>
              <a:t>T=20: MSS finishes its trajectory, and is located near the target BS.</a:t>
            </a:r>
          </a:p>
          <a:p>
            <a:pPr lvl="2" algn="l" rtl="0">
              <a:lnSpc>
                <a:spcPct val="80000"/>
              </a:lnSpc>
            </a:pPr>
            <a:r>
              <a:rPr lang="en-US" altLang="he-IL"/>
              <a:t>See reminder of the configuration in the next slide.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475" y="3419475"/>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91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475" y="3419475"/>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475" y="3419475"/>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91141" name="Picture 5" descr="H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7663"/>
            <a:ext cx="7315200" cy="6162675"/>
          </a:xfrm>
          <a:prstGeom prst="rect">
            <a:avLst/>
          </a:prstGeom>
          <a:noFill/>
          <a:extLst>
            <a:ext uri="{909E8E84-426E-40DD-AFC4-6F175D3DCCD1}">
              <a14:hiddenFill xmlns:a14="http://schemas.microsoft.com/office/drawing/2010/main">
                <a:solidFill>
                  <a:srgbClr val="FFFFFF"/>
                </a:solidFill>
              </a14:hiddenFill>
            </a:ext>
          </a:extLst>
        </p:spPr>
      </p:pic>
      <p:sp>
        <p:nvSpPr>
          <p:cNvPr id="91142" name="Text Box 6"/>
          <p:cNvSpPr txBox="1">
            <a:spLocks noChangeArrowheads="1"/>
          </p:cNvSpPr>
          <p:nvPr/>
        </p:nvSpPr>
        <p:spPr bwMode="auto">
          <a:xfrm>
            <a:off x="2124075" y="3789363"/>
            <a:ext cx="13827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he-IL" sz="1000" b="1"/>
              <a:t>10BaseT, 5ms delay</a:t>
            </a:r>
          </a:p>
        </p:txBody>
      </p:sp>
      <p:sp>
        <p:nvSpPr>
          <p:cNvPr id="91143" name="Line 7"/>
          <p:cNvSpPr>
            <a:spLocks noChangeShapeType="1"/>
          </p:cNvSpPr>
          <p:nvPr/>
        </p:nvSpPr>
        <p:spPr bwMode="auto">
          <a:xfrm flipV="1">
            <a:off x="3348038" y="3495675"/>
            <a:ext cx="287337" cy="315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1144" name="Line 8"/>
          <p:cNvSpPr>
            <a:spLocks noChangeShapeType="1"/>
          </p:cNvSpPr>
          <p:nvPr/>
        </p:nvSpPr>
        <p:spPr bwMode="auto">
          <a:xfrm>
            <a:off x="3276600" y="4027488"/>
            <a:ext cx="288925"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1145" name="Text Box 9"/>
          <p:cNvSpPr txBox="1">
            <a:spLocks noChangeArrowheads="1"/>
          </p:cNvSpPr>
          <p:nvPr/>
        </p:nvSpPr>
        <p:spPr bwMode="auto">
          <a:xfrm>
            <a:off x="4465638" y="3235325"/>
            <a:ext cx="14525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he-IL" sz="1000" b="1"/>
              <a:t>10BaseT, 50ms delay</a:t>
            </a:r>
          </a:p>
        </p:txBody>
      </p:sp>
      <p:sp>
        <p:nvSpPr>
          <p:cNvPr id="91146" name="Line 10"/>
          <p:cNvSpPr>
            <a:spLocks noChangeShapeType="1"/>
          </p:cNvSpPr>
          <p:nvPr/>
        </p:nvSpPr>
        <p:spPr bwMode="auto">
          <a:xfrm>
            <a:off x="5148263" y="345122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1147" name="Text Box 11"/>
          <p:cNvSpPr txBox="1">
            <a:spLocks noChangeArrowheads="1"/>
          </p:cNvSpPr>
          <p:nvPr/>
        </p:nvSpPr>
        <p:spPr bwMode="auto">
          <a:xfrm>
            <a:off x="1042988" y="1341438"/>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0"/>
            <a:r>
              <a:rPr lang="en-US" altLang="he-IL" sz="1000" b="1"/>
              <a:t>2Mbp/s wireless</a:t>
            </a:r>
          </a:p>
          <a:p>
            <a:pPr algn="ctr" rtl="0"/>
            <a:r>
              <a:rPr lang="en-US" altLang="he-IL" sz="1000" b="1"/>
              <a:t> (802.11) “link”</a:t>
            </a:r>
          </a:p>
        </p:txBody>
      </p:sp>
      <p:sp>
        <p:nvSpPr>
          <p:cNvPr id="91148" name="Line 12"/>
          <p:cNvSpPr>
            <a:spLocks noChangeShapeType="1"/>
          </p:cNvSpPr>
          <p:nvPr/>
        </p:nvSpPr>
        <p:spPr bwMode="auto">
          <a:xfrm>
            <a:off x="1476375" y="1773238"/>
            <a:ext cx="71438"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1149" name="Text Box 13"/>
          <p:cNvSpPr txBox="1">
            <a:spLocks noChangeArrowheads="1"/>
          </p:cNvSpPr>
          <p:nvPr/>
        </p:nvSpPr>
        <p:spPr bwMode="auto">
          <a:xfrm>
            <a:off x="1116013" y="3213100"/>
            <a:ext cx="1174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0"/>
            <a:r>
              <a:rPr lang="en-US" altLang="he-IL" sz="1000" b="1"/>
              <a:t>MSS’s trajectory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rtl="0"/>
            <a:r>
              <a:rPr lang="en-US" altLang="he-IL">
                <a:solidFill>
                  <a:srgbClr val="0000FF"/>
                </a:solidFill>
              </a:rPr>
              <a:t>Hard HO</a:t>
            </a:r>
          </a:p>
        </p:txBody>
      </p:sp>
      <p:sp>
        <p:nvSpPr>
          <p:cNvPr id="204803" name="Rectangle 3"/>
          <p:cNvSpPr>
            <a:spLocks noGrp="1" noChangeArrowheads="1"/>
          </p:cNvSpPr>
          <p:nvPr>
            <p:ph type="body" idx="1"/>
          </p:nvPr>
        </p:nvSpPr>
        <p:spPr/>
        <p:txBody>
          <a:bodyPr/>
          <a:lstStyle/>
          <a:p>
            <a:pPr algn="l" rtl="0"/>
            <a:r>
              <a:rPr lang="en-US" altLang="he-IL" sz="3600"/>
              <a:t>Let us explore “hard HO”, where 802.16e schemes is deployed without LPM.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902" name="Picture 6"/>
          <p:cNvPicPr>
            <a:picLocks noChangeAspect="1" noChangeArrowheads="1"/>
          </p:cNvPicPr>
          <p:nvPr/>
        </p:nvPicPr>
        <p:blipFill>
          <a:blip r:embed="rId2">
            <a:extLst>
              <a:ext uri="{28A0092B-C50C-407E-A947-70E740481C1C}">
                <a14:useLocalDpi xmlns:a14="http://schemas.microsoft.com/office/drawing/2010/main" val="0"/>
              </a:ext>
            </a:extLst>
          </a:blip>
          <a:srcRect b="2905"/>
          <a:stretch>
            <a:fillRect/>
          </a:stretch>
        </p:blipFill>
        <p:spPr bwMode="auto">
          <a:xfrm>
            <a:off x="0" y="0"/>
            <a:ext cx="9144000" cy="685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8901" name="Text Box 5"/>
          <p:cNvSpPr txBox="1">
            <a:spLocks noChangeArrowheads="1"/>
          </p:cNvSpPr>
          <p:nvPr/>
        </p:nvSpPr>
        <p:spPr bwMode="auto">
          <a:xfrm>
            <a:off x="468313" y="4043363"/>
            <a:ext cx="5903912"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a:t>
            </a:r>
          </a:p>
        </p:txBody>
      </p:sp>
      <p:sp>
        <p:nvSpPr>
          <p:cNvPr id="208903" name="Text Box 7"/>
          <p:cNvSpPr txBox="1">
            <a:spLocks noChangeArrowheads="1"/>
          </p:cNvSpPr>
          <p:nvPr/>
        </p:nvSpPr>
        <p:spPr bwMode="auto">
          <a:xfrm>
            <a:off x="468313" y="188913"/>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Serving BS [bits/sec]</a:t>
            </a:r>
            <a:endParaRPr lang="en-US" altLang="he-IL" sz="1600"/>
          </a:p>
        </p:txBody>
      </p:sp>
      <p:sp>
        <p:nvSpPr>
          <p:cNvPr id="208904" name="Text Box 8"/>
          <p:cNvSpPr txBox="1">
            <a:spLocks noChangeArrowheads="1"/>
          </p:cNvSpPr>
          <p:nvPr/>
        </p:nvSpPr>
        <p:spPr bwMode="auto">
          <a:xfrm>
            <a:off x="468313" y="1700213"/>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target BS [bits/sec]</a:t>
            </a:r>
            <a:endParaRPr lang="en-US" altLang="he-IL"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7" name="Picture 5"/>
          <p:cNvPicPr>
            <a:picLocks noChangeAspect="1" noChangeArrowheads="1"/>
          </p:cNvPicPr>
          <p:nvPr/>
        </p:nvPicPr>
        <p:blipFill>
          <a:blip r:embed="rId2">
            <a:extLst>
              <a:ext uri="{28A0092B-C50C-407E-A947-70E740481C1C}">
                <a14:useLocalDpi xmlns:a14="http://schemas.microsoft.com/office/drawing/2010/main" val="0"/>
              </a:ext>
            </a:extLst>
          </a:blip>
          <a:srcRect t="57004" r="-249" b="2412"/>
          <a:stretch>
            <a:fillRect/>
          </a:stretch>
        </p:blipFill>
        <p:spPr bwMode="auto">
          <a:xfrm>
            <a:off x="0" y="0"/>
            <a:ext cx="91440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878" name="Text Box 6"/>
          <p:cNvSpPr txBox="1">
            <a:spLocks noChangeArrowheads="1"/>
          </p:cNvSpPr>
          <p:nvPr/>
        </p:nvSpPr>
        <p:spPr bwMode="auto">
          <a:xfrm>
            <a:off x="468313" y="0"/>
            <a:ext cx="5903912"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50ms</a:t>
            </a:r>
          </a:p>
        </p:txBody>
      </p:sp>
      <p:pic>
        <p:nvPicPr>
          <p:cNvPr id="207879" name="Picture 7"/>
          <p:cNvPicPr>
            <a:picLocks noChangeAspect="1" noChangeArrowheads="1"/>
          </p:cNvPicPr>
          <p:nvPr/>
        </p:nvPicPr>
        <p:blipFill>
          <a:blip r:embed="rId3">
            <a:extLst>
              <a:ext uri="{28A0092B-C50C-407E-A947-70E740481C1C}">
                <a14:useLocalDpi xmlns:a14="http://schemas.microsoft.com/office/drawing/2010/main" val="0"/>
              </a:ext>
            </a:extLst>
          </a:blip>
          <a:srcRect t="57382" b="2466"/>
          <a:stretch>
            <a:fillRect/>
          </a:stretch>
        </p:blipFill>
        <p:spPr bwMode="auto">
          <a:xfrm>
            <a:off x="0" y="3068638"/>
            <a:ext cx="9144000" cy="378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880" name="Text Box 8"/>
          <p:cNvSpPr txBox="1">
            <a:spLocks noChangeArrowheads="1"/>
          </p:cNvSpPr>
          <p:nvPr/>
        </p:nvSpPr>
        <p:spPr bwMode="auto">
          <a:xfrm>
            <a:off x="468313" y="3068638"/>
            <a:ext cx="86756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50ms. Zoom on the HO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6" name="Picture 6"/>
          <p:cNvPicPr>
            <a:picLocks noChangeAspect="1" noChangeArrowheads="1"/>
          </p:cNvPicPr>
          <p:nvPr/>
        </p:nvPicPr>
        <p:blipFill>
          <a:blip r:embed="rId2">
            <a:extLst>
              <a:ext uri="{28A0092B-C50C-407E-A947-70E740481C1C}">
                <a14:useLocalDpi xmlns:a14="http://schemas.microsoft.com/office/drawing/2010/main" val="0"/>
              </a:ext>
            </a:extLst>
          </a:blip>
          <a:srcRect l="14557" t="29329" r="18112" b="9392"/>
          <a:stretch>
            <a:fillRect/>
          </a:stretch>
        </p:blipFill>
        <p:spPr bwMode="auto">
          <a:xfrm>
            <a:off x="0" y="765175"/>
            <a:ext cx="9144000"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9927" name="Rectangle 7"/>
          <p:cNvSpPr>
            <a:spLocks noChangeArrowheads="1"/>
          </p:cNvSpPr>
          <p:nvPr/>
        </p:nvSpPr>
        <p:spPr bwMode="auto">
          <a:xfrm>
            <a:off x="179388" y="188913"/>
            <a:ext cx="835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r>
              <a:rPr lang="en-US" altLang="he-IL" sz="2400" b="1">
                <a:solidFill>
                  <a:srgbClr val="0000FF"/>
                </a:solidFill>
              </a:rPr>
              <a:t>NS-2 simulations of HO every 10sec</a:t>
            </a:r>
          </a:p>
        </p:txBody>
      </p:sp>
      <p:sp>
        <p:nvSpPr>
          <p:cNvPr id="209928" name="Text Box 8"/>
          <p:cNvSpPr txBox="1">
            <a:spLocks noChangeArrowheads="1"/>
          </p:cNvSpPr>
          <p:nvPr/>
        </p:nvSpPr>
        <p:spPr bwMode="auto">
          <a:xfrm>
            <a:off x="1835150" y="4076700"/>
            <a:ext cx="29527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rtl="0"/>
            <a:r>
              <a:rPr lang="en-US" altLang="he-IL"/>
              <a:t>Figure was taken from [1]</a:t>
            </a:r>
          </a:p>
          <a:p>
            <a:pPr>
              <a:spcBef>
                <a:spcPct val="50000"/>
              </a:spcBef>
            </a:pPr>
            <a:endParaRPr lang="en-US" altLang="he-IL"/>
          </a:p>
        </p:txBody>
      </p:sp>
      <p:sp>
        <p:nvSpPr>
          <p:cNvPr id="209929" name="Text Box 9"/>
          <p:cNvSpPr txBox="1">
            <a:spLocks noChangeArrowheads="1"/>
          </p:cNvSpPr>
          <p:nvPr/>
        </p:nvSpPr>
        <p:spPr bwMode="auto">
          <a:xfrm>
            <a:off x="0" y="6384925"/>
            <a:ext cx="197961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rtl="0"/>
            <a:r>
              <a:rPr lang="en-US" altLang="he-IL" sz="1000"/>
              <a:t>The figure was taken from [1]</a:t>
            </a:r>
          </a:p>
          <a:p>
            <a:pPr>
              <a:spcBef>
                <a:spcPct val="50000"/>
              </a:spcBef>
            </a:pPr>
            <a:endParaRPr lang="en-US" altLang="he-IL"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rtl="0"/>
            <a:r>
              <a:rPr lang="en-US" altLang="he-IL" sz="5400">
                <a:solidFill>
                  <a:srgbClr val="0000FF"/>
                </a:solidFill>
              </a:rPr>
              <a:t>Agenda</a:t>
            </a:r>
          </a:p>
        </p:txBody>
      </p:sp>
      <p:sp>
        <p:nvSpPr>
          <p:cNvPr id="189443" name="Rectangle 3"/>
          <p:cNvSpPr>
            <a:spLocks noGrp="1" noChangeArrowheads="1"/>
          </p:cNvSpPr>
          <p:nvPr>
            <p:ph type="body" idx="1"/>
          </p:nvPr>
        </p:nvSpPr>
        <p:spPr>
          <a:xfrm>
            <a:off x="179388" y="1484313"/>
            <a:ext cx="8518525" cy="4525962"/>
          </a:xfrm>
        </p:spPr>
        <p:txBody>
          <a:bodyPr/>
          <a:lstStyle/>
          <a:p>
            <a:pPr algn="l" rtl="0">
              <a:lnSpc>
                <a:spcPct val="90000"/>
              </a:lnSpc>
            </a:pPr>
            <a:endParaRPr lang="en-US" altLang="he-IL"/>
          </a:p>
          <a:p>
            <a:pPr algn="l" rtl="0">
              <a:lnSpc>
                <a:spcPct val="90000"/>
              </a:lnSpc>
            </a:pPr>
            <a:r>
              <a:rPr lang="en-US" altLang="he-IL"/>
              <a:t>Overview of IEEE 802.16 standard</a:t>
            </a:r>
          </a:p>
          <a:p>
            <a:pPr algn="l" rtl="0">
              <a:lnSpc>
                <a:spcPct val="90000"/>
              </a:lnSpc>
            </a:pPr>
            <a:r>
              <a:rPr lang="en-US" altLang="he-IL">
                <a:solidFill>
                  <a:srgbClr val="FF6600"/>
                </a:solidFill>
              </a:rPr>
              <a:t>Motivation: the Handover problem and existing solutions</a:t>
            </a:r>
          </a:p>
          <a:p>
            <a:pPr algn="l" rtl="0">
              <a:lnSpc>
                <a:spcPct val="90000"/>
              </a:lnSpc>
            </a:pPr>
            <a:r>
              <a:rPr lang="en-US" altLang="he-IL"/>
              <a:t>LPM Handover scheme</a:t>
            </a:r>
          </a:p>
          <a:p>
            <a:pPr algn="l" rtl="0">
              <a:lnSpc>
                <a:spcPct val="90000"/>
              </a:lnSpc>
            </a:pPr>
            <a:r>
              <a:rPr lang="en-US" altLang="he-IL"/>
              <a:t>The Opnet model</a:t>
            </a:r>
          </a:p>
          <a:p>
            <a:pPr algn="l" rtl="0">
              <a:lnSpc>
                <a:spcPct val="90000"/>
              </a:lnSpc>
            </a:pPr>
            <a:r>
              <a:rPr lang="en-US" altLang="he-IL"/>
              <a:t>Simulations results</a:t>
            </a:r>
          </a:p>
          <a:p>
            <a:pPr algn="l" rtl="0">
              <a:lnSpc>
                <a:spcPct val="90000"/>
              </a:lnSpc>
            </a:pPr>
            <a:r>
              <a:rPr lang="en-US" altLang="he-IL"/>
              <a:t>Conclusions</a:t>
            </a:r>
          </a:p>
          <a:p>
            <a:pPr algn="l" rtl="0">
              <a:lnSpc>
                <a:spcPct val="90000"/>
              </a:lnSpc>
            </a:pPr>
            <a:endParaRPr lang="en-US" altLang="he-IL" sz="3600">
              <a:solidFill>
                <a:srgbClr val="FF00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rtl="0"/>
            <a:r>
              <a:rPr lang="en-US" altLang="he-IL">
                <a:solidFill>
                  <a:srgbClr val="0000FF"/>
                </a:solidFill>
              </a:rPr>
              <a:t>LPM HO</a:t>
            </a:r>
          </a:p>
        </p:txBody>
      </p:sp>
      <p:sp>
        <p:nvSpPr>
          <p:cNvPr id="137219" name="Rectangle 3"/>
          <p:cNvSpPr>
            <a:spLocks noGrp="1" noChangeArrowheads="1"/>
          </p:cNvSpPr>
          <p:nvPr>
            <p:ph type="body" idx="1"/>
          </p:nvPr>
        </p:nvSpPr>
        <p:spPr/>
        <p:txBody>
          <a:bodyPr/>
          <a:lstStyle/>
          <a:p>
            <a:pPr algn="l" rtl="0">
              <a:lnSpc>
                <a:spcPct val="80000"/>
              </a:lnSpc>
            </a:pPr>
            <a:r>
              <a:rPr lang="en-US" altLang="he-IL" sz="2800"/>
              <a:t>Simulation of link layer HO delay </a:t>
            </a:r>
          </a:p>
          <a:p>
            <a:pPr lvl="1" algn="l" rtl="0">
              <a:lnSpc>
                <a:spcPct val="80000"/>
              </a:lnSpc>
            </a:pPr>
            <a:r>
              <a:rPr lang="en-US" altLang="he-IL" sz="2400"/>
              <a:t>In the NS simulation in [1] the link layer’s HO delay was set to 15ms.</a:t>
            </a:r>
          </a:p>
          <a:p>
            <a:pPr lvl="1" algn="l" rtl="0">
              <a:lnSpc>
                <a:spcPct val="80000"/>
              </a:lnSpc>
            </a:pPr>
            <a:r>
              <a:rPr lang="en-US" altLang="he-IL" sz="2400"/>
              <a:t>Accordingly, in the scenarios discussed from here and on LPM is employed, and the link layer’s HO is simulated by dropping all the TCP packets to / from MSS for a duration of 15ms during the HO (which begins when MSS sends RNG_REQ to the target BS).</a:t>
            </a:r>
          </a:p>
          <a:p>
            <a:pPr algn="l" rtl="0">
              <a:lnSpc>
                <a:spcPct val="80000"/>
              </a:lnSpc>
            </a:pPr>
            <a:endParaRPr lang="en-US" altLang="he-IL" sz="2800"/>
          </a:p>
          <a:p>
            <a:pPr algn="l" rtl="0">
              <a:lnSpc>
                <a:spcPct val="80000"/>
              </a:lnSpc>
            </a:pPr>
            <a:r>
              <a:rPr lang="en-US" altLang="he-IL" sz="2800"/>
              <a:t>LPM HO invocation</a:t>
            </a:r>
          </a:p>
          <a:p>
            <a:pPr lvl="1" algn="l" rtl="0">
              <a:lnSpc>
                <a:spcPct val="80000"/>
              </a:lnSpc>
            </a:pPr>
            <a:r>
              <a:rPr lang="en-US" altLang="he-IL" sz="2400"/>
              <a:t>t=14:    MSSHO_REQ (starting preparation for HO)</a:t>
            </a:r>
          </a:p>
          <a:p>
            <a:pPr lvl="1" algn="l" rtl="0">
              <a:lnSpc>
                <a:spcPct val="80000"/>
              </a:lnSpc>
            </a:pPr>
            <a:r>
              <a:rPr lang="en-US" altLang="he-IL" sz="2400"/>
              <a:t>t=14.6: RMG_REQ      (the real HO)</a:t>
            </a:r>
          </a:p>
          <a:p>
            <a:pPr lvl="1" algn="l" rtl="0">
              <a:lnSpc>
                <a:spcPct val="80000"/>
              </a:lnSpc>
            </a:pPr>
            <a:endParaRPr lang="en-US" altLang="he-IL" sz="2400"/>
          </a:p>
          <a:p>
            <a:pPr>
              <a:lnSpc>
                <a:spcPct val="80000"/>
              </a:lnSpc>
            </a:pPr>
            <a:endParaRPr lang="en-US" altLang="he-IL"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5"/>
          <p:cNvSpPr>
            <a:spLocks noChangeArrowheads="1"/>
          </p:cNvSpPr>
          <p:nvPr/>
        </p:nvSpPr>
        <p:spPr bwMode="auto">
          <a:xfrm>
            <a:off x="-1524000" y="-1447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pic>
        <p:nvPicPr>
          <p:cNvPr id="134150" name="Picture 6"/>
          <p:cNvPicPr>
            <a:picLocks noChangeAspect="1" noChangeArrowheads="1"/>
          </p:cNvPicPr>
          <p:nvPr>
            <p:ph idx="1"/>
          </p:nvPr>
        </p:nvPicPr>
        <p:blipFill>
          <a:blip r:embed="rId2">
            <a:extLst>
              <a:ext uri="{28A0092B-C50C-407E-A947-70E740481C1C}">
                <a14:useLocalDpi xmlns:a14="http://schemas.microsoft.com/office/drawing/2010/main" val="0"/>
              </a:ext>
            </a:extLst>
          </a:blip>
          <a:srcRect b="3796"/>
          <a:stretch>
            <a:fillRect/>
          </a:stretch>
        </p:blipFill>
        <p:spPr>
          <a:xfrm>
            <a:off x="0" y="0"/>
            <a:ext cx="9144000" cy="685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4154" name="Text Box 10"/>
          <p:cNvSpPr txBox="1">
            <a:spLocks noChangeArrowheads="1"/>
          </p:cNvSpPr>
          <p:nvPr/>
        </p:nvSpPr>
        <p:spPr bwMode="auto">
          <a:xfrm>
            <a:off x="468313" y="188913"/>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Serving BS [bits/sec]</a:t>
            </a:r>
            <a:endParaRPr lang="en-US" altLang="he-IL" sz="1600"/>
          </a:p>
        </p:txBody>
      </p:sp>
      <p:sp>
        <p:nvSpPr>
          <p:cNvPr id="134155" name="Text Box 11"/>
          <p:cNvSpPr txBox="1">
            <a:spLocks noChangeArrowheads="1"/>
          </p:cNvSpPr>
          <p:nvPr/>
        </p:nvSpPr>
        <p:spPr bwMode="auto">
          <a:xfrm>
            <a:off x="468313" y="1989138"/>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target BS [bits/sec]</a:t>
            </a:r>
            <a:endParaRPr lang="en-US" altLang="he-IL" sz="1600"/>
          </a:p>
        </p:txBody>
      </p:sp>
      <p:sp>
        <p:nvSpPr>
          <p:cNvPr id="134156" name="Text Box 12"/>
          <p:cNvSpPr txBox="1">
            <a:spLocks noChangeArrowheads="1"/>
          </p:cNvSpPr>
          <p:nvPr/>
        </p:nvSpPr>
        <p:spPr bwMode="auto">
          <a:xfrm>
            <a:off x="468313" y="4292600"/>
            <a:ext cx="511175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2" name="Picture 6"/>
          <p:cNvPicPr>
            <a:picLocks noChangeAspect="1" noChangeArrowheads="1"/>
          </p:cNvPicPr>
          <p:nvPr/>
        </p:nvPicPr>
        <p:blipFill>
          <a:blip r:embed="rId3">
            <a:extLst>
              <a:ext uri="{28A0092B-C50C-407E-A947-70E740481C1C}">
                <a14:useLocalDpi xmlns:a14="http://schemas.microsoft.com/office/drawing/2010/main" val="0"/>
              </a:ext>
            </a:extLst>
          </a:blip>
          <a:srcRect l="10326" t="25847" r="19974" b="13606"/>
          <a:stretch>
            <a:fillRect/>
          </a:stretch>
        </p:blipFill>
        <p:spPr bwMode="auto">
          <a:xfrm>
            <a:off x="250825" y="815975"/>
            <a:ext cx="8497888"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3" name="Text Box 7"/>
          <p:cNvSpPr txBox="1">
            <a:spLocks noChangeArrowheads="1"/>
          </p:cNvSpPr>
          <p:nvPr/>
        </p:nvSpPr>
        <p:spPr bwMode="auto">
          <a:xfrm>
            <a:off x="0" y="49213"/>
            <a:ext cx="879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sz="3600">
                <a:solidFill>
                  <a:srgbClr val="0000FF"/>
                </a:solidFill>
              </a:rPr>
              <a:t>NS-2 LPM HO simulation: totally seamless</a:t>
            </a:r>
          </a:p>
        </p:txBody>
      </p:sp>
      <p:sp>
        <p:nvSpPr>
          <p:cNvPr id="116744" name="Text Box 8"/>
          <p:cNvSpPr txBox="1">
            <a:spLocks noChangeArrowheads="1"/>
          </p:cNvSpPr>
          <p:nvPr/>
        </p:nvSpPr>
        <p:spPr bwMode="auto">
          <a:xfrm>
            <a:off x="179388" y="6381750"/>
            <a:ext cx="31686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200"/>
              <a:t>The figure was taken from [1]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68313" y="0"/>
            <a:ext cx="8229600" cy="1143000"/>
          </a:xfrm>
        </p:spPr>
        <p:txBody>
          <a:bodyPr/>
          <a:lstStyle/>
          <a:p>
            <a:pPr rtl="0"/>
            <a:r>
              <a:rPr lang="en-US" altLang="he-IL" sz="4800">
                <a:solidFill>
                  <a:srgbClr val="0000FF"/>
                </a:solidFill>
              </a:rPr>
              <a:t>LPM HO: IP packets’ sniffing</a:t>
            </a:r>
          </a:p>
        </p:txBody>
      </p:sp>
      <p:sp>
        <p:nvSpPr>
          <p:cNvPr id="152579" name="Rectangle 3"/>
          <p:cNvSpPr>
            <a:spLocks noGrp="1" noChangeArrowheads="1"/>
          </p:cNvSpPr>
          <p:nvPr>
            <p:ph type="body" idx="1"/>
          </p:nvPr>
        </p:nvSpPr>
        <p:spPr>
          <a:xfrm>
            <a:off x="468313" y="981075"/>
            <a:ext cx="8229600" cy="5543550"/>
          </a:xfrm>
        </p:spPr>
        <p:txBody>
          <a:bodyPr/>
          <a:lstStyle/>
          <a:p>
            <a:pPr algn="l" rtl="0">
              <a:lnSpc>
                <a:spcPct val="90000"/>
              </a:lnSpc>
            </a:pPr>
            <a:r>
              <a:rPr lang="en-US" altLang="he-IL" sz="2800"/>
              <a:t>Sniffing of the packets at the IP modules well demonstrates how LPM HO scheme works.</a:t>
            </a:r>
          </a:p>
          <a:p>
            <a:pPr lvl="1" algn="l" rtl="0">
              <a:lnSpc>
                <a:spcPct val="90000"/>
              </a:lnSpc>
            </a:pPr>
            <a:endParaRPr lang="en-US" altLang="he-IL" sz="2400"/>
          </a:p>
          <a:p>
            <a:pPr lvl="1" algn="l" rtl="0">
              <a:lnSpc>
                <a:spcPct val="90000"/>
              </a:lnSpc>
            </a:pPr>
            <a:r>
              <a:rPr lang="en-US" altLang="he-IL" sz="2000"/>
              <a:t>Module (2246), (top.Wireless.MSS.MSS)</a:t>
            </a:r>
          </a:p>
          <a:p>
            <a:pPr lvl="1" algn="l" rtl="0">
              <a:lnSpc>
                <a:spcPct val="90000"/>
              </a:lnSpc>
            </a:pPr>
            <a:r>
              <a:rPr lang="en-US" altLang="he-IL" sz="2000" i="1"/>
              <a:t>time: </a:t>
            </a:r>
            <a:r>
              <a:rPr lang="en-US" altLang="he-IL" sz="2000" b="1" i="1"/>
              <a:t>3.482470</a:t>
            </a:r>
            <a:r>
              <a:rPr lang="en-US" altLang="he-IL" sz="2000" i="1"/>
              <a:t>, TCP connection with CN was successfully opened</a:t>
            </a:r>
          </a:p>
          <a:p>
            <a:pPr lvl="1" algn="l" rtl="0">
              <a:lnSpc>
                <a:spcPct val="90000"/>
              </a:lnSpc>
            </a:pPr>
            <a:endParaRPr lang="en-US" altLang="he-IL" sz="2000" i="1"/>
          </a:p>
          <a:p>
            <a:pPr lvl="1" algn="l" rtl="0">
              <a:lnSpc>
                <a:spcPct val="90000"/>
              </a:lnSpc>
            </a:pPr>
            <a:r>
              <a:rPr lang="en-US" altLang="he-IL" sz="2000" i="1"/>
              <a:t>Module (2615), (top.Wireless.MSS.HO)</a:t>
            </a:r>
          </a:p>
          <a:p>
            <a:pPr lvl="1" algn="l" rtl="0">
              <a:lnSpc>
                <a:spcPct val="90000"/>
              </a:lnSpc>
            </a:pPr>
            <a:r>
              <a:rPr lang="en-US" altLang="he-IL" sz="2000" i="1"/>
              <a:t>time = </a:t>
            </a:r>
            <a:r>
              <a:rPr lang="en-US" altLang="he-IL" sz="2000" b="1" i="1"/>
              <a:t>14.604364</a:t>
            </a:r>
            <a:r>
              <a:rPr lang="en-US" altLang="he-IL" sz="2000" i="1"/>
              <a:t>, starting DLL_HO_DELAY</a:t>
            </a:r>
          </a:p>
          <a:p>
            <a:pPr lvl="1" algn="l" rtl="0">
              <a:lnSpc>
                <a:spcPct val="90000"/>
              </a:lnSpc>
            </a:pPr>
            <a:endParaRPr lang="en-US" altLang="he-IL" sz="2000" i="1"/>
          </a:p>
          <a:p>
            <a:pPr lvl="1" algn="l" rtl="0">
              <a:lnSpc>
                <a:spcPct val="90000"/>
              </a:lnSpc>
            </a:pPr>
            <a:r>
              <a:rPr lang="en-US" altLang="he-IL" sz="2000" i="1"/>
              <a:t>-Module (2247), (top.Wireless.MSS.ip)</a:t>
            </a:r>
          </a:p>
          <a:p>
            <a:pPr lvl="1" algn="l" rtl="0">
              <a:lnSpc>
                <a:spcPct val="90000"/>
              </a:lnSpc>
            </a:pPr>
            <a:r>
              <a:rPr lang="en-US" altLang="he-IL" sz="2000" i="1"/>
              <a:t>time = </a:t>
            </a:r>
            <a:r>
              <a:rPr lang="en-US" altLang="he-IL" sz="2000" b="1" i="1"/>
              <a:t>14.608173</a:t>
            </a:r>
            <a:r>
              <a:rPr lang="en-US" altLang="he-IL" sz="2000" i="1"/>
              <a:t>, dropping TCP seg id </a:t>
            </a:r>
            <a:r>
              <a:rPr lang="en-US" altLang="he-IL" sz="2000" b="1" i="1"/>
              <a:t>15798</a:t>
            </a:r>
          </a:p>
          <a:p>
            <a:pPr lvl="1" algn="l" rtl="0">
              <a:lnSpc>
                <a:spcPct val="90000"/>
              </a:lnSpc>
            </a:pPr>
            <a:endParaRPr lang="en-US" altLang="he-IL" sz="2000" i="1"/>
          </a:p>
          <a:p>
            <a:pPr lvl="1" algn="l" rtl="0">
              <a:lnSpc>
                <a:spcPct val="90000"/>
              </a:lnSpc>
            </a:pPr>
            <a:r>
              <a:rPr lang="en-US" altLang="he-IL" sz="2000" i="1"/>
              <a:t>Module (2247), (top.Wireless.MSS.ip)</a:t>
            </a:r>
          </a:p>
          <a:p>
            <a:pPr lvl="1" algn="l" rtl="0">
              <a:lnSpc>
                <a:spcPct val="90000"/>
              </a:lnSpc>
            </a:pPr>
            <a:r>
              <a:rPr lang="en-US" altLang="he-IL" sz="2000" i="1"/>
              <a:t>time = </a:t>
            </a:r>
            <a:r>
              <a:rPr lang="en-US" altLang="he-IL" sz="2000" b="1" i="1"/>
              <a:t>14.616173</a:t>
            </a:r>
            <a:r>
              <a:rPr lang="en-US" altLang="he-IL" sz="2000" i="1"/>
              <a:t>, dropping TCP seg id </a:t>
            </a:r>
            <a:r>
              <a:rPr lang="en-US" altLang="he-IL" sz="2000" b="1" i="1"/>
              <a:t>15816</a:t>
            </a:r>
            <a:endParaRPr lang="en-US" altLang="he-IL" sz="2000" i="1"/>
          </a:p>
          <a:p>
            <a:pPr lvl="1" algn="l" rtl="0">
              <a:lnSpc>
                <a:spcPct val="90000"/>
              </a:lnSpc>
            </a:pPr>
            <a:endParaRPr lang="en-US" altLang="he-IL" sz="2400" i="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95288" y="0"/>
            <a:ext cx="8229600" cy="1143000"/>
          </a:xfrm>
        </p:spPr>
        <p:txBody>
          <a:bodyPr/>
          <a:lstStyle/>
          <a:p>
            <a:pPr rtl="0"/>
            <a:r>
              <a:rPr lang="en-US" altLang="he-IL" sz="4800">
                <a:solidFill>
                  <a:srgbClr val="0000FF"/>
                </a:solidFill>
              </a:rPr>
              <a:t>IP packets’ sniffing (Cont’)</a:t>
            </a:r>
          </a:p>
        </p:txBody>
      </p:sp>
      <p:sp>
        <p:nvSpPr>
          <p:cNvPr id="155651" name="Rectangle 3"/>
          <p:cNvSpPr>
            <a:spLocks noGrp="1" noChangeArrowheads="1"/>
          </p:cNvSpPr>
          <p:nvPr>
            <p:ph type="body" idx="1"/>
          </p:nvPr>
        </p:nvSpPr>
        <p:spPr/>
        <p:txBody>
          <a:bodyPr/>
          <a:lstStyle/>
          <a:p>
            <a:pPr algn="l" rtl="0">
              <a:lnSpc>
                <a:spcPct val="80000"/>
              </a:lnSpc>
              <a:buFontTx/>
              <a:buNone/>
            </a:pPr>
            <a:r>
              <a:rPr lang="en-US" altLang="he-IL" sz="2000" i="1"/>
              <a:t>Module (2615), (top.Wireless.MSS.HO)</a:t>
            </a:r>
          </a:p>
          <a:p>
            <a:pPr algn="l" rtl="0">
              <a:lnSpc>
                <a:spcPct val="80000"/>
              </a:lnSpc>
              <a:buFontTx/>
              <a:buNone/>
            </a:pPr>
            <a:r>
              <a:rPr lang="en-US" altLang="he-IL" sz="2000" i="1"/>
              <a:t>time = </a:t>
            </a:r>
            <a:r>
              <a:rPr lang="en-US" altLang="he-IL" sz="2000" b="1" i="1"/>
              <a:t>14.619364</a:t>
            </a:r>
            <a:r>
              <a:rPr lang="en-US" altLang="he-IL" sz="2000" i="1"/>
              <a:t>, finishing DLL_HO_DELAY</a:t>
            </a:r>
          </a:p>
          <a:p>
            <a:pPr algn="l" rtl="0">
              <a:lnSpc>
                <a:spcPct val="80000"/>
              </a:lnSpc>
              <a:buFontTx/>
              <a:buNone/>
            </a:pPr>
            <a:endParaRPr lang="en-US" altLang="he-IL" sz="2000" i="1"/>
          </a:p>
          <a:p>
            <a:pPr algn="l" rtl="0">
              <a:lnSpc>
                <a:spcPct val="80000"/>
              </a:lnSpc>
              <a:buFontTx/>
              <a:buNone/>
            </a:pPr>
            <a:r>
              <a:rPr lang="en-US" altLang="he-IL" sz="2000" i="1"/>
              <a:t>Module (2615), (top.Wireless.MSS.HO)</a:t>
            </a:r>
          </a:p>
          <a:p>
            <a:pPr algn="l" rtl="0">
              <a:lnSpc>
                <a:spcPct val="80000"/>
              </a:lnSpc>
              <a:buFontTx/>
              <a:buNone/>
            </a:pPr>
            <a:r>
              <a:rPr lang="en-US" altLang="he-IL" sz="2000" i="1"/>
              <a:t>time = </a:t>
            </a:r>
            <a:r>
              <a:rPr lang="en-US" altLang="he-IL" sz="2000" b="1" i="1"/>
              <a:t>14.619364</a:t>
            </a:r>
            <a:r>
              <a:rPr lang="en-US" altLang="he-IL" sz="2000" i="1"/>
              <a:t>: sending rtng_update. LPM is: </a:t>
            </a:r>
            <a:r>
              <a:rPr lang="en-US" altLang="he-IL" sz="2000" b="1" i="1"/>
              <a:t>15785</a:t>
            </a:r>
          </a:p>
          <a:p>
            <a:pPr algn="l" rtl="0">
              <a:lnSpc>
                <a:spcPct val="80000"/>
              </a:lnSpc>
              <a:buFontTx/>
              <a:buNone/>
            </a:pPr>
            <a:endParaRPr lang="en-US" altLang="he-IL" sz="2000" i="1"/>
          </a:p>
          <a:p>
            <a:pPr algn="l" rtl="0">
              <a:lnSpc>
                <a:spcPct val="80000"/>
              </a:lnSpc>
              <a:buFontTx/>
              <a:buNone/>
            </a:pPr>
            <a:r>
              <a:rPr lang="en-US" altLang="he-IL" sz="2000" i="1"/>
              <a:t>Module (1580), (top.Wireless.Target BS.HO)</a:t>
            </a:r>
          </a:p>
          <a:p>
            <a:pPr algn="l" rtl="0">
              <a:lnSpc>
                <a:spcPct val="80000"/>
              </a:lnSpc>
              <a:buFontTx/>
              <a:buNone/>
            </a:pPr>
            <a:r>
              <a:rPr lang="en-US" altLang="he-IL" sz="2000" i="1"/>
              <a:t>Time: </a:t>
            </a:r>
            <a:r>
              <a:rPr lang="en-US" altLang="he-IL" sz="2000" b="1" i="1"/>
              <a:t>14.619773</a:t>
            </a:r>
            <a:r>
              <a:rPr lang="en-US" altLang="he-IL" sz="2000" i="1"/>
              <a:t>. Sending buffered TCP seg id </a:t>
            </a:r>
            <a:r>
              <a:rPr lang="en-US" altLang="he-IL" sz="2000" b="1" i="1"/>
              <a:t>15798</a:t>
            </a:r>
          </a:p>
          <a:p>
            <a:pPr algn="l" rtl="0">
              <a:lnSpc>
                <a:spcPct val="80000"/>
              </a:lnSpc>
              <a:buFontTx/>
              <a:buNone/>
            </a:pPr>
            <a:endParaRPr lang="en-US" altLang="he-IL" sz="2000" i="1"/>
          </a:p>
          <a:p>
            <a:pPr algn="l" rtl="0">
              <a:lnSpc>
                <a:spcPct val="80000"/>
              </a:lnSpc>
              <a:buFontTx/>
              <a:buNone/>
            </a:pPr>
            <a:r>
              <a:rPr lang="en-US" altLang="he-IL" sz="2000" i="1"/>
              <a:t>Module (1580), (top.Wireless.Target BS.HO)</a:t>
            </a:r>
          </a:p>
          <a:p>
            <a:pPr algn="l" rtl="0">
              <a:lnSpc>
                <a:spcPct val="80000"/>
              </a:lnSpc>
              <a:buFontTx/>
              <a:buNone/>
            </a:pPr>
            <a:r>
              <a:rPr lang="en-US" altLang="he-IL" sz="2000" i="1"/>
              <a:t>Time: </a:t>
            </a:r>
            <a:r>
              <a:rPr lang="en-US" altLang="he-IL" sz="2000" b="1" i="1"/>
              <a:t>14.619773</a:t>
            </a:r>
            <a:r>
              <a:rPr lang="en-US" altLang="he-IL" sz="2000" i="1"/>
              <a:t>. Sending buffered TCP seg id </a:t>
            </a:r>
            <a:r>
              <a:rPr lang="en-US" altLang="he-IL" sz="2000" b="1" i="1"/>
              <a:t>15816</a:t>
            </a:r>
          </a:p>
          <a:p>
            <a:pPr algn="l" rtl="0">
              <a:lnSpc>
                <a:spcPct val="80000"/>
              </a:lnSpc>
              <a:buFontTx/>
              <a:buNone/>
            </a:pPr>
            <a:endParaRPr lang="en-US" altLang="he-IL" sz="2000" i="1"/>
          </a:p>
          <a:p>
            <a:pPr algn="l" rtl="0">
              <a:lnSpc>
                <a:spcPct val="80000"/>
              </a:lnSpc>
              <a:buFontTx/>
              <a:buNone/>
            </a:pPr>
            <a:r>
              <a:rPr lang="en-US" altLang="he-IL" sz="2000" i="1"/>
              <a:t>Module (1580), (top.Wireless.Target BS.HO)</a:t>
            </a:r>
          </a:p>
          <a:p>
            <a:pPr algn="l" rtl="0">
              <a:lnSpc>
                <a:spcPct val="80000"/>
              </a:lnSpc>
              <a:buFontTx/>
              <a:buNone/>
            </a:pPr>
            <a:r>
              <a:rPr lang="en-US" altLang="he-IL" sz="2000" i="1"/>
              <a:t>Time: </a:t>
            </a:r>
            <a:r>
              <a:rPr lang="en-US" altLang="he-IL" sz="2000" b="1" i="1"/>
              <a:t>14.619773</a:t>
            </a:r>
            <a:r>
              <a:rPr lang="en-US" altLang="he-IL" sz="2000" i="1"/>
              <a:t>. Sending buffered TCP seg id </a:t>
            </a:r>
            <a:r>
              <a:rPr lang="en-US" altLang="he-IL" sz="2000" b="1" i="1"/>
              <a:t>15829</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he-IL">
                <a:solidFill>
                  <a:srgbClr val="0000FF"/>
                </a:solidFill>
              </a:rPr>
              <a:t>LPM HO: simulation pitfall</a:t>
            </a:r>
          </a:p>
        </p:txBody>
      </p:sp>
      <p:sp>
        <p:nvSpPr>
          <p:cNvPr id="157699" name="Rectangle 3"/>
          <p:cNvSpPr>
            <a:spLocks noGrp="1" noChangeArrowheads="1"/>
          </p:cNvSpPr>
          <p:nvPr>
            <p:ph type="body" idx="1"/>
          </p:nvPr>
        </p:nvSpPr>
        <p:spPr/>
        <p:txBody>
          <a:bodyPr/>
          <a:lstStyle/>
          <a:p>
            <a:pPr algn="l" rtl="0"/>
            <a:r>
              <a:rPr lang="en-US" altLang="he-IL"/>
              <a:t>One should well verify, that no new IP packet arrive to MSS from the serving BS between the time MSS’s link layer’s HO DELAY is over, and the time MSS sends routing update to the PAR (via the </a:t>
            </a:r>
            <a:r>
              <a:rPr lang="en-US" altLang="he-IL" b="1"/>
              <a:t>target BS)</a:t>
            </a:r>
            <a:r>
              <a:rPr lang="en-US" altLang="he-IL"/>
              <a:t>.</a:t>
            </a:r>
          </a:p>
          <a:p>
            <a:pPr lvl="1" algn="l" rtl="0"/>
            <a:r>
              <a:rPr lang="en-US" altLang="he-IL"/>
              <a:t>Otherwise, the LPM which MSS publishes to the target BS, would be wrong.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rtl="0"/>
            <a:r>
              <a:rPr lang="en-US" altLang="he-IL">
                <a:solidFill>
                  <a:srgbClr val="0000FF"/>
                </a:solidFill>
              </a:rPr>
              <a:t>The sampling rate</a:t>
            </a:r>
          </a:p>
        </p:txBody>
      </p:sp>
      <p:sp>
        <p:nvSpPr>
          <p:cNvPr id="156675" name="Rectangle 3"/>
          <p:cNvSpPr>
            <a:spLocks noGrp="1" noChangeArrowheads="1"/>
          </p:cNvSpPr>
          <p:nvPr>
            <p:ph type="body" idx="1"/>
          </p:nvPr>
        </p:nvSpPr>
        <p:spPr/>
        <p:txBody>
          <a:bodyPr/>
          <a:lstStyle/>
          <a:p>
            <a:pPr algn="l" rtl="0">
              <a:lnSpc>
                <a:spcPct val="90000"/>
              </a:lnSpc>
            </a:pPr>
            <a:r>
              <a:rPr lang="en-US" altLang="he-IL"/>
              <a:t>By default, Opnet collects most statistics once per second.</a:t>
            </a:r>
          </a:p>
          <a:p>
            <a:pPr lvl="1" algn="l" rtl="0">
              <a:lnSpc>
                <a:spcPct val="90000"/>
              </a:lnSpc>
            </a:pPr>
            <a:r>
              <a:rPr lang="en-US" altLang="he-IL"/>
              <a:t>For a thorough examination of the performances, it is better to use a smaller averaging window.</a:t>
            </a:r>
          </a:p>
          <a:p>
            <a:pPr lvl="1" algn="l" rtl="0">
              <a:lnSpc>
                <a:spcPct val="90000"/>
              </a:lnSpc>
            </a:pPr>
            <a:r>
              <a:rPr lang="en-US" altLang="he-IL"/>
              <a:t>However, small averaging window shows large fluctuations in the TP – not only during the HO, but also during standard TCP connection.</a:t>
            </a:r>
          </a:p>
          <a:p>
            <a:pPr lvl="2" algn="l" rtl="0">
              <a:lnSpc>
                <a:spcPct val="90000"/>
              </a:lnSpc>
            </a:pPr>
            <a:r>
              <a:rPr lang="en-US" altLang="he-IL"/>
              <a:t>See example in the next slide.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6"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t="60065" b="2361"/>
          <a:stretch>
            <a:fillRect/>
          </a:stretch>
        </p:blipFill>
        <p:spPr>
          <a:xfrm>
            <a:off x="0" y="0"/>
            <a:ext cx="9144000" cy="3284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2041" name="Picture 9"/>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b="3380"/>
          <a:stretch>
            <a:fillRect/>
          </a:stretch>
        </p:blipFill>
        <p:spPr>
          <a:xfrm>
            <a:off x="0" y="3284538"/>
            <a:ext cx="9144000" cy="3573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2044" name="Text Box 12"/>
          <p:cNvSpPr txBox="1">
            <a:spLocks noChangeArrowheads="1"/>
          </p:cNvSpPr>
          <p:nvPr/>
        </p:nvSpPr>
        <p:spPr bwMode="auto">
          <a:xfrm>
            <a:off x="395288" y="0"/>
            <a:ext cx="590550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1sec </a:t>
            </a:r>
          </a:p>
        </p:txBody>
      </p:sp>
      <p:sp>
        <p:nvSpPr>
          <p:cNvPr id="172045" name="Text Box 13"/>
          <p:cNvSpPr txBox="1">
            <a:spLocks noChangeArrowheads="1"/>
          </p:cNvSpPr>
          <p:nvPr/>
        </p:nvSpPr>
        <p:spPr bwMode="auto">
          <a:xfrm>
            <a:off x="0" y="3213100"/>
            <a:ext cx="6084888"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30msec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rtl="0"/>
            <a:r>
              <a:rPr lang="en-US" altLang="he-IL">
                <a:solidFill>
                  <a:srgbClr val="0000FF"/>
                </a:solidFill>
              </a:rPr>
              <a:t>The impact of various parameters on LPM HO</a:t>
            </a:r>
          </a:p>
        </p:txBody>
      </p:sp>
      <p:sp>
        <p:nvSpPr>
          <p:cNvPr id="186371" name="Rectangle 3"/>
          <p:cNvSpPr>
            <a:spLocks noGrp="1" noChangeArrowheads="1"/>
          </p:cNvSpPr>
          <p:nvPr>
            <p:ph type="body" idx="1"/>
          </p:nvPr>
        </p:nvSpPr>
        <p:spPr/>
        <p:txBody>
          <a:bodyPr/>
          <a:lstStyle/>
          <a:p>
            <a:pPr algn="l" rtl="0"/>
            <a:endParaRPr lang="en-US" altLang="he-IL"/>
          </a:p>
          <a:p>
            <a:pPr algn="l" rtl="0"/>
            <a:r>
              <a:rPr lang="en-US" altLang="he-IL"/>
              <a:t>In the following slides we shall observe the impact of various parameters on the HO.</a:t>
            </a:r>
          </a:p>
          <a:p>
            <a:pPr lvl="1" algn="l" rtl="0"/>
            <a:r>
              <a:rPr lang="en-US" altLang="he-IL"/>
              <a:t>Unless stated otherwise, only one parameter is scaled, while the other parameters remain as in the default configuration.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rtl="0"/>
            <a:r>
              <a:rPr lang="en-US" altLang="he-IL">
                <a:solidFill>
                  <a:srgbClr val="0000FF"/>
                </a:solidFill>
              </a:rPr>
              <a:t>The link layer HO delay</a:t>
            </a:r>
          </a:p>
        </p:txBody>
      </p:sp>
      <p:sp>
        <p:nvSpPr>
          <p:cNvPr id="163843" name="Rectangle 3"/>
          <p:cNvSpPr>
            <a:spLocks noGrp="1" noChangeArrowheads="1"/>
          </p:cNvSpPr>
          <p:nvPr>
            <p:ph type="body" idx="1"/>
          </p:nvPr>
        </p:nvSpPr>
        <p:spPr/>
        <p:txBody>
          <a:bodyPr/>
          <a:lstStyle/>
          <a:p>
            <a:pPr algn="l" rtl="0"/>
            <a:r>
              <a:rPr lang="en-US" altLang="he-IL"/>
              <a:t>When scaling the link layer’s HO delay from 15ms to 50ms, some performances’ degradation is inevitable. </a:t>
            </a:r>
          </a:p>
          <a:p>
            <a:pPr lvl="1" algn="l" rtl="0"/>
            <a:r>
              <a:rPr lang="en-US" altLang="he-IL"/>
              <a:t>However, LPM shows excellent resilience.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ase_net_with_2_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44763"/>
            <a:ext cx="5272088" cy="3697287"/>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title"/>
          </p:nvPr>
        </p:nvSpPr>
        <p:spPr>
          <a:xfrm>
            <a:off x="468313" y="0"/>
            <a:ext cx="8229600" cy="1143000"/>
          </a:xfrm>
        </p:spPr>
        <p:txBody>
          <a:bodyPr/>
          <a:lstStyle/>
          <a:p>
            <a:r>
              <a:rPr lang="en-US" altLang="he-IL" sz="4000">
                <a:solidFill>
                  <a:srgbClr val="0000FF"/>
                </a:solidFill>
              </a:rPr>
              <a:t>Motivation: the Handover problem</a:t>
            </a:r>
          </a:p>
        </p:txBody>
      </p:sp>
      <p:sp>
        <p:nvSpPr>
          <p:cNvPr id="6148" name="Rectangle 4"/>
          <p:cNvSpPr>
            <a:spLocks noGrp="1" noChangeArrowheads="1"/>
          </p:cNvSpPr>
          <p:nvPr>
            <p:ph type="body" idx="1"/>
          </p:nvPr>
        </p:nvSpPr>
        <p:spPr>
          <a:xfrm>
            <a:off x="468313" y="981075"/>
            <a:ext cx="8229600" cy="4525963"/>
          </a:xfrm>
        </p:spPr>
        <p:txBody>
          <a:bodyPr/>
          <a:lstStyle/>
          <a:p>
            <a:pPr marL="174625" indent="-174625" algn="l" rtl="0"/>
            <a:r>
              <a:rPr lang="en-US" altLang="he-IL" sz="1800" i="1"/>
              <a:t>Mobile Subscriber Station</a:t>
            </a:r>
            <a:r>
              <a:rPr lang="en-US" altLang="he-IL" sz="1800"/>
              <a:t> (</a:t>
            </a:r>
            <a:r>
              <a:rPr lang="en-US" altLang="he-IL" sz="1800" b="1"/>
              <a:t>MSS</a:t>
            </a:r>
            <a:r>
              <a:rPr lang="en-US" altLang="he-IL" sz="1800"/>
              <a:t>) uses the </a:t>
            </a:r>
            <a:r>
              <a:rPr lang="en-US" altLang="he-IL" sz="1800" i="1"/>
              <a:t>serving Base Station </a:t>
            </a:r>
            <a:r>
              <a:rPr lang="en-US" altLang="he-IL" sz="1800"/>
              <a:t>(</a:t>
            </a:r>
            <a:r>
              <a:rPr lang="en-US" altLang="he-IL" sz="1800" b="1"/>
              <a:t>BS</a:t>
            </a:r>
            <a:r>
              <a:rPr lang="en-US" altLang="he-IL" sz="1800"/>
              <a:t>) for connecting to the network</a:t>
            </a:r>
          </a:p>
          <a:p>
            <a:pPr marL="174625" indent="-174625" algn="l" rtl="0"/>
            <a:r>
              <a:rPr lang="en-US" altLang="he-IL" sz="1800"/>
              <a:t>Communication is established with </a:t>
            </a:r>
            <a:r>
              <a:rPr lang="en-US" altLang="he-IL" sz="1800" i="1"/>
              <a:t>Correspondent Node</a:t>
            </a:r>
            <a:r>
              <a:rPr lang="en-US" altLang="he-IL" sz="1800"/>
              <a:t> (</a:t>
            </a:r>
            <a:r>
              <a:rPr lang="en-US" altLang="he-IL" sz="1800" b="1"/>
              <a:t>CN</a:t>
            </a:r>
            <a:r>
              <a:rPr lang="en-US" altLang="he-IL" sz="1800"/>
              <a:t>)</a:t>
            </a:r>
          </a:p>
          <a:p>
            <a:pPr marL="174625" indent="-174625" algn="l" rtl="0"/>
            <a:r>
              <a:rPr lang="en-US" altLang="he-IL" sz="1800"/>
              <a:t>MSS moves away, to the area covered by the </a:t>
            </a:r>
            <a:r>
              <a:rPr lang="en-US" altLang="he-IL" sz="1800" i="1"/>
              <a:t>target BS</a:t>
            </a:r>
            <a:r>
              <a:rPr lang="en-US" altLang="he-IL" sz="1800"/>
              <a:t>.</a:t>
            </a:r>
          </a:p>
        </p:txBody>
      </p:sp>
      <p:pic>
        <p:nvPicPr>
          <p:cNvPr id="6149" name="Picture 5" descr="m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144963"/>
            <a:ext cx="723900" cy="69056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5287963"/>
            <a:ext cx="485775" cy="1219200"/>
          </a:xfrm>
          <a:prstGeom prst="rect">
            <a:avLst/>
          </a:prstGeom>
          <a:noFill/>
          <a:extLst>
            <a:ext uri="{909E8E84-426E-40DD-AFC4-6F175D3DCCD1}">
              <a14:hiddenFill xmlns:a14="http://schemas.microsoft.com/office/drawing/2010/main">
                <a:solidFill>
                  <a:srgbClr val="FFFFFF"/>
                </a:solidFill>
              </a14:hiddenFill>
            </a:ext>
          </a:extLst>
        </p:spPr>
      </p:pic>
      <p:sp>
        <p:nvSpPr>
          <p:cNvPr id="6151" name="Line 7"/>
          <p:cNvSpPr>
            <a:spLocks noChangeShapeType="1"/>
          </p:cNvSpPr>
          <p:nvPr/>
        </p:nvSpPr>
        <p:spPr bwMode="auto">
          <a:xfrm>
            <a:off x="7924800" y="5973763"/>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2" name="Freeform 8"/>
          <p:cNvSpPr>
            <a:spLocks/>
          </p:cNvSpPr>
          <p:nvPr/>
        </p:nvSpPr>
        <p:spPr bwMode="auto">
          <a:xfrm>
            <a:off x="2514600" y="2963863"/>
            <a:ext cx="2590800" cy="1181100"/>
          </a:xfrm>
          <a:custGeom>
            <a:avLst/>
            <a:gdLst>
              <a:gd name="T0" fmla="*/ 0 w 1632"/>
              <a:gd name="T1" fmla="*/ 744 h 744"/>
              <a:gd name="T2" fmla="*/ 528 w 1632"/>
              <a:gd name="T3" fmla="*/ 120 h 744"/>
              <a:gd name="T4" fmla="*/ 1632 w 1632"/>
              <a:gd name="T5" fmla="*/ 24 h 744"/>
            </a:gdLst>
            <a:ahLst/>
            <a:cxnLst>
              <a:cxn ang="0">
                <a:pos x="T0" y="T1"/>
              </a:cxn>
              <a:cxn ang="0">
                <a:pos x="T2" y="T3"/>
              </a:cxn>
              <a:cxn ang="0">
                <a:pos x="T4" y="T5"/>
              </a:cxn>
            </a:cxnLst>
            <a:rect l="0" t="0" r="r" b="b"/>
            <a:pathLst>
              <a:path w="1632" h="744">
                <a:moveTo>
                  <a:pt x="0" y="744"/>
                </a:moveTo>
                <a:cubicBezTo>
                  <a:pt x="128" y="492"/>
                  <a:pt x="256" y="240"/>
                  <a:pt x="528" y="120"/>
                </a:cubicBezTo>
                <a:cubicBezTo>
                  <a:pt x="800" y="0"/>
                  <a:pt x="1216" y="12"/>
                  <a:pt x="1632" y="24"/>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3" name="Line 9"/>
          <p:cNvSpPr>
            <a:spLocks noChangeShapeType="1"/>
          </p:cNvSpPr>
          <p:nvPr/>
        </p:nvSpPr>
        <p:spPr bwMode="auto">
          <a:xfrm>
            <a:off x="2362200" y="4678363"/>
            <a:ext cx="685800" cy="609600"/>
          </a:xfrm>
          <a:prstGeom prst="line">
            <a:avLst/>
          </a:prstGeom>
          <a:noFill/>
          <a:ln w="38100">
            <a:solidFill>
              <a:srgbClr val="CC0000"/>
            </a:solidFill>
            <a:prstDash val="dash"/>
            <a:round/>
            <a:headEnd type="stealth"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4" name="Line 10"/>
          <p:cNvSpPr>
            <a:spLocks noChangeShapeType="1"/>
          </p:cNvSpPr>
          <p:nvPr/>
        </p:nvSpPr>
        <p:spPr bwMode="auto">
          <a:xfrm>
            <a:off x="3048000" y="5287963"/>
            <a:ext cx="3429000" cy="76200"/>
          </a:xfrm>
          <a:prstGeom prst="line">
            <a:avLst/>
          </a:prstGeom>
          <a:noFill/>
          <a:ln w="3810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5" name="Line 11"/>
          <p:cNvSpPr>
            <a:spLocks noChangeShapeType="1"/>
          </p:cNvSpPr>
          <p:nvPr/>
        </p:nvSpPr>
        <p:spPr bwMode="auto">
          <a:xfrm>
            <a:off x="6477000" y="5364163"/>
            <a:ext cx="1600200" cy="533400"/>
          </a:xfrm>
          <a:prstGeom prst="line">
            <a:avLst/>
          </a:prstGeom>
          <a:noFill/>
          <a:ln w="3810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6" name="Text Box 12"/>
          <p:cNvSpPr txBox="1">
            <a:spLocks noChangeArrowheads="1"/>
          </p:cNvSpPr>
          <p:nvPr/>
        </p:nvSpPr>
        <p:spPr bwMode="auto">
          <a:xfrm>
            <a:off x="1800225" y="4716463"/>
            <a:ext cx="533400" cy="2746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MSS</a:t>
            </a:r>
          </a:p>
        </p:txBody>
      </p:sp>
      <p:sp>
        <p:nvSpPr>
          <p:cNvPr id="6157" name="Line 13"/>
          <p:cNvSpPr>
            <a:spLocks noChangeShapeType="1"/>
          </p:cNvSpPr>
          <p:nvPr/>
        </p:nvSpPr>
        <p:spPr bwMode="auto">
          <a:xfrm>
            <a:off x="2438400" y="4525963"/>
            <a:ext cx="685800" cy="60960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8" name="Line 14"/>
          <p:cNvSpPr>
            <a:spLocks noChangeShapeType="1"/>
          </p:cNvSpPr>
          <p:nvPr/>
        </p:nvSpPr>
        <p:spPr bwMode="auto">
          <a:xfrm>
            <a:off x="3124200" y="5135563"/>
            <a:ext cx="3429000" cy="7620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9" name="Line 15"/>
          <p:cNvSpPr>
            <a:spLocks noChangeShapeType="1"/>
          </p:cNvSpPr>
          <p:nvPr/>
        </p:nvSpPr>
        <p:spPr bwMode="auto">
          <a:xfrm>
            <a:off x="6553200" y="5211763"/>
            <a:ext cx="1600200" cy="533400"/>
          </a:xfrm>
          <a:prstGeom prst="line">
            <a:avLst/>
          </a:prstGeom>
          <a:noFill/>
          <a:ln w="38100">
            <a:solidFill>
              <a:srgbClr val="0000FF"/>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60" name="Text Box 16"/>
          <p:cNvSpPr txBox="1">
            <a:spLocks noChangeArrowheads="1"/>
          </p:cNvSpPr>
          <p:nvPr/>
        </p:nvSpPr>
        <p:spPr bwMode="auto">
          <a:xfrm>
            <a:off x="2411413" y="5373688"/>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400" b="1">
                <a:solidFill>
                  <a:schemeClr val="tx2"/>
                </a:solidFill>
              </a:rPr>
              <a:t>Serving BS</a:t>
            </a:r>
          </a:p>
        </p:txBody>
      </p:sp>
      <p:sp>
        <p:nvSpPr>
          <p:cNvPr id="6161" name="Text Box 17"/>
          <p:cNvSpPr txBox="1">
            <a:spLocks noChangeArrowheads="1"/>
          </p:cNvSpPr>
          <p:nvPr/>
        </p:nvSpPr>
        <p:spPr bwMode="auto">
          <a:xfrm>
            <a:off x="4067175" y="34290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400" b="1">
                <a:solidFill>
                  <a:schemeClr val="tx2"/>
                </a:solidFill>
              </a:rPr>
              <a:t>Target BS</a:t>
            </a:r>
          </a:p>
        </p:txBody>
      </p:sp>
      <p:sp>
        <p:nvSpPr>
          <p:cNvPr id="6163" name="Text Box 19"/>
          <p:cNvSpPr txBox="1">
            <a:spLocks noChangeArrowheads="1"/>
          </p:cNvSpPr>
          <p:nvPr/>
        </p:nvSpPr>
        <p:spPr bwMode="auto">
          <a:xfrm>
            <a:off x="7924800" y="6354763"/>
            <a:ext cx="838200" cy="2746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CN</a:t>
            </a:r>
          </a:p>
        </p:txBody>
      </p:sp>
      <p:sp>
        <p:nvSpPr>
          <p:cNvPr id="6164" name="Text Box 20"/>
          <p:cNvSpPr txBox="1">
            <a:spLocks noChangeArrowheads="1"/>
          </p:cNvSpPr>
          <p:nvPr/>
        </p:nvSpPr>
        <p:spPr bwMode="auto">
          <a:xfrm>
            <a:off x="2819400" y="45259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192.2.3.1</a:t>
            </a:r>
          </a:p>
        </p:txBody>
      </p:sp>
      <p:sp>
        <p:nvSpPr>
          <p:cNvPr id="6166" name="Text Box 22"/>
          <p:cNvSpPr txBox="1">
            <a:spLocks noChangeArrowheads="1"/>
          </p:cNvSpPr>
          <p:nvPr/>
        </p:nvSpPr>
        <p:spPr bwMode="auto">
          <a:xfrm>
            <a:off x="7848600" y="65833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197.2.3.1</a:t>
            </a:r>
          </a:p>
        </p:txBody>
      </p:sp>
      <p:sp>
        <p:nvSpPr>
          <p:cNvPr id="6167" name="Text Box 23"/>
          <p:cNvSpPr txBox="1">
            <a:spLocks noChangeArrowheads="1"/>
          </p:cNvSpPr>
          <p:nvPr/>
        </p:nvSpPr>
        <p:spPr bwMode="auto">
          <a:xfrm>
            <a:off x="5715000" y="28495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200.1.1.1</a:t>
            </a:r>
          </a:p>
        </p:txBody>
      </p:sp>
      <p:sp>
        <p:nvSpPr>
          <p:cNvPr id="6169" name="Text Box 25"/>
          <p:cNvSpPr txBox="1">
            <a:spLocks noChangeArrowheads="1"/>
          </p:cNvSpPr>
          <p:nvPr/>
        </p:nvSpPr>
        <p:spPr bwMode="auto">
          <a:xfrm>
            <a:off x="7315200" y="4297363"/>
            <a:ext cx="1828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600" b="1">
                <a:solidFill>
                  <a:srgbClr val="008080"/>
                </a:solidFill>
              </a:rPr>
              <a:t>Correspondent </a:t>
            </a:r>
            <a:br>
              <a:rPr lang="en-US" altLang="he-IL" sz="1600" b="1">
                <a:solidFill>
                  <a:srgbClr val="008080"/>
                </a:solidFill>
              </a:rPr>
            </a:br>
            <a:r>
              <a:rPr lang="en-US" altLang="he-IL" sz="1600" b="1">
                <a:solidFill>
                  <a:srgbClr val="008080"/>
                </a:solidFill>
              </a:rPr>
              <a:t>Node</a:t>
            </a:r>
          </a:p>
        </p:txBody>
      </p:sp>
      <p:sp>
        <p:nvSpPr>
          <p:cNvPr id="6175" name="Line 31"/>
          <p:cNvSpPr>
            <a:spLocks noChangeShapeType="1"/>
          </p:cNvSpPr>
          <p:nvPr/>
        </p:nvSpPr>
        <p:spPr bwMode="auto">
          <a:xfrm>
            <a:off x="8229600" y="4830763"/>
            <a:ext cx="76200" cy="381000"/>
          </a:xfrm>
          <a:prstGeom prst="line">
            <a:avLst/>
          </a:prstGeom>
          <a:noFill/>
          <a:ln w="190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6" name="Oval 32"/>
          <p:cNvSpPr>
            <a:spLocks noChangeArrowheads="1"/>
          </p:cNvSpPr>
          <p:nvPr/>
        </p:nvSpPr>
        <p:spPr bwMode="auto">
          <a:xfrm>
            <a:off x="381000" y="3611563"/>
            <a:ext cx="3581400" cy="3048000"/>
          </a:xfrm>
          <a:prstGeom prst="ellipse">
            <a:avLst/>
          </a:prstGeom>
          <a:noFill/>
          <a:ln w="28575">
            <a:solidFill>
              <a:srgbClr val="FF66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eaLnBrk="0" hangingPunct="0"/>
            <a:endParaRPr lang="en-US" altLang="he-IL" sz="2400" b="1">
              <a:solidFill>
                <a:srgbClr val="FF0000"/>
              </a:solidFill>
              <a:latin typeface="Times New Roman" pitchFamily="18" charset="0"/>
            </a:endParaRPr>
          </a:p>
        </p:txBody>
      </p:sp>
      <p:sp>
        <p:nvSpPr>
          <p:cNvPr id="6177" name="Text Box 33"/>
          <p:cNvSpPr txBox="1">
            <a:spLocks noChangeArrowheads="1"/>
          </p:cNvSpPr>
          <p:nvPr/>
        </p:nvSpPr>
        <p:spPr bwMode="auto">
          <a:xfrm>
            <a:off x="762000" y="3230563"/>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endParaRPr lang="en-US" altLang="he-IL" b="1">
              <a:solidFill>
                <a:srgbClr val="FF66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2"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b="1917"/>
          <a:stretch>
            <a:fillRect/>
          </a:stretch>
        </p:blipFill>
        <p:spPr>
          <a:xfrm>
            <a:off x="0" y="2205038"/>
            <a:ext cx="9144000" cy="2160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6134" name="Picture 6"/>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t="58755" b="3419"/>
          <a:stretch>
            <a:fillRect/>
          </a:stretch>
        </p:blipFill>
        <p:spPr>
          <a:xfrm>
            <a:off x="0" y="0"/>
            <a:ext cx="9144000" cy="2060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6137" name="Picture 9"/>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b="2927"/>
          <a:stretch>
            <a:fillRect/>
          </a:stretch>
        </p:blipFill>
        <p:spPr>
          <a:xfrm>
            <a:off x="0" y="4508500"/>
            <a:ext cx="9144000" cy="234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6140" name="Text Box 12"/>
          <p:cNvSpPr txBox="1">
            <a:spLocks noChangeArrowheads="1"/>
          </p:cNvSpPr>
          <p:nvPr/>
        </p:nvSpPr>
        <p:spPr bwMode="auto">
          <a:xfrm>
            <a:off x="0" y="1916113"/>
            <a:ext cx="916305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30msec </a:t>
            </a:r>
          </a:p>
        </p:txBody>
      </p:sp>
      <p:sp>
        <p:nvSpPr>
          <p:cNvPr id="176141" name="Text Box 13"/>
          <p:cNvSpPr txBox="1">
            <a:spLocks noChangeArrowheads="1"/>
          </p:cNvSpPr>
          <p:nvPr/>
        </p:nvSpPr>
        <p:spPr bwMode="auto">
          <a:xfrm>
            <a:off x="468313" y="0"/>
            <a:ext cx="626427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100msec </a:t>
            </a:r>
          </a:p>
        </p:txBody>
      </p:sp>
      <p:sp>
        <p:nvSpPr>
          <p:cNvPr id="176142" name="Text Box 14"/>
          <p:cNvSpPr txBox="1">
            <a:spLocks noChangeArrowheads="1"/>
          </p:cNvSpPr>
          <p:nvPr/>
        </p:nvSpPr>
        <p:spPr bwMode="auto">
          <a:xfrm>
            <a:off x="0" y="4365625"/>
            <a:ext cx="914400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30msec: zoom on the HO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he-IL">
                <a:solidFill>
                  <a:srgbClr val="0000FF"/>
                </a:solidFill>
              </a:rPr>
              <a:t>TCP receiver’s buffer</a:t>
            </a:r>
          </a:p>
        </p:txBody>
      </p:sp>
      <p:sp>
        <p:nvSpPr>
          <p:cNvPr id="118787" name="Rectangle 3"/>
          <p:cNvSpPr>
            <a:spLocks noGrp="1" noChangeArrowheads="1"/>
          </p:cNvSpPr>
          <p:nvPr>
            <p:ph type="body" idx="1"/>
          </p:nvPr>
        </p:nvSpPr>
        <p:spPr/>
        <p:txBody>
          <a:bodyPr/>
          <a:lstStyle/>
          <a:p>
            <a:pPr algn="l" rtl="0"/>
            <a:r>
              <a:rPr lang="en-US" altLang="he-IL"/>
              <a:t>In [1], TCP window size was set to 20.</a:t>
            </a:r>
          </a:p>
          <a:p>
            <a:pPr algn="l" rtl="0"/>
            <a:r>
              <a:rPr lang="en-US" altLang="he-IL"/>
              <a:t>As we use fixed-size 1[KB] packets and a zero-delay application, this fits to a receiver buffer of 20[KB].</a:t>
            </a:r>
          </a:p>
          <a:p>
            <a:pPr algn="l" rtl="0"/>
            <a:r>
              <a:rPr lang="en-US" altLang="he-IL"/>
              <a:t>Let us explore what happens when scaling the receiver’s buffer.</a:t>
            </a:r>
          </a:p>
          <a:p>
            <a:pPr algn="l" rtl="0"/>
            <a:r>
              <a:rPr lang="en-US" altLang="he-IL"/>
              <a:t>Reminder: at our simulations, </a:t>
            </a:r>
            <a:r>
              <a:rPr lang="en-US" altLang="he-IL" b="1"/>
              <a:t>New Reno</a:t>
            </a:r>
            <a:r>
              <a:rPr lang="en-US" altLang="he-IL"/>
              <a:t> algorithm was employed for fast recovery.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6" name="Object 8"/>
          <p:cNvGraphicFramePr>
            <a:graphicFrameLocks noChangeAspect="1"/>
          </p:cNvGraphicFramePr>
          <p:nvPr>
            <p:ph/>
          </p:nvPr>
        </p:nvGraphicFramePr>
        <p:xfrm>
          <a:off x="0" y="-25400"/>
          <a:ext cx="9144000" cy="6883400"/>
        </p:xfrm>
        <a:graphic>
          <a:graphicData uri="http://schemas.openxmlformats.org/presentationml/2006/ole">
            <mc:AlternateContent xmlns:mc="http://schemas.openxmlformats.org/markup-compatibility/2006">
              <mc:Choice xmlns:v="urn:schemas-microsoft-com:vml" Requires="v">
                <p:oleObj spid="_x0000_s119818" name="Bitmap Image" r:id="rId3" imgW="6095238" imgH="4877481" progId="Paint.Picture">
                  <p:embed/>
                </p:oleObj>
              </mc:Choice>
              <mc:Fallback>
                <p:oleObj name="Bitmap Image" r:id="rId3" imgW="6095238" imgH="4877481"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b="2745"/>
                      <a:stretch>
                        <a:fillRect/>
                      </a:stretch>
                    </p:blipFill>
                    <p:spPr bwMode="auto">
                      <a:xfrm>
                        <a:off x="0" y="-25400"/>
                        <a:ext cx="9144000" cy="688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4" name="Text Box 6"/>
          <p:cNvSpPr txBox="1">
            <a:spLocks noChangeArrowheads="1"/>
          </p:cNvSpPr>
          <p:nvPr/>
        </p:nvSpPr>
        <p:spPr bwMode="auto">
          <a:xfrm>
            <a:off x="2555875" y="188913"/>
            <a:ext cx="633730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sec</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8" name="Object 4"/>
          <p:cNvGraphicFramePr>
            <a:graphicFrameLocks noChangeAspect="1"/>
          </p:cNvGraphicFramePr>
          <p:nvPr>
            <p:ph/>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80231" name="Bitmap Image" r:id="rId3" imgW="8504762" imgH="6811326" progId="Paint.Picture">
                  <p:embed/>
                </p:oleObj>
              </mc:Choice>
              <mc:Fallback>
                <p:oleObj name="Bitmap Image" r:id="rId3" imgW="8504762" imgH="681132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2754"/>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30" name="Text Box 6"/>
          <p:cNvSpPr txBox="1">
            <a:spLocks noChangeArrowheads="1"/>
          </p:cNvSpPr>
          <p:nvPr/>
        </p:nvSpPr>
        <p:spPr bwMode="auto">
          <a:xfrm>
            <a:off x="2555875" y="260350"/>
            <a:ext cx="633730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30ms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rtl="0"/>
            <a:r>
              <a:rPr lang="en-US" altLang="he-IL" sz="4000">
                <a:solidFill>
                  <a:srgbClr val="0000FF"/>
                </a:solidFill>
              </a:rPr>
              <a:t>TCP receiver’s buffer: conclusions</a:t>
            </a:r>
          </a:p>
        </p:txBody>
      </p:sp>
      <p:sp>
        <p:nvSpPr>
          <p:cNvPr id="121859" name="Rectangle 3"/>
          <p:cNvSpPr>
            <a:spLocks noGrp="1" noChangeArrowheads="1"/>
          </p:cNvSpPr>
          <p:nvPr>
            <p:ph type="body" idx="1"/>
          </p:nvPr>
        </p:nvSpPr>
        <p:spPr>
          <a:xfrm>
            <a:off x="457200" y="1600200"/>
            <a:ext cx="8229600" cy="5068888"/>
          </a:xfrm>
        </p:spPr>
        <p:txBody>
          <a:bodyPr/>
          <a:lstStyle/>
          <a:p>
            <a:pPr algn="l" rtl="0"/>
            <a:r>
              <a:rPr lang="en-US" altLang="he-IL"/>
              <a:t>Small receiver buffer decreases the maximum ideal TP, and causes significant fluctuations in the TP.</a:t>
            </a:r>
          </a:p>
          <a:p>
            <a:pPr algn="l" rtl="0"/>
            <a:r>
              <a:rPr lang="en-US" altLang="he-IL"/>
              <a:t>This problem is general, i.e. not special for the HO scenario, and indeed, no change in the fluctuations’ size is observed during the HO.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95288" y="0"/>
            <a:ext cx="8229600" cy="1143000"/>
          </a:xfrm>
        </p:spPr>
        <p:txBody>
          <a:bodyPr/>
          <a:lstStyle/>
          <a:p>
            <a:pPr rtl="0"/>
            <a:r>
              <a:rPr lang="en-US" altLang="he-IL" sz="4000">
                <a:solidFill>
                  <a:srgbClr val="0000FF"/>
                </a:solidFill>
              </a:rPr>
              <a:t>Application response time</a:t>
            </a:r>
          </a:p>
        </p:txBody>
      </p:sp>
      <p:sp>
        <p:nvSpPr>
          <p:cNvPr id="130051" name="Rectangle 3"/>
          <p:cNvSpPr>
            <a:spLocks noGrp="1" noChangeArrowheads="1"/>
          </p:cNvSpPr>
          <p:nvPr>
            <p:ph type="body" idx="1"/>
          </p:nvPr>
        </p:nvSpPr>
        <p:spPr>
          <a:xfrm>
            <a:off x="457200" y="1125538"/>
            <a:ext cx="8229600" cy="5543550"/>
          </a:xfrm>
        </p:spPr>
        <p:txBody>
          <a:bodyPr/>
          <a:lstStyle/>
          <a:p>
            <a:pPr algn="l" rtl="0">
              <a:lnSpc>
                <a:spcPct val="90000"/>
              </a:lnSpc>
            </a:pPr>
            <a:r>
              <a:rPr lang="en-US" altLang="he-IL" sz="2800" b="1"/>
              <a:t>In the graphs presented by now, a zero response-time application was assumed.</a:t>
            </a:r>
          </a:p>
          <a:p>
            <a:pPr lvl="1" algn="l" rtl="0">
              <a:lnSpc>
                <a:spcPct val="90000"/>
              </a:lnSpc>
            </a:pPr>
            <a:r>
              <a:rPr lang="en-US" altLang="he-IL" sz="2400" b="1"/>
              <a:t>In real life applications may be slower, thus causing instability due to the frequent changes in the available space in the TCP receiver buffer (which may cause frequent scaling of the TCP window).</a:t>
            </a:r>
          </a:p>
          <a:p>
            <a:pPr lvl="1" algn="l" rtl="0">
              <a:lnSpc>
                <a:spcPct val="90000"/>
              </a:lnSpc>
            </a:pPr>
            <a:r>
              <a:rPr lang="en-US" altLang="he-IL" sz="2400" b="1"/>
              <a:t> Relevant mainly for small buffers </a:t>
            </a:r>
          </a:p>
          <a:p>
            <a:pPr lvl="1" algn="l" rtl="0">
              <a:lnSpc>
                <a:spcPct val="90000"/>
              </a:lnSpc>
            </a:pPr>
            <a:r>
              <a:rPr lang="en-US" altLang="he-IL" sz="2400" b="1"/>
              <a:t>The following slides present different application’s response times for a receiver buffer of 20KB.</a:t>
            </a:r>
          </a:p>
          <a:p>
            <a:pPr lvl="1" algn="l" rtl="0">
              <a:lnSpc>
                <a:spcPct val="90000"/>
              </a:lnSpc>
            </a:pPr>
            <a:r>
              <a:rPr lang="en-US" altLang="he-IL" sz="2400" b="1"/>
              <a:t>The slides show very seamless HO even when the receiver’s buffer is quite small and the application is very slow.</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4" name="Object 4"/>
          <p:cNvGraphicFramePr>
            <a:graphicFrameLocks noChangeAspect="1"/>
          </p:cNvGraphicFramePr>
          <p:nvPr>
            <p:ph/>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38247" name="Bitmap Image" r:id="rId3" imgW="6095238" imgH="4877481" progId="Paint.Picture">
                  <p:embed/>
                </p:oleObj>
              </mc:Choice>
              <mc:Fallback>
                <p:oleObj name="Bitmap Image" r:id="rId3" imgW="6095238" imgH="487748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3114"/>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6" name="Text Box 6"/>
          <p:cNvSpPr txBox="1">
            <a:spLocks noChangeArrowheads="1"/>
          </p:cNvSpPr>
          <p:nvPr/>
        </p:nvSpPr>
        <p:spPr bwMode="auto">
          <a:xfrm>
            <a:off x="2339975" y="260350"/>
            <a:ext cx="6553200" cy="5810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a:t>
            </a:r>
          </a:p>
          <a:p>
            <a:pPr algn="l" rtl="0"/>
            <a:r>
              <a:rPr lang="en-US" altLang="he-IL" sz="1600"/>
              <a:t>TCP RCV SEG ratio = </a:t>
            </a:r>
            <a:r>
              <a:rPr lang="en-US" altLang="he-IL" sz="1600">
                <a:solidFill>
                  <a:srgbClr val="FFFF00"/>
                </a:solidFill>
              </a:rPr>
              <a:t>0</a:t>
            </a:r>
            <a:r>
              <a:rPr lang="en-US" altLang="he-IL" sz="1600"/>
              <a:t>, </a:t>
            </a:r>
            <a:r>
              <a:rPr lang="en-US" altLang="he-IL" sz="1600">
                <a:solidFill>
                  <a:srgbClr val="66FFFF"/>
                </a:solidFill>
              </a:rPr>
              <a:t>0.25</a:t>
            </a:r>
            <a:r>
              <a:rPr lang="en-US" altLang="he-IL" sz="1600"/>
              <a:t>, </a:t>
            </a:r>
            <a:r>
              <a:rPr lang="en-US" altLang="he-IL" sz="1600">
                <a:solidFill>
                  <a:srgbClr val="FF00FF"/>
                </a:solidFill>
              </a:rPr>
              <a:t>0.5 </a:t>
            </a:r>
            <a:r>
              <a:rPr lang="en-US" altLang="he-IL" sz="1600"/>
              <a:t>(sampling every 0.5sec)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8" name="Object 10"/>
          <p:cNvGraphicFramePr>
            <a:graphicFrameLocks noChangeAspect="1"/>
          </p:cNvGraphicFramePr>
          <p:nvPr>
            <p:ph/>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40302" name="Bitmap Image" r:id="rId3" imgW="7659169" imgH="6133333" progId="Paint.Picture">
                  <p:embed/>
                </p:oleObj>
              </mc:Choice>
              <mc:Fallback>
                <p:oleObj name="Bitmap Image" r:id="rId3" imgW="7659169" imgH="6133333" progId="Paint.Picture">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b="2754"/>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300" name="Text Box 12"/>
          <p:cNvSpPr txBox="1">
            <a:spLocks noChangeArrowheads="1"/>
          </p:cNvSpPr>
          <p:nvPr/>
        </p:nvSpPr>
        <p:spPr bwMode="auto">
          <a:xfrm>
            <a:off x="539750" y="188913"/>
            <a:ext cx="8280400" cy="304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400"/>
              <a:t>TCP: traffic received by MSS [bytes/sec];  RCV SEG ratio = 0.0  (sampling every 0.5sec)</a:t>
            </a:r>
          </a:p>
        </p:txBody>
      </p:sp>
      <p:sp>
        <p:nvSpPr>
          <p:cNvPr id="140301" name="Text Box 13"/>
          <p:cNvSpPr txBox="1">
            <a:spLocks noChangeArrowheads="1"/>
          </p:cNvSpPr>
          <p:nvPr/>
        </p:nvSpPr>
        <p:spPr bwMode="auto">
          <a:xfrm>
            <a:off x="539750" y="3429000"/>
            <a:ext cx="8208963" cy="304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400"/>
              <a:t>TCP: traffic received by MSS [bytes/sec]; RCV SEG ratio = 0.25 (sampling every 0.5sec)</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6" name="Object 4"/>
          <p:cNvGraphicFramePr>
            <a:graphicFrameLocks noChangeAspect="1"/>
          </p:cNvGraphicFramePr>
          <p:nvPr>
            <p:ph/>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82279" name="Bitmap Image" r:id="rId3" imgW="8504762" imgH="6811326" progId="Paint.Picture">
                  <p:embed/>
                </p:oleObj>
              </mc:Choice>
              <mc:Fallback>
                <p:oleObj name="Bitmap Image" r:id="rId3" imgW="8504762" imgH="681132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2754"/>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2278" name="Text Box 6"/>
          <p:cNvSpPr txBox="1">
            <a:spLocks noChangeArrowheads="1"/>
          </p:cNvSpPr>
          <p:nvPr/>
        </p:nvSpPr>
        <p:spPr bwMode="auto">
          <a:xfrm>
            <a:off x="2484438" y="150813"/>
            <a:ext cx="6337300" cy="5492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400"/>
              <a:t>TCP: traffic received by MSS [bytes/sec]: sampling every 30ms</a:t>
            </a:r>
          </a:p>
          <a:p>
            <a:pPr algn="l" rtl="0"/>
            <a:r>
              <a:rPr lang="en-US" altLang="he-IL" sz="1600"/>
              <a:t>TCP RCV SEG ratio = </a:t>
            </a:r>
            <a:r>
              <a:rPr lang="en-US" altLang="he-IL" sz="1600">
                <a:solidFill>
                  <a:srgbClr val="FFFF00"/>
                </a:solidFill>
              </a:rPr>
              <a:t>0</a:t>
            </a:r>
            <a:r>
              <a:rPr lang="en-US" altLang="he-IL" sz="1600"/>
              <a:t>, </a:t>
            </a:r>
            <a:r>
              <a:rPr lang="en-US" altLang="he-IL" sz="1600">
                <a:solidFill>
                  <a:srgbClr val="66FFFF"/>
                </a:solidFill>
              </a:rPr>
              <a:t>0.25</a:t>
            </a:r>
            <a:r>
              <a:rPr lang="en-US" altLang="he-IL" sz="1600"/>
              <a:t>, </a:t>
            </a:r>
            <a:r>
              <a:rPr lang="en-US" altLang="he-IL" sz="1600">
                <a:solidFill>
                  <a:srgbClr val="FF00FF"/>
                </a:solidFill>
              </a:rPr>
              <a:t>0.5</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rtl="0"/>
            <a:r>
              <a:rPr lang="en-US" altLang="he-IL" sz="4000">
                <a:solidFill>
                  <a:srgbClr val="0000FF"/>
                </a:solidFill>
              </a:rPr>
              <a:t>When should the preparation for the HO start?</a:t>
            </a:r>
          </a:p>
        </p:txBody>
      </p:sp>
      <p:sp>
        <p:nvSpPr>
          <p:cNvPr id="230403" name="Rectangle 3"/>
          <p:cNvSpPr>
            <a:spLocks noGrp="1" noChangeArrowheads="1"/>
          </p:cNvSpPr>
          <p:nvPr>
            <p:ph type="body" idx="1"/>
          </p:nvPr>
        </p:nvSpPr>
        <p:spPr/>
        <p:txBody>
          <a:bodyPr/>
          <a:lstStyle/>
          <a:p>
            <a:pPr algn="l" rtl="0">
              <a:lnSpc>
                <a:spcPct val="80000"/>
              </a:lnSpc>
            </a:pPr>
            <a:r>
              <a:rPr lang="en-US" altLang="he-IL" sz="2800"/>
              <a:t>If too early</a:t>
            </a:r>
          </a:p>
          <a:p>
            <a:pPr lvl="1" algn="l" rtl="0">
              <a:lnSpc>
                <a:spcPct val="80000"/>
              </a:lnSpc>
            </a:pPr>
            <a:r>
              <a:rPr lang="en-US" altLang="he-IL" sz="2400"/>
              <a:t>Large overhead on the network due to the duplicated packets.</a:t>
            </a:r>
          </a:p>
          <a:p>
            <a:pPr lvl="1" algn="l" rtl="0">
              <a:lnSpc>
                <a:spcPct val="80000"/>
              </a:lnSpc>
            </a:pPr>
            <a:r>
              <a:rPr lang="en-US" altLang="he-IL" sz="2400"/>
              <a:t>Not realistic, because the future trajectory of MSS is known in simulation, but not always in real life.</a:t>
            </a:r>
          </a:p>
          <a:p>
            <a:pPr algn="l" rtl="0">
              <a:lnSpc>
                <a:spcPct val="80000"/>
              </a:lnSpc>
            </a:pPr>
            <a:r>
              <a:rPr lang="en-US" altLang="he-IL" sz="2800"/>
              <a:t>If too late</a:t>
            </a:r>
          </a:p>
          <a:p>
            <a:pPr lvl="1" algn="l" rtl="0">
              <a:lnSpc>
                <a:spcPct val="80000"/>
              </a:lnSpc>
            </a:pPr>
            <a:r>
              <a:rPr lang="en-US" altLang="he-IL" sz="2400"/>
              <a:t>The many LPM HO control messages won’t have enough time for finish the preparation before the real HO starts.</a:t>
            </a:r>
          </a:p>
          <a:p>
            <a:pPr algn="l" rtl="0">
              <a:lnSpc>
                <a:spcPct val="80000"/>
              </a:lnSpc>
            </a:pPr>
            <a:r>
              <a:rPr lang="en-US" altLang="he-IL" sz="2800"/>
              <a:t>The exact minimum necessary time interval between the preparation for the HO and the real HO may be found by simulations.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base_net_with_2_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44763"/>
            <a:ext cx="5272088" cy="3697287"/>
          </a:xfrm>
          <a:prstGeom prst="rect">
            <a:avLst/>
          </a:prstGeom>
          <a:noFill/>
          <a:extLst>
            <a:ext uri="{909E8E84-426E-40DD-AFC4-6F175D3DCCD1}">
              <a14:hiddenFill xmlns:a14="http://schemas.microsoft.com/office/drawing/2010/main">
                <a:solidFill>
                  <a:srgbClr val="FFFFFF"/>
                </a:solidFill>
              </a14:hiddenFill>
            </a:ext>
          </a:extLst>
        </p:spPr>
      </p:pic>
      <p:sp>
        <p:nvSpPr>
          <p:cNvPr id="25603" name="Rectangle 3"/>
          <p:cNvSpPr>
            <a:spLocks noGrp="1" noChangeArrowheads="1"/>
          </p:cNvSpPr>
          <p:nvPr>
            <p:ph type="title"/>
          </p:nvPr>
        </p:nvSpPr>
        <p:spPr>
          <a:xfrm>
            <a:off x="468313" y="0"/>
            <a:ext cx="8229600" cy="1143000"/>
          </a:xfrm>
        </p:spPr>
        <p:txBody>
          <a:bodyPr/>
          <a:lstStyle/>
          <a:p>
            <a:r>
              <a:rPr lang="en-US" altLang="he-IL" sz="4800">
                <a:solidFill>
                  <a:srgbClr val="0000FF"/>
                </a:solidFill>
              </a:rPr>
              <a:t>Motivation (Cont’)</a:t>
            </a:r>
          </a:p>
        </p:txBody>
      </p:sp>
      <p:sp>
        <p:nvSpPr>
          <p:cNvPr id="25604" name="Rectangle 4"/>
          <p:cNvSpPr>
            <a:spLocks noGrp="1" noChangeArrowheads="1"/>
          </p:cNvSpPr>
          <p:nvPr>
            <p:ph type="body" idx="1"/>
          </p:nvPr>
        </p:nvSpPr>
        <p:spPr>
          <a:xfrm>
            <a:off x="468313" y="1036638"/>
            <a:ext cx="8229600" cy="4525962"/>
          </a:xfrm>
        </p:spPr>
        <p:txBody>
          <a:bodyPr/>
          <a:lstStyle/>
          <a:p>
            <a:pPr marL="174625" indent="-174625" algn="l" rtl="0"/>
            <a:r>
              <a:rPr lang="en-US" altLang="he-IL" sz="1800"/>
              <a:t>We would like the Handover (HO) to be transparent to the higher layers (above IP).</a:t>
            </a:r>
          </a:p>
          <a:p>
            <a:pPr marL="174625" indent="-174625" algn="l" rtl="0"/>
            <a:r>
              <a:rPr lang="en-US" altLang="he-IL" sz="1800"/>
              <a:t>For doing so, we must minimize the HO delay and eliminate packet losses during HO.</a:t>
            </a:r>
          </a:p>
        </p:txBody>
      </p:sp>
      <p:pic>
        <p:nvPicPr>
          <p:cNvPr id="25605" name="Picture 5" descr="m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492375"/>
            <a:ext cx="723900" cy="690563"/>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C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5287963"/>
            <a:ext cx="485775" cy="1219200"/>
          </a:xfrm>
          <a:prstGeom prst="rect">
            <a:avLst/>
          </a:prstGeom>
          <a:noFill/>
          <a:extLst>
            <a:ext uri="{909E8E84-426E-40DD-AFC4-6F175D3DCCD1}">
              <a14:hiddenFill xmlns:a14="http://schemas.microsoft.com/office/drawing/2010/main">
                <a:solidFill>
                  <a:srgbClr val="FFFFFF"/>
                </a:solidFill>
              </a14:hiddenFill>
            </a:ext>
          </a:extLst>
        </p:spPr>
      </p:pic>
      <p:sp>
        <p:nvSpPr>
          <p:cNvPr id="25607" name="Line 7"/>
          <p:cNvSpPr>
            <a:spLocks noChangeShapeType="1"/>
          </p:cNvSpPr>
          <p:nvPr/>
        </p:nvSpPr>
        <p:spPr bwMode="auto">
          <a:xfrm>
            <a:off x="7924800" y="5973763"/>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5612" name="Text Box 12"/>
          <p:cNvSpPr txBox="1">
            <a:spLocks noChangeArrowheads="1"/>
          </p:cNvSpPr>
          <p:nvPr/>
        </p:nvSpPr>
        <p:spPr bwMode="auto">
          <a:xfrm>
            <a:off x="3995738" y="2924175"/>
            <a:ext cx="533400" cy="2746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MSS</a:t>
            </a:r>
          </a:p>
        </p:txBody>
      </p:sp>
      <p:sp>
        <p:nvSpPr>
          <p:cNvPr id="25616" name="Text Box 16"/>
          <p:cNvSpPr txBox="1">
            <a:spLocks noChangeArrowheads="1"/>
          </p:cNvSpPr>
          <p:nvPr/>
        </p:nvSpPr>
        <p:spPr bwMode="auto">
          <a:xfrm>
            <a:off x="2411413" y="5373688"/>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400" b="1">
                <a:solidFill>
                  <a:schemeClr val="tx2"/>
                </a:solidFill>
              </a:rPr>
              <a:t>Serving BS</a:t>
            </a:r>
          </a:p>
        </p:txBody>
      </p:sp>
      <p:sp>
        <p:nvSpPr>
          <p:cNvPr id="25617" name="Text Box 17"/>
          <p:cNvSpPr txBox="1">
            <a:spLocks noChangeArrowheads="1"/>
          </p:cNvSpPr>
          <p:nvPr/>
        </p:nvSpPr>
        <p:spPr bwMode="auto">
          <a:xfrm>
            <a:off x="4067175" y="34290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400" b="1">
                <a:solidFill>
                  <a:schemeClr val="tx2"/>
                </a:solidFill>
              </a:rPr>
              <a:t>Target BS</a:t>
            </a:r>
          </a:p>
        </p:txBody>
      </p:sp>
      <p:sp>
        <p:nvSpPr>
          <p:cNvPr id="25618" name="Text Box 18"/>
          <p:cNvSpPr txBox="1">
            <a:spLocks noChangeArrowheads="1"/>
          </p:cNvSpPr>
          <p:nvPr/>
        </p:nvSpPr>
        <p:spPr bwMode="auto">
          <a:xfrm>
            <a:off x="7924800" y="6354763"/>
            <a:ext cx="838200" cy="2746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CN</a:t>
            </a:r>
          </a:p>
        </p:txBody>
      </p:sp>
      <p:sp>
        <p:nvSpPr>
          <p:cNvPr id="25619" name="Text Box 19"/>
          <p:cNvSpPr txBox="1">
            <a:spLocks noChangeArrowheads="1"/>
          </p:cNvSpPr>
          <p:nvPr/>
        </p:nvSpPr>
        <p:spPr bwMode="auto">
          <a:xfrm>
            <a:off x="2819400" y="45259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192.2.3.1</a:t>
            </a:r>
          </a:p>
        </p:txBody>
      </p:sp>
      <p:sp>
        <p:nvSpPr>
          <p:cNvPr id="25620" name="Text Box 20"/>
          <p:cNvSpPr txBox="1">
            <a:spLocks noChangeArrowheads="1"/>
          </p:cNvSpPr>
          <p:nvPr/>
        </p:nvSpPr>
        <p:spPr bwMode="auto">
          <a:xfrm>
            <a:off x="7848600" y="65833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197.2.3.1</a:t>
            </a:r>
          </a:p>
        </p:txBody>
      </p:sp>
      <p:sp>
        <p:nvSpPr>
          <p:cNvPr id="25621" name="Text Box 21"/>
          <p:cNvSpPr txBox="1">
            <a:spLocks noChangeArrowheads="1"/>
          </p:cNvSpPr>
          <p:nvPr/>
        </p:nvSpPr>
        <p:spPr bwMode="auto">
          <a:xfrm>
            <a:off x="5715000" y="28495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200" b="1">
                <a:solidFill>
                  <a:schemeClr val="tx2"/>
                </a:solidFill>
              </a:rPr>
              <a:t>200.1.1.1</a:t>
            </a:r>
          </a:p>
        </p:txBody>
      </p:sp>
      <p:sp>
        <p:nvSpPr>
          <p:cNvPr id="25622" name="Text Box 22"/>
          <p:cNvSpPr txBox="1">
            <a:spLocks noChangeArrowheads="1"/>
          </p:cNvSpPr>
          <p:nvPr/>
        </p:nvSpPr>
        <p:spPr bwMode="auto">
          <a:xfrm>
            <a:off x="7315200" y="4297363"/>
            <a:ext cx="1828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r>
              <a:rPr lang="en-US" altLang="he-IL" sz="1600" b="1">
                <a:solidFill>
                  <a:srgbClr val="008080"/>
                </a:solidFill>
              </a:rPr>
              <a:t>Correspondent </a:t>
            </a:r>
            <a:br>
              <a:rPr lang="en-US" altLang="he-IL" sz="1600" b="1">
                <a:solidFill>
                  <a:srgbClr val="008080"/>
                </a:solidFill>
              </a:rPr>
            </a:br>
            <a:r>
              <a:rPr lang="en-US" altLang="he-IL" sz="1600" b="1">
                <a:solidFill>
                  <a:srgbClr val="008080"/>
                </a:solidFill>
              </a:rPr>
              <a:t>Node</a:t>
            </a:r>
          </a:p>
        </p:txBody>
      </p:sp>
      <p:sp>
        <p:nvSpPr>
          <p:cNvPr id="25623" name="Line 23"/>
          <p:cNvSpPr>
            <a:spLocks noChangeShapeType="1"/>
          </p:cNvSpPr>
          <p:nvPr/>
        </p:nvSpPr>
        <p:spPr bwMode="auto">
          <a:xfrm>
            <a:off x="8229600" y="4830763"/>
            <a:ext cx="76200" cy="381000"/>
          </a:xfrm>
          <a:prstGeom prst="line">
            <a:avLst/>
          </a:prstGeom>
          <a:noFill/>
          <a:ln w="190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5625" name="Text Box 25"/>
          <p:cNvSpPr txBox="1">
            <a:spLocks noChangeArrowheads="1"/>
          </p:cNvSpPr>
          <p:nvPr/>
        </p:nvSpPr>
        <p:spPr bwMode="auto">
          <a:xfrm>
            <a:off x="762000" y="3230563"/>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spcBef>
                <a:spcPct val="50000"/>
              </a:spcBef>
            </a:pPr>
            <a:endParaRPr lang="en-US" altLang="he-IL" b="1">
              <a:solidFill>
                <a:srgbClr val="FF6600"/>
              </a:solidFill>
            </a:endParaRPr>
          </a:p>
        </p:txBody>
      </p:sp>
      <p:sp>
        <p:nvSpPr>
          <p:cNvPr id="25627" name="Line 27"/>
          <p:cNvSpPr>
            <a:spLocks noChangeShapeType="1"/>
          </p:cNvSpPr>
          <p:nvPr/>
        </p:nvSpPr>
        <p:spPr bwMode="auto">
          <a:xfrm>
            <a:off x="6300788" y="4797425"/>
            <a:ext cx="1835150" cy="995363"/>
          </a:xfrm>
          <a:prstGeom prst="line">
            <a:avLst/>
          </a:prstGeom>
          <a:noFill/>
          <a:ln w="3810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5628" name="Line 28"/>
          <p:cNvSpPr>
            <a:spLocks noChangeShapeType="1"/>
          </p:cNvSpPr>
          <p:nvPr/>
        </p:nvSpPr>
        <p:spPr bwMode="auto">
          <a:xfrm>
            <a:off x="5076825" y="2997200"/>
            <a:ext cx="1223963" cy="1800225"/>
          </a:xfrm>
          <a:prstGeom prst="line">
            <a:avLst/>
          </a:prstGeom>
          <a:noFill/>
          <a:ln w="38100">
            <a:solidFill>
              <a:srgbClr val="CC0000"/>
            </a:solidFill>
            <a:prstDash val="dash"/>
            <a:round/>
            <a:headEnd type="stealth"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5629" name="Line 29"/>
          <p:cNvSpPr>
            <a:spLocks noChangeShapeType="1"/>
          </p:cNvSpPr>
          <p:nvPr/>
        </p:nvSpPr>
        <p:spPr bwMode="auto">
          <a:xfrm>
            <a:off x="6227763" y="4868863"/>
            <a:ext cx="1871662" cy="1008062"/>
          </a:xfrm>
          <a:prstGeom prst="line">
            <a:avLst/>
          </a:prstGeom>
          <a:noFill/>
          <a:ln w="38100">
            <a:solidFill>
              <a:srgbClr val="0000FF"/>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5630" name="Line 30"/>
          <p:cNvSpPr>
            <a:spLocks noChangeShapeType="1"/>
          </p:cNvSpPr>
          <p:nvPr/>
        </p:nvSpPr>
        <p:spPr bwMode="auto">
          <a:xfrm>
            <a:off x="5003800" y="3068638"/>
            <a:ext cx="1223963" cy="1800225"/>
          </a:xfrm>
          <a:prstGeom prst="line">
            <a:avLst/>
          </a:prstGeom>
          <a:noFill/>
          <a:ln w="38100">
            <a:solidFill>
              <a:srgbClr val="0000FF"/>
            </a:solidFill>
            <a:prstDash val="dash"/>
            <a:round/>
            <a:headEnd type="non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84" name="Rectangle 12"/>
          <p:cNvSpPr>
            <a:spLocks noChangeArrowheads="1"/>
          </p:cNvSpPr>
          <p:nvPr/>
        </p:nvSpPr>
        <p:spPr bwMode="auto">
          <a:xfrm>
            <a:off x="0" y="1233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233487" name="Rectangle 15"/>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he-IL"/>
          </a:p>
        </p:txBody>
      </p:sp>
      <p:pic>
        <p:nvPicPr>
          <p:cNvPr id="233486" name="Picture 14"/>
          <p:cNvPicPr>
            <a:picLocks noChangeAspect="1" noChangeArrowheads="1"/>
          </p:cNvPicPr>
          <p:nvPr/>
        </p:nvPicPr>
        <p:blipFill>
          <a:blip r:embed="rId2">
            <a:extLst>
              <a:ext uri="{28A0092B-C50C-407E-A947-70E740481C1C}">
                <a14:useLocalDpi xmlns:a14="http://schemas.microsoft.com/office/drawing/2010/main" val="0"/>
              </a:ext>
            </a:extLst>
          </a:blip>
          <a:srcRect t="54243" b="2663"/>
          <a:stretch>
            <a:fillRect/>
          </a:stretch>
        </p:blipFill>
        <p:spPr bwMode="auto">
          <a:xfrm>
            <a:off x="0" y="0"/>
            <a:ext cx="9144000" cy="1916113"/>
          </a:xfrm>
          <a:prstGeom prst="rect">
            <a:avLst/>
          </a:prstGeom>
          <a:noFill/>
          <a:extLst>
            <a:ext uri="{909E8E84-426E-40DD-AFC4-6F175D3DCCD1}">
              <a14:hiddenFill xmlns:a14="http://schemas.microsoft.com/office/drawing/2010/main">
                <a:solidFill>
                  <a:srgbClr val="FFFFFF"/>
                </a:solidFill>
              </a14:hiddenFill>
            </a:ext>
          </a:extLst>
        </p:spPr>
      </p:pic>
      <p:pic>
        <p:nvPicPr>
          <p:cNvPr id="233488" name="Picture 16"/>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t="53906" b="3012"/>
          <a:stretch>
            <a:fillRect/>
          </a:stretch>
        </p:blipFill>
        <p:spPr>
          <a:xfrm>
            <a:off x="0" y="1916113"/>
            <a:ext cx="9144000" cy="2592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3490" name="Picture 18"/>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t="54716" b="2516"/>
          <a:stretch>
            <a:fillRect/>
          </a:stretch>
        </p:blipFill>
        <p:spPr>
          <a:xfrm>
            <a:off x="0" y="4508500"/>
            <a:ext cx="9144000" cy="23447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3493" name="Text Box 21"/>
          <p:cNvSpPr txBox="1">
            <a:spLocks noChangeArrowheads="1"/>
          </p:cNvSpPr>
          <p:nvPr/>
        </p:nvSpPr>
        <p:spPr bwMode="auto">
          <a:xfrm>
            <a:off x="539750" y="0"/>
            <a:ext cx="385127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a:t>
            </a:r>
          </a:p>
        </p:txBody>
      </p:sp>
      <p:sp>
        <p:nvSpPr>
          <p:cNvPr id="233494" name="Text Box 22"/>
          <p:cNvSpPr txBox="1">
            <a:spLocks noChangeArrowheads="1"/>
          </p:cNvSpPr>
          <p:nvPr/>
        </p:nvSpPr>
        <p:spPr bwMode="auto">
          <a:xfrm>
            <a:off x="4356100" y="0"/>
            <a:ext cx="3851275" cy="5810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1. The preparation starts 0.30sec before the real HO</a:t>
            </a:r>
          </a:p>
        </p:txBody>
      </p:sp>
      <p:sp>
        <p:nvSpPr>
          <p:cNvPr id="233495" name="Text Box 23"/>
          <p:cNvSpPr txBox="1">
            <a:spLocks noChangeArrowheads="1"/>
          </p:cNvSpPr>
          <p:nvPr/>
        </p:nvSpPr>
        <p:spPr bwMode="auto">
          <a:xfrm>
            <a:off x="3995738" y="1989138"/>
            <a:ext cx="3851275" cy="5810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2. The preparation starts 0.29sec before the real HO</a:t>
            </a:r>
          </a:p>
        </p:txBody>
      </p:sp>
      <p:sp>
        <p:nvSpPr>
          <p:cNvPr id="233496" name="Text Box 24"/>
          <p:cNvSpPr txBox="1">
            <a:spLocks noChangeArrowheads="1"/>
          </p:cNvSpPr>
          <p:nvPr/>
        </p:nvSpPr>
        <p:spPr bwMode="auto">
          <a:xfrm>
            <a:off x="4500563" y="4581525"/>
            <a:ext cx="3851275" cy="5810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3. The preparation starts 0.28sec before the real HO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rtl="0"/>
            <a:r>
              <a:rPr lang="en-US" altLang="he-IL" sz="4000">
                <a:solidFill>
                  <a:srgbClr val="0000FF"/>
                </a:solidFill>
              </a:rPr>
              <a:t>When should the preparation for the HO start? (Cont’)</a:t>
            </a:r>
          </a:p>
        </p:txBody>
      </p:sp>
      <p:sp>
        <p:nvSpPr>
          <p:cNvPr id="231427" name="Rectangle 3"/>
          <p:cNvSpPr>
            <a:spLocks noGrp="1" noChangeArrowheads="1"/>
          </p:cNvSpPr>
          <p:nvPr>
            <p:ph type="body" idx="1"/>
          </p:nvPr>
        </p:nvSpPr>
        <p:spPr/>
        <p:txBody>
          <a:bodyPr/>
          <a:lstStyle/>
          <a:p>
            <a:pPr algn="l" rtl="0"/>
            <a:r>
              <a:rPr lang="en-US" altLang="he-IL"/>
              <a:t>Repeated simulations show that for ensuring that the HO would be seamless, the preparation period should be at least 0.35sec.</a:t>
            </a:r>
          </a:p>
          <a:p>
            <a:pPr lvl="1" algn="l" rtl="0"/>
            <a:r>
              <a:rPr lang="en-US" altLang="he-IL"/>
              <a:t>A preparation period of 0.30 - 0.35sec may degrade the TP at some probability.</a:t>
            </a:r>
          </a:p>
          <a:p>
            <a:pPr lvl="1" algn="l" rtl="0"/>
            <a:r>
              <a:rPr lang="en-US" altLang="he-IL"/>
              <a:t>A preparation period shorter than 0.30sec will certainly cause a severe performance degradation.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rtl="0"/>
            <a:r>
              <a:rPr lang="en-US" altLang="he-IL" sz="4000">
                <a:solidFill>
                  <a:srgbClr val="0000FF"/>
                </a:solidFill>
              </a:rPr>
              <a:t>Overhead of the duplicated packets</a:t>
            </a:r>
          </a:p>
        </p:txBody>
      </p:sp>
      <p:sp>
        <p:nvSpPr>
          <p:cNvPr id="247811" name="Rectangle 3"/>
          <p:cNvSpPr>
            <a:spLocks noGrp="1" noChangeArrowheads="1"/>
          </p:cNvSpPr>
          <p:nvPr>
            <p:ph type="body" idx="1"/>
          </p:nvPr>
        </p:nvSpPr>
        <p:spPr/>
        <p:txBody>
          <a:bodyPr/>
          <a:lstStyle/>
          <a:p>
            <a:pPr algn="l" rtl="0">
              <a:lnSpc>
                <a:spcPct val="80000"/>
              </a:lnSpc>
            </a:pPr>
            <a:r>
              <a:rPr lang="en-US" altLang="he-IL" sz="2400"/>
              <a:t>Now we can estimate the quantity of the duplicated data.</a:t>
            </a:r>
          </a:p>
          <a:p>
            <a:pPr lvl="1" algn="l" rtl="0">
              <a:lnSpc>
                <a:spcPct val="80000"/>
              </a:lnSpc>
            </a:pPr>
            <a:r>
              <a:rPr lang="en-US" altLang="he-IL" sz="2000"/>
              <a:t>The duplication of packets starts slightly after the preparation for the HO starts, and ends slightly after the real HO is done.</a:t>
            </a:r>
          </a:p>
          <a:p>
            <a:pPr lvl="2" algn="l" rtl="0">
              <a:lnSpc>
                <a:spcPct val="80000"/>
              </a:lnSpc>
            </a:pPr>
            <a:r>
              <a:rPr lang="en-US" altLang="he-IL" sz="1800"/>
              <a:t>The preparation for the HO takes at least 0.35sec.</a:t>
            </a:r>
          </a:p>
          <a:p>
            <a:pPr lvl="2" algn="l" rtl="0">
              <a:lnSpc>
                <a:spcPct val="80000"/>
              </a:lnSpc>
            </a:pPr>
            <a:r>
              <a:rPr lang="en-US" altLang="he-IL" sz="1800"/>
              <a:t>The real HO delay is 0.15sec.</a:t>
            </a:r>
          </a:p>
          <a:p>
            <a:pPr lvl="2" algn="l" rtl="0">
              <a:lnSpc>
                <a:spcPct val="80000"/>
              </a:lnSpc>
              <a:buFont typeface="Wingdings" pitchFamily="2" charset="2"/>
              <a:buChar char="à"/>
            </a:pPr>
            <a:r>
              <a:rPr lang="en-US" altLang="he-IL" sz="1800"/>
              <a:t>At a data rate of 1Mbps, this means overhead of about 0.5Mb of duplicated data.</a:t>
            </a:r>
          </a:p>
          <a:p>
            <a:pPr lvl="2" algn="l" rtl="0">
              <a:lnSpc>
                <a:spcPct val="80000"/>
              </a:lnSpc>
            </a:pPr>
            <a:r>
              <a:rPr lang="en-US" altLang="he-IL" sz="1800"/>
              <a:t>In fact, the length of the time interval, during which packets are bi-casted, is bounded also by the routing update timeout.</a:t>
            </a:r>
          </a:p>
          <a:p>
            <a:pPr lvl="2" algn="l" rtl="0">
              <a:lnSpc>
                <a:spcPct val="80000"/>
              </a:lnSpc>
            </a:pPr>
            <a:endParaRPr lang="en-US" altLang="he-IL" sz="1800"/>
          </a:p>
          <a:p>
            <a:pPr algn="l" rtl="0">
              <a:lnSpc>
                <a:spcPct val="80000"/>
              </a:lnSpc>
            </a:pPr>
            <a:r>
              <a:rPr lang="en-US" altLang="he-IL" sz="2400"/>
              <a:t>Reminder: each data packet may be duplicated several times – once per each candidate target BS, which agrees to accept MSS.</a:t>
            </a:r>
          </a:p>
          <a:p>
            <a:pPr lvl="1" algn="l" rtl="0">
              <a:lnSpc>
                <a:spcPct val="80000"/>
              </a:lnSpc>
              <a:buFontTx/>
              <a:buNone/>
            </a:pPr>
            <a:r>
              <a:rPr lang="en-US" altLang="he-IL" sz="2000">
                <a:sym typeface="Wingdings" pitchFamily="2" charset="2"/>
              </a:rPr>
              <a:t> </a:t>
            </a:r>
            <a:r>
              <a:rPr lang="en-US" altLang="he-IL" sz="2000"/>
              <a:t>The amount of ~0.5Mb should be multiplied by the number of such candidate target BSs.</a:t>
            </a:r>
          </a:p>
          <a:p>
            <a:pPr lvl="2" algn="l" rtl="0">
              <a:lnSpc>
                <a:spcPct val="80000"/>
              </a:lnSpc>
              <a:buFont typeface="Wingdings" pitchFamily="2" charset="2"/>
              <a:buNone/>
            </a:pPr>
            <a:endParaRPr lang="en-US" altLang="he-IL"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rtl="0"/>
            <a:r>
              <a:rPr lang="en-US" altLang="he-IL">
                <a:solidFill>
                  <a:srgbClr val="0000FF"/>
                </a:solidFill>
              </a:rPr>
              <a:t>MSS’s trajectory speed</a:t>
            </a:r>
          </a:p>
        </p:txBody>
      </p:sp>
      <p:sp>
        <p:nvSpPr>
          <p:cNvPr id="239619" name="Rectangle 3"/>
          <p:cNvSpPr>
            <a:spLocks noGrp="1" noChangeArrowheads="1"/>
          </p:cNvSpPr>
          <p:nvPr>
            <p:ph type="body" idx="1"/>
          </p:nvPr>
        </p:nvSpPr>
        <p:spPr>
          <a:xfrm>
            <a:off x="457200" y="1600200"/>
            <a:ext cx="8229600" cy="5068888"/>
          </a:xfrm>
        </p:spPr>
        <p:txBody>
          <a:bodyPr/>
          <a:lstStyle/>
          <a:p>
            <a:pPr algn="l" rtl="0">
              <a:lnSpc>
                <a:spcPct val="90000"/>
              </a:lnSpc>
            </a:pPr>
            <a:r>
              <a:rPr lang="en-US" altLang="he-IL" sz="2800"/>
              <a:t>We will now examine a much faster scenario, where MSS moves at an unrealistic speed of 1.4km/sec, and thus finishes its trajectory within ~1sec.</a:t>
            </a:r>
          </a:p>
          <a:p>
            <a:pPr lvl="1" algn="l" rtl="0">
              <a:lnSpc>
                <a:spcPct val="90000"/>
              </a:lnSpc>
            </a:pPr>
            <a:r>
              <a:rPr lang="en-US" altLang="he-IL" sz="2400"/>
              <a:t>In fact, MSS moves so fast, that it has to start the preparation for the HO as soon as it starts to moves.</a:t>
            </a:r>
          </a:p>
          <a:p>
            <a:pPr lvl="1" algn="l" rtl="0">
              <a:lnSpc>
                <a:spcPct val="90000"/>
              </a:lnSpc>
            </a:pPr>
            <a:r>
              <a:rPr lang="en-US" altLang="he-IL" sz="2400"/>
              <a:t>The exact values are:</a:t>
            </a:r>
          </a:p>
          <a:p>
            <a:pPr lvl="2" algn="l" rtl="0">
              <a:lnSpc>
                <a:spcPct val="90000"/>
              </a:lnSpc>
            </a:pPr>
            <a:r>
              <a:rPr lang="en-US" altLang="he-IL" sz="2000"/>
              <a:t>t=1.50:                  MSS starts the TCP connection with CN.</a:t>
            </a:r>
          </a:p>
          <a:p>
            <a:pPr lvl="2" algn="l" rtl="0">
              <a:lnSpc>
                <a:spcPct val="90000"/>
              </a:lnSpc>
            </a:pPr>
            <a:r>
              <a:rPr lang="en-US" altLang="he-IL" sz="2000"/>
              <a:t>t=8.00:     	      MSS starts moving.</a:t>
            </a:r>
          </a:p>
          <a:p>
            <a:pPr lvl="2" algn="l" rtl="0">
              <a:lnSpc>
                <a:spcPct val="90000"/>
              </a:lnSpc>
            </a:pPr>
            <a:r>
              <a:rPr lang="en-US" altLang="he-IL" sz="2000"/>
              <a:t>t=8.00:     	      MSS_HO_REQ_TIME</a:t>
            </a:r>
          </a:p>
          <a:p>
            <a:pPr lvl="2" algn="l" rtl="0">
              <a:lnSpc>
                <a:spcPct val="90000"/>
              </a:lnSpc>
            </a:pPr>
            <a:r>
              <a:rPr lang="en-US" altLang="he-IL" sz="2000"/>
              <a:t>t=8.35 </a:t>
            </a:r>
            <a:r>
              <a:rPr lang="en-US" altLang="he-IL" sz="2000">
                <a:sym typeface="Wingdings" pitchFamily="2" charset="2"/>
              </a:rPr>
              <a:t> 8.50</a:t>
            </a:r>
            <a:r>
              <a:rPr lang="en-US" altLang="he-IL" sz="2000"/>
              <a:t>      The real HO.</a:t>
            </a:r>
          </a:p>
          <a:p>
            <a:pPr lvl="2" algn="l" rtl="0">
              <a:lnSpc>
                <a:spcPct val="90000"/>
              </a:lnSpc>
            </a:pPr>
            <a:r>
              <a:rPr lang="en-US" altLang="he-IL" sz="2000"/>
              <a:t>t=9.00:   	      MSS finishes its 1400m trajectory.</a:t>
            </a:r>
          </a:p>
          <a:p>
            <a:pPr lvl="3" algn="l" rtl="0">
              <a:lnSpc>
                <a:spcPct val="90000"/>
              </a:lnSpc>
              <a:buFontTx/>
              <a:buNone/>
            </a:pPr>
            <a:r>
              <a:rPr lang="en-US" altLang="he-IL" sz="1800">
                <a:sym typeface="Wingdings" pitchFamily="2" charset="2"/>
              </a:rPr>
              <a:t> </a:t>
            </a:r>
            <a:r>
              <a:rPr lang="en-US" altLang="he-IL" sz="1800"/>
              <a:t>MSS’s speed =  1.4km/sec</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2" name="Picture 2"/>
          <p:cNvPicPr>
            <a:picLocks noChangeAspect="1" noChangeArrowheads="1"/>
          </p:cNvPicPr>
          <p:nvPr>
            <p:ph/>
          </p:nvPr>
        </p:nvPicPr>
        <p:blipFill>
          <a:blip r:embed="rId2">
            <a:extLst>
              <a:ext uri="{28A0092B-C50C-407E-A947-70E740481C1C}">
                <a14:useLocalDpi xmlns:a14="http://schemas.microsoft.com/office/drawing/2010/main" val="0"/>
              </a:ext>
            </a:extLst>
          </a:blip>
          <a:srcRect b="3796"/>
          <a:stretch>
            <a:fillRect/>
          </a:stretch>
        </p:blipFill>
        <p:spPr>
          <a:xfrm>
            <a:off x="0" y="0"/>
            <a:ext cx="9144000" cy="6858000"/>
          </a:xfrm>
          <a:noFill/>
          <a:ln/>
        </p:spPr>
      </p:pic>
      <p:sp>
        <p:nvSpPr>
          <p:cNvPr id="240643" name="Text Box 3"/>
          <p:cNvSpPr txBox="1">
            <a:spLocks noChangeArrowheads="1"/>
          </p:cNvSpPr>
          <p:nvPr/>
        </p:nvSpPr>
        <p:spPr bwMode="auto">
          <a:xfrm>
            <a:off x="611188" y="3933825"/>
            <a:ext cx="489743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a:t>
            </a:r>
          </a:p>
        </p:txBody>
      </p:sp>
      <p:sp>
        <p:nvSpPr>
          <p:cNvPr id="240644" name="Text Box 4"/>
          <p:cNvSpPr txBox="1">
            <a:spLocks noChangeArrowheads="1"/>
          </p:cNvSpPr>
          <p:nvPr/>
        </p:nvSpPr>
        <p:spPr bwMode="auto">
          <a:xfrm>
            <a:off x="611188" y="260350"/>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Serving BS [bits/sec]</a:t>
            </a:r>
            <a:endParaRPr lang="en-US" altLang="he-IL" sz="1600"/>
          </a:p>
        </p:txBody>
      </p:sp>
      <p:sp>
        <p:nvSpPr>
          <p:cNvPr id="240645" name="Text Box 5"/>
          <p:cNvSpPr txBox="1">
            <a:spLocks noChangeArrowheads="1"/>
          </p:cNvSpPr>
          <p:nvPr/>
        </p:nvSpPr>
        <p:spPr bwMode="auto">
          <a:xfrm>
            <a:off x="611188" y="1484313"/>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target BS [bits/sec]</a:t>
            </a:r>
            <a:endParaRPr lang="en-US" altLang="he-IL"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rtl="0"/>
            <a:r>
              <a:rPr lang="en-US" altLang="he-IL" sz="3600">
                <a:solidFill>
                  <a:srgbClr val="0000FF"/>
                </a:solidFill>
              </a:rPr>
              <a:t>But why not start the preparation for the HO even before start moving?</a:t>
            </a:r>
          </a:p>
        </p:txBody>
      </p:sp>
      <p:sp>
        <p:nvSpPr>
          <p:cNvPr id="244739" name="Rectangle 3"/>
          <p:cNvSpPr>
            <a:spLocks noGrp="1" noChangeArrowheads="1"/>
          </p:cNvSpPr>
          <p:nvPr>
            <p:ph type="body" idx="1"/>
          </p:nvPr>
        </p:nvSpPr>
        <p:spPr>
          <a:xfrm>
            <a:off x="0" y="1600200"/>
            <a:ext cx="9144000" cy="4525963"/>
          </a:xfrm>
        </p:spPr>
        <p:txBody>
          <a:bodyPr/>
          <a:lstStyle/>
          <a:p>
            <a:pPr algn="l" rtl="0"/>
            <a:r>
              <a:rPr lang="en-US" altLang="he-IL"/>
              <a:t>The exact values are:</a:t>
            </a:r>
          </a:p>
          <a:p>
            <a:pPr lvl="1" algn="l" rtl="0"/>
            <a:r>
              <a:rPr lang="en-US" altLang="he-IL" sz="2400"/>
              <a:t>t=1.50:                  MSS starts the TCP connection with CN.</a:t>
            </a:r>
          </a:p>
          <a:p>
            <a:pPr lvl="1" algn="l" rtl="0"/>
            <a:r>
              <a:rPr lang="en-US" altLang="he-IL" sz="2400"/>
              <a:t>t=7.99:     	      MSS_HO_REQ_TIME</a:t>
            </a:r>
          </a:p>
          <a:p>
            <a:pPr lvl="1" algn="l" rtl="0"/>
            <a:r>
              <a:rPr lang="en-US" altLang="he-IL" sz="2400"/>
              <a:t>t=8.00:     	      MSS starts moving.</a:t>
            </a:r>
          </a:p>
          <a:p>
            <a:pPr lvl="1" algn="l" rtl="0"/>
            <a:r>
              <a:rPr lang="en-US" altLang="he-IL" sz="2400"/>
              <a:t>t=8.34 </a:t>
            </a:r>
            <a:r>
              <a:rPr lang="en-US" altLang="he-IL" sz="2400">
                <a:sym typeface="Wingdings" pitchFamily="2" charset="2"/>
              </a:rPr>
              <a:t> 8.49</a:t>
            </a:r>
            <a:r>
              <a:rPr lang="en-US" altLang="he-IL" sz="2400"/>
              <a:t>       The real HO.</a:t>
            </a:r>
          </a:p>
          <a:p>
            <a:pPr lvl="1" algn="l" rtl="0"/>
            <a:r>
              <a:rPr lang="en-US" altLang="he-IL" sz="2400"/>
              <a:t>t=9.00:   	      MSS finishes its 1400m trajectory.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70" name="Picture 6"/>
          <p:cNvPicPr>
            <a:picLocks noChangeAspect="1" noChangeArrowheads="1"/>
          </p:cNvPicPr>
          <p:nvPr>
            <p:ph/>
          </p:nvPr>
        </p:nvPicPr>
        <p:blipFill>
          <a:blip r:embed="rId2">
            <a:extLst>
              <a:ext uri="{28A0092B-C50C-407E-A947-70E740481C1C}">
                <a14:useLocalDpi xmlns:a14="http://schemas.microsoft.com/office/drawing/2010/main" val="0"/>
              </a:ext>
            </a:extLst>
          </a:blip>
          <a:srcRect b="3796"/>
          <a:stretch>
            <a:fillRect/>
          </a:stretch>
        </p:blipFill>
        <p:spPr>
          <a:xfrm>
            <a:off x="0" y="0"/>
            <a:ext cx="9144000" cy="6858000"/>
          </a:xfrm>
          <a:noFill/>
          <a:ln/>
        </p:spPr>
      </p:pic>
      <p:sp>
        <p:nvSpPr>
          <p:cNvPr id="241673" name="Text Box 9"/>
          <p:cNvSpPr txBox="1">
            <a:spLocks noChangeArrowheads="1"/>
          </p:cNvSpPr>
          <p:nvPr/>
        </p:nvSpPr>
        <p:spPr bwMode="auto">
          <a:xfrm>
            <a:off x="611188" y="3933825"/>
            <a:ext cx="489743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a:t>
            </a:r>
          </a:p>
        </p:txBody>
      </p:sp>
      <p:sp>
        <p:nvSpPr>
          <p:cNvPr id="241674" name="Text Box 10"/>
          <p:cNvSpPr txBox="1">
            <a:spLocks noChangeArrowheads="1"/>
          </p:cNvSpPr>
          <p:nvPr/>
        </p:nvSpPr>
        <p:spPr bwMode="auto">
          <a:xfrm>
            <a:off x="684213" y="260350"/>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Serving BS [bits/sec]</a:t>
            </a:r>
            <a:endParaRPr lang="en-US" altLang="he-IL" sz="1600"/>
          </a:p>
        </p:txBody>
      </p:sp>
      <p:sp>
        <p:nvSpPr>
          <p:cNvPr id="241675" name="Text Box 11"/>
          <p:cNvSpPr txBox="1">
            <a:spLocks noChangeArrowheads="1"/>
          </p:cNvSpPr>
          <p:nvPr/>
        </p:nvSpPr>
        <p:spPr bwMode="auto">
          <a:xfrm>
            <a:off x="611188" y="1484313"/>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target BS [bits/sec]</a:t>
            </a:r>
            <a:endParaRPr lang="en-US" altLang="he-IL" sz="1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rtl="0"/>
            <a:r>
              <a:rPr lang="en-US" altLang="he-IL">
                <a:solidFill>
                  <a:srgbClr val="0000FF"/>
                </a:solidFill>
              </a:rPr>
              <a:t>Too good to be true?...</a:t>
            </a:r>
          </a:p>
        </p:txBody>
      </p:sp>
      <p:sp>
        <p:nvSpPr>
          <p:cNvPr id="229379" name="Rectangle 3"/>
          <p:cNvSpPr>
            <a:spLocks noGrp="1" noChangeArrowheads="1"/>
          </p:cNvSpPr>
          <p:nvPr>
            <p:ph type="body" idx="1"/>
          </p:nvPr>
        </p:nvSpPr>
        <p:spPr/>
        <p:txBody>
          <a:bodyPr/>
          <a:lstStyle/>
          <a:p>
            <a:pPr algn="l" rtl="0"/>
            <a:r>
              <a:rPr lang="en-US" altLang="he-IL" sz="2800"/>
              <a:t>The perfect HO at such a tremendous speed seems like a magic – or like a trick…</a:t>
            </a:r>
          </a:p>
          <a:p>
            <a:pPr lvl="1" algn="l" rtl="0"/>
            <a:r>
              <a:rPr lang="en-US" altLang="he-IL" sz="2400"/>
              <a:t>We will widely discuss the possible pitfalls later.</a:t>
            </a:r>
          </a:p>
          <a:p>
            <a:pPr algn="l" rtl="0"/>
            <a:r>
              <a:rPr lang="en-US" altLang="he-IL" sz="2800"/>
              <a:t>As we saw, the time interval of the preparation for the HO + the real HO is at least 0.5sec.</a:t>
            </a:r>
          </a:p>
          <a:p>
            <a:pPr lvl="1" algn="l" rtl="0"/>
            <a:r>
              <a:rPr lang="en-US" altLang="he-IL" sz="2400"/>
              <a:t>Thus, we will not discuss scenarios, in which MSS finishes its trajectory within less than 2*0.5sec = 1sec.</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rtl="0"/>
            <a:r>
              <a:rPr lang="en-US" altLang="he-IL">
                <a:solidFill>
                  <a:srgbClr val="0000FF"/>
                </a:solidFill>
              </a:rPr>
              <a:t>HO at higher data rate</a:t>
            </a:r>
          </a:p>
        </p:txBody>
      </p:sp>
      <p:sp>
        <p:nvSpPr>
          <p:cNvPr id="153603" name="Rectangle 3"/>
          <p:cNvSpPr>
            <a:spLocks noGrp="1" noChangeArrowheads="1"/>
          </p:cNvSpPr>
          <p:nvPr>
            <p:ph type="body" idx="1"/>
          </p:nvPr>
        </p:nvSpPr>
        <p:spPr/>
        <p:txBody>
          <a:bodyPr/>
          <a:lstStyle/>
          <a:p>
            <a:pPr algn="l" rtl="0">
              <a:lnSpc>
                <a:spcPct val="90000"/>
              </a:lnSpc>
            </a:pPr>
            <a:r>
              <a:rPr lang="en-US" altLang="he-IL" sz="2800"/>
              <a:t>NS-2 simulations used a 2Mbps 802.11 connection for “approximating” 802.16.</a:t>
            </a:r>
          </a:p>
          <a:p>
            <a:pPr lvl="1" algn="l" rtl="0">
              <a:lnSpc>
                <a:spcPct val="90000"/>
              </a:lnSpc>
            </a:pPr>
            <a:r>
              <a:rPr lang="en-US" altLang="he-IL" sz="2400"/>
              <a:t>For checking whether LPM HO is seamless either at higher data rates, a </a:t>
            </a:r>
            <a:r>
              <a:rPr lang="en-US" altLang="he-IL" sz="2400" b="1"/>
              <a:t>few </a:t>
            </a:r>
            <a:r>
              <a:rPr lang="en-US" altLang="he-IL" sz="2400"/>
              <a:t>parameters were changed as follows:</a:t>
            </a:r>
          </a:p>
          <a:p>
            <a:pPr lvl="2" algn="l" rtl="0">
              <a:lnSpc>
                <a:spcPct val="90000"/>
              </a:lnSpc>
            </a:pPr>
            <a:r>
              <a:rPr lang="en-US" altLang="he-IL" sz="2000"/>
              <a:t>Data rate of the 802.11 Wireless connection: </a:t>
            </a:r>
            <a:r>
              <a:rPr lang="en-US" altLang="he-IL" sz="2000" b="1"/>
              <a:t>11Mbps</a:t>
            </a:r>
          </a:p>
          <a:p>
            <a:pPr lvl="2" algn="l" rtl="0">
              <a:lnSpc>
                <a:spcPct val="90000"/>
              </a:lnSpc>
            </a:pPr>
            <a:r>
              <a:rPr lang="en-US" altLang="he-IL" sz="2000"/>
              <a:t>The </a:t>
            </a:r>
            <a:r>
              <a:rPr lang="en-US" altLang="he-IL" sz="2000" b="1"/>
              <a:t>10BaseT </a:t>
            </a:r>
            <a:r>
              <a:rPr lang="en-US" altLang="he-IL" sz="2000"/>
              <a:t>wires were upgraded to </a:t>
            </a:r>
            <a:r>
              <a:rPr lang="en-US" altLang="he-IL" sz="2000" b="1"/>
              <a:t>100BaseT </a:t>
            </a:r>
            <a:r>
              <a:rPr lang="en-US" altLang="he-IL" sz="2000"/>
              <a:t>wires.</a:t>
            </a:r>
          </a:p>
          <a:p>
            <a:pPr lvl="2" algn="l" rtl="0">
              <a:lnSpc>
                <a:spcPct val="90000"/>
              </a:lnSpc>
            </a:pPr>
            <a:r>
              <a:rPr lang="en-US" altLang="he-IL" sz="2000"/>
              <a:t>MSS’s TCP receiver buffer: </a:t>
            </a:r>
            <a:r>
              <a:rPr lang="en-US" altLang="he-IL" sz="2000" b="1"/>
              <a:t>128KB</a:t>
            </a:r>
          </a:p>
          <a:p>
            <a:pPr lvl="2" algn="l" rtl="0">
              <a:lnSpc>
                <a:spcPct val="90000"/>
              </a:lnSpc>
            </a:pPr>
            <a:r>
              <a:rPr lang="en-US" altLang="he-IL" sz="2000"/>
              <a:t>The rate of the data initiated by CN application: </a:t>
            </a:r>
            <a:r>
              <a:rPr lang="en-US" altLang="he-IL" sz="2000" b="1"/>
              <a:t>8Mbps</a:t>
            </a:r>
            <a:endParaRPr lang="en-US" altLang="he-IL" sz="2000"/>
          </a:p>
          <a:p>
            <a:pPr lvl="1" algn="l" rtl="0">
              <a:lnSpc>
                <a:spcPct val="90000"/>
              </a:lnSpc>
            </a:pPr>
            <a:r>
              <a:rPr lang="en-US" altLang="he-IL" sz="2400"/>
              <a:t>The bottom line: the HO is still totally seamless.</a:t>
            </a:r>
          </a:p>
          <a:p>
            <a:pPr lvl="1" algn="l" rtl="0">
              <a:lnSpc>
                <a:spcPct val="90000"/>
              </a:lnSpc>
            </a:pPr>
            <a:r>
              <a:rPr lang="en-US" altLang="he-IL" sz="2400"/>
              <a:t>Testing at higher data rate was impossible, as Opnet limits the maximal data rate of 802.11 to 11Mbps.</a:t>
            </a:r>
          </a:p>
          <a:p>
            <a:pPr lvl="1" algn="l" rtl="0">
              <a:lnSpc>
                <a:spcPct val="90000"/>
              </a:lnSpc>
            </a:pPr>
            <a:endParaRPr lang="en-US" altLang="he-IL" sz="2400"/>
          </a:p>
          <a:p>
            <a:pPr lvl="1" algn="l" rtl="0">
              <a:lnSpc>
                <a:spcPct val="90000"/>
              </a:lnSpc>
            </a:pPr>
            <a:endParaRPr lang="en-US" altLang="he-IL" sz="2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7" name="Picture 7"/>
          <p:cNvPicPr>
            <a:picLocks noChangeAspect="1" noChangeArrowheads="1"/>
          </p:cNvPicPr>
          <p:nvPr>
            <p:ph/>
          </p:nvPr>
        </p:nvPicPr>
        <p:blipFill>
          <a:blip r:embed="rId2">
            <a:extLst>
              <a:ext uri="{28A0092B-C50C-407E-A947-70E740481C1C}">
                <a14:useLocalDpi xmlns:a14="http://schemas.microsoft.com/office/drawing/2010/main" val="0"/>
              </a:ext>
            </a:extLst>
          </a:blip>
          <a:srcRect b="3796"/>
          <a:stretch>
            <a:fillRect/>
          </a:stretch>
        </p:blipFill>
        <p:spPr>
          <a:xfrm>
            <a:off x="0" y="0"/>
            <a:ext cx="9144000" cy="685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69" name="Text Box 9"/>
          <p:cNvSpPr txBox="1">
            <a:spLocks noChangeArrowheads="1"/>
          </p:cNvSpPr>
          <p:nvPr/>
        </p:nvSpPr>
        <p:spPr bwMode="auto">
          <a:xfrm>
            <a:off x="468313" y="188913"/>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Serving BS [bits/sec]</a:t>
            </a:r>
            <a:endParaRPr lang="en-US" altLang="he-IL" sz="1600"/>
          </a:p>
        </p:txBody>
      </p:sp>
      <p:sp>
        <p:nvSpPr>
          <p:cNvPr id="143370" name="Text Box 10"/>
          <p:cNvSpPr txBox="1">
            <a:spLocks noChangeArrowheads="1"/>
          </p:cNvSpPr>
          <p:nvPr/>
        </p:nvSpPr>
        <p:spPr bwMode="auto">
          <a:xfrm>
            <a:off x="468313" y="2368550"/>
            <a:ext cx="4967287"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TP: PAR </a:t>
            </a:r>
            <a:r>
              <a:rPr lang="en-US" altLang="he-IL" sz="1600">
                <a:sym typeface="Wingdings" pitchFamily="2" charset="2"/>
              </a:rPr>
              <a:t> target BS [bits/sec]</a:t>
            </a:r>
            <a:endParaRPr lang="en-US" altLang="he-IL" sz="1600"/>
          </a:p>
        </p:txBody>
      </p:sp>
      <p:sp>
        <p:nvSpPr>
          <p:cNvPr id="143371" name="Text Box 11"/>
          <p:cNvSpPr txBox="1">
            <a:spLocks noChangeArrowheads="1"/>
          </p:cNvSpPr>
          <p:nvPr/>
        </p:nvSpPr>
        <p:spPr bwMode="auto">
          <a:xfrm>
            <a:off x="468313" y="4562475"/>
            <a:ext cx="511175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rtl="0"/>
            <a:r>
              <a:rPr lang="en-US" altLang="he-IL" sz="4800">
                <a:solidFill>
                  <a:srgbClr val="0000FF"/>
                </a:solidFill>
              </a:rPr>
              <a:t>Existing solutions</a:t>
            </a:r>
          </a:p>
        </p:txBody>
      </p:sp>
      <p:sp>
        <p:nvSpPr>
          <p:cNvPr id="83971" name="Rectangle 3"/>
          <p:cNvSpPr>
            <a:spLocks noGrp="1" noChangeArrowheads="1"/>
          </p:cNvSpPr>
          <p:nvPr>
            <p:ph type="body" idx="1"/>
          </p:nvPr>
        </p:nvSpPr>
        <p:spPr/>
        <p:txBody>
          <a:bodyPr/>
          <a:lstStyle/>
          <a:p>
            <a:pPr algn="l" rtl="0">
              <a:lnSpc>
                <a:spcPct val="90000"/>
              </a:lnSpc>
            </a:pPr>
            <a:r>
              <a:rPr lang="en-US" altLang="he-IL" sz="2400"/>
              <a:t>802.16e is an extension of 802.16, which deals HO.</a:t>
            </a:r>
          </a:p>
          <a:p>
            <a:pPr lvl="1" algn="l" rtl="0">
              <a:lnSpc>
                <a:spcPct val="90000"/>
              </a:lnSpc>
            </a:pPr>
            <a:r>
              <a:rPr lang="en-US" altLang="he-IL" sz="2000"/>
              <a:t>802.16e discusses mainly the lower layers’ HO mechanism</a:t>
            </a:r>
          </a:p>
          <a:p>
            <a:pPr lvl="1" algn="l" rtl="0">
              <a:lnSpc>
                <a:spcPct val="90000"/>
              </a:lnSpc>
            </a:pPr>
            <a:r>
              <a:rPr lang="en-US" altLang="he-IL" sz="2000"/>
              <a:t> Note: the revision which was used at this project is D5, from 2004 (the newest revision which was available during the work on this project).</a:t>
            </a:r>
          </a:p>
          <a:p>
            <a:pPr lvl="2" algn="l" rtl="0">
              <a:lnSpc>
                <a:spcPct val="90000"/>
              </a:lnSpc>
            </a:pPr>
            <a:r>
              <a:rPr lang="en-US" altLang="he-IL" sz="1800"/>
              <a:t>A </a:t>
            </a:r>
            <a:r>
              <a:rPr lang="en-US" altLang="he-IL" sz="1800">
                <a:hlinkClick r:id="rId3"/>
              </a:rPr>
              <a:t>newer revision </a:t>
            </a:r>
            <a:r>
              <a:rPr lang="en-US" altLang="he-IL" sz="1800"/>
              <a:t>was approved and published by IEEE on </a:t>
            </a:r>
          </a:p>
          <a:p>
            <a:pPr lvl="2" algn="l" rtl="0">
              <a:lnSpc>
                <a:spcPct val="90000"/>
              </a:lnSpc>
              <a:buFontTx/>
              <a:buNone/>
            </a:pPr>
            <a:r>
              <a:rPr lang="en-US" altLang="he-IL" sz="1800"/>
              <a:t>	7-Dec-05.</a:t>
            </a:r>
          </a:p>
          <a:p>
            <a:pPr algn="l" rtl="0">
              <a:lnSpc>
                <a:spcPct val="90000"/>
              </a:lnSpc>
            </a:pPr>
            <a:r>
              <a:rPr lang="en-US" altLang="he-IL" sz="2400"/>
              <a:t>At the current HO mechanisms, the IP connectivity is broken during the lower layers’ HO.</a:t>
            </a:r>
          </a:p>
          <a:p>
            <a:pPr algn="l" rtl="0">
              <a:lnSpc>
                <a:spcPct val="90000"/>
              </a:lnSpc>
            </a:pPr>
            <a:r>
              <a:rPr lang="en-US" altLang="he-IL" sz="2400"/>
              <a:t>LPM is a scheme, which was proposed in aim to let the L3 HO and L2 HO procedure to progress concurrently so as to minimize the HO affects on the higher layers’ performances.</a:t>
            </a:r>
          </a:p>
          <a:p>
            <a:pPr algn="l" rtl="0">
              <a:lnSpc>
                <a:spcPct val="90000"/>
              </a:lnSpc>
              <a:buFontTx/>
              <a:buNone/>
            </a:pPr>
            <a:endParaRPr lang="en-US" altLang="he-IL" sz="2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4" name="Picture 4"/>
          <p:cNvPicPr>
            <a:picLocks noChangeAspect="1" noChangeArrowheads="1"/>
          </p:cNvPicPr>
          <p:nvPr>
            <p:ph/>
          </p:nvPr>
        </p:nvPicPr>
        <p:blipFill>
          <a:blip r:embed="rId2">
            <a:extLst>
              <a:ext uri="{28A0092B-C50C-407E-A947-70E740481C1C}">
                <a14:useLocalDpi xmlns:a14="http://schemas.microsoft.com/office/drawing/2010/main" val="0"/>
              </a:ext>
            </a:extLst>
          </a:blip>
          <a:srcRect b="2303"/>
          <a:stretch>
            <a:fillRect/>
          </a:stretch>
        </p:blipFill>
        <p:spPr>
          <a:xfrm>
            <a:off x="0" y="0"/>
            <a:ext cx="9144000" cy="685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26" name="Text Box 6"/>
          <p:cNvSpPr txBox="1">
            <a:spLocks noChangeArrowheads="1"/>
          </p:cNvSpPr>
          <p:nvPr/>
        </p:nvSpPr>
        <p:spPr bwMode="auto">
          <a:xfrm>
            <a:off x="1403350" y="3357563"/>
            <a:ext cx="756126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30ms; rcv_buff=128KB</a:t>
            </a:r>
          </a:p>
        </p:txBody>
      </p:sp>
      <p:sp>
        <p:nvSpPr>
          <p:cNvPr id="184327" name="Text Box 7"/>
          <p:cNvSpPr txBox="1">
            <a:spLocks noChangeArrowheads="1"/>
          </p:cNvSpPr>
          <p:nvPr/>
        </p:nvSpPr>
        <p:spPr bwMode="auto">
          <a:xfrm>
            <a:off x="1403350" y="100013"/>
            <a:ext cx="756126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sz="1600"/>
              <a:t>TCP: traffic received by MSS [bytes/sec]: sampling every 30ms; rcv_buff=64KB</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rtl="0"/>
            <a:r>
              <a:rPr lang="en-US" altLang="he-IL">
                <a:solidFill>
                  <a:srgbClr val="0000FF"/>
                </a:solidFill>
              </a:rPr>
              <a:t>Scaling the timer granularity</a:t>
            </a:r>
          </a:p>
        </p:txBody>
      </p:sp>
      <p:sp>
        <p:nvSpPr>
          <p:cNvPr id="171011" name="Rectangle 3"/>
          <p:cNvSpPr>
            <a:spLocks noGrp="1" noChangeArrowheads="1"/>
          </p:cNvSpPr>
          <p:nvPr>
            <p:ph type="body" idx="1"/>
          </p:nvPr>
        </p:nvSpPr>
        <p:spPr/>
        <p:txBody>
          <a:bodyPr/>
          <a:lstStyle/>
          <a:p>
            <a:pPr algn="l" rtl="0"/>
            <a:r>
              <a:rPr lang="en-US" altLang="he-IL"/>
              <a:t>The timer granularity is the shortest time duration used to handle all TCP’s timers, except the maximum ACK delay timer. </a:t>
            </a:r>
          </a:p>
          <a:p>
            <a:pPr algn="l" rtl="0"/>
            <a:r>
              <a:rPr lang="en-US" altLang="he-IL"/>
              <a:t>A higher (i.e. slower) timer granularity may hurt the stability of the connection.</a:t>
            </a:r>
          </a:p>
          <a:p>
            <a:pPr algn="l" rtl="0"/>
            <a:r>
              <a:rPr lang="en-US" altLang="he-IL"/>
              <a:t>However, scaling the timer granularity from 0.2sec to 0.5sec had no impact on LPM HO’s results.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rtl="0"/>
            <a:r>
              <a:rPr lang="en-US" altLang="he-IL">
                <a:solidFill>
                  <a:srgbClr val="0000FF"/>
                </a:solidFill>
              </a:rPr>
              <a:t>Changing more parameters</a:t>
            </a:r>
          </a:p>
        </p:txBody>
      </p:sp>
      <p:sp>
        <p:nvSpPr>
          <p:cNvPr id="164867" name="Rectangle 3"/>
          <p:cNvSpPr>
            <a:spLocks noGrp="1" noChangeArrowheads="1"/>
          </p:cNvSpPr>
          <p:nvPr>
            <p:ph type="body" idx="1"/>
          </p:nvPr>
        </p:nvSpPr>
        <p:spPr/>
        <p:txBody>
          <a:bodyPr/>
          <a:lstStyle/>
          <a:p>
            <a:pPr algn="l" rtl="0"/>
            <a:r>
              <a:rPr lang="en-US" altLang="he-IL"/>
              <a:t>Various scenarios (not presented here) in which a few parameters were changed together, were also tested.</a:t>
            </a:r>
          </a:p>
          <a:p>
            <a:pPr algn="l" rtl="0"/>
            <a:r>
              <a:rPr lang="en-US" altLang="he-IL"/>
              <a:t>LPM was found again very stable; no new interesting affects were found.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rtl="0"/>
            <a:r>
              <a:rPr lang="en-US" altLang="he-IL" sz="5400">
                <a:solidFill>
                  <a:srgbClr val="0000FF"/>
                </a:solidFill>
              </a:rPr>
              <a:t>Agenda</a:t>
            </a:r>
          </a:p>
        </p:txBody>
      </p:sp>
      <p:sp>
        <p:nvSpPr>
          <p:cNvPr id="169987" name="Rectangle 3"/>
          <p:cNvSpPr>
            <a:spLocks noGrp="1" noChangeArrowheads="1"/>
          </p:cNvSpPr>
          <p:nvPr>
            <p:ph type="body" idx="1"/>
          </p:nvPr>
        </p:nvSpPr>
        <p:spPr>
          <a:xfrm>
            <a:off x="179388" y="1484313"/>
            <a:ext cx="8518525" cy="4525962"/>
          </a:xfrm>
        </p:spPr>
        <p:txBody>
          <a:bodyPr/>
          <a:lstStyle/>
          <a:p>
            <a:pPr algn="l" rtl="0">
              <a:lnSpc>
                <a:spcPct val="90000"/>
              </a:lnSpc>
            </a:pPr>
            <a:endParaRPr lang="en-US" altLang="he-IL"/>
          </a:p>
          <a:p>
            <a:pPr algn="l" rtl="0">
              <a:lnSpc>
                <a:spcPct val="90000"/>
              </a:lnSpc>
            </a:pPr>
            <a:r>
              <a:rPr lang="en-US" altLang="he-IL"/>
              <a:t>Overview of IEEE 802.16 standard</a:t>
            </a:r>
          </a:p>
          <a:p>
            <a:pPr algn="l" rtl="0">
              <a:lnSpc>
                <a:spcPct val="90000"/>
              </a:lnSpc>
            </a:pPr>
            <a:r>
              <a:rPr lang="en-US" altLang="he-IL"/>
              <a:t>Motivation: the Handover problem and existing solutions</a:t>
            </a:r>
          </a:p>
          <a:p>
            <a:pPr algn="l" rtl="0">
              <a:lnSpc>
                <a:spcPct val="90000"/>
              </a:lnSpc>
            </a:pPr>
            <a:r>
              <a:rPr lang="en-US" altLang="he-IL"/>
              <a:t>LPM Handover scheme</a:t>
            </a:r>
          </a:p>
          <a:p>
            <a:pPr algn="l" rtl="0">
              <a:lnSpc>
                <a:spcPct val="90000"/>
              </a:lnSpc>
            </a:pPr>
            <a:r>
              <a:rPr lang="en-US" altLang="he-IL"/>
              <a:t>The Opnet model</a:t>
            </a:r>
          </a:p>
          <a:p>
            <a:pPr algn="l" rtl="0">
              <a:lnSpc>
                <a:spcPct val="90000"/>
              </a:lnSpc>
            </a:pPr>
            <a:r>
              <a:rPr lang="en-US" altLang="he-IL"/>
              <a:t>Simulations results</a:t>
            </a:r>
          </a:p>
          <a:p>
            <a:pPr algn="l" rtl="0">
              <a:lnSpc>
                <a:spcPct val="90000"/>
              </a:lnSpc>
            </a:pPr>
            <a:r>
              <a:rPr lang="en-US" altLang="he-IL">
                <a:solidFill>
                  <a:srgbClr val="FF6600"/>
                </a:solidFill>
              </a:rPr>
              <a:t>Conclusions</a:t>
            </a:r>
          </a:p>
          <a:p>
            <a:pPr algn="l" rtl="0">
              <a:lnSpc>
                <a:spcPct val="90000"/>
              </a:lnSpc>
            </a:pPr>
            <a:endParaRPr lang="en-US" altLang="he-IL" sz="3600">
              <a:solidFill>
                <a:srgbClr val="FF66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rtl="0"/>
            <a:r>
              <a:rPr lang="en-US" altLang="he-IL">
                <a:solidFill>
                  <a:srgbClr val="0000FF"/>
                </a:solidFill>
              </a:rPr>
              <a:t>Conclusions</a:t>
            </a:r>
          </a:p>
        </p:txBody>
      </p:sp>
      <p:sp>
        <p:nvSpPr>
          <p:cNvPr id="165891" name="Rectangle 3"/>
          <p:cNvSpPr>
            <a:spLocks noGrp="1" noChangeArrowheads="1"/>
          </p:cNvSpPr>
          <p:nvPr>
            <p:ph type="body" idx="1"/>
          </p:nvPr>
        </p:nvSpPr>
        <p:spPr/>
        <p:txBody>
          <a:bodyPr/>
          <a:lstStyle/>
          <a:p>
            <a:pPr algn="l" rtl="0">
              <a:lnSpc>
                <a:spcPct val="80000"/>
              </a:lnSpc>
            </a:pPr>
            <a:r>
              <a:rPr lang="en-US" altLang="he-IL" sz="2000"/>
              <a:t>Implementing LPM consumes high overhead.</a:t>
            </a:r>
          </a:p>
          <a:p>
            <a:pPr lvl="1" algn="l" rtl="0">
              <a:lnSpc>
                <a:spcPct val="80000"/>
              </a:lnSpc>
            </a:pPr>
            <a:r>
              <a:rPr lang="en-US" altLang="he-IL" sz="1800"/>
              <a:t>The additional control messages. </a:t>
            </a:r>
          </a:p>
          <a:p>
            <a:pPr lvl="1" algn="l" rtl="0">
              <a:lnSpc>
                <a:spcPct val="80000"/>
              </a:lnSpc>
            </a:pPr>
            <a:r>
              <a:rPr lang="en-US" altLang="he-IL" sz="1800"/>
              <a:t>The routing updates.</a:t>
            </a:r>
          </a:p>
          <a:p>
            <a:pPr lvl="1" algn="l" rtl="0">
              <a:lnSpc>
                <a:spcPct val="80000"/>
              </a:lnSpc>
            </a:pPr>
            <a:r>
              <a:rPr lang="en-US" altLang="he-IL" sz="1800"/>
              <a:t>The duplication of the packets by the PAR(s), and theirs buffering by the target BS(s).</a:t>
            </a:r>
          </a:p>
          <a:p>
            <a:pPr lvl="1" algn="l" rtl="0">
              <a:lnSpc>
                <a:spcPct val="80000"/>
              </a:lnSpc>
            </a:pPr>
            <a:r>
              <a:rPr lang="en-US" altLang="he-IL" sz="1800"/>
              <a:t>The additional load on the network due to the duplicated packets.</a:t>
            </a:r>
          </a:p>
          <a:p>
            <a:pPr lvl="1" algn="l" rtl="0">
              <a:lnSpc>
                <a:spcPct val="80000"/>
              </a:lnSpc>
            </a:pPr>
            <a:r>
              <a:rPr lang="en-US" altLang="he-IL" sz="1800"/>
              <a:t>One should recall that in the real world many MSSs may join / leave a BS simultaneously. </a:t>
            </a:r>
          </a:p>
          <a:p>
            <a:pPr algn="l" rtl="0">
              <a:lnSpc>
                <a:spcPct val="80000"/>
              </a:lnSpc>
            </a:pPr>
            <a:r>
              <a:rPr lang="en-US" altLang="he-IL" sz="2000"/>
              <a:t>However, the excellent simulations results of LPM pose it as a very promising scheme for solving the complex problem of fast dynamic HO.</a:t>
            </a:r>
          </a:p>
          <a:p>
            <a:pPr algn="l" rtl="0">
              <a:lnSpc>
                <a:spcPct val="80000"/>
              </a:lnSpc>
            </a:pPr>
            <a:r>
              <a:rPr lang="en-US" altLang="he-IL" sz="2000"/>
              <a:t>Only after the common-used network simulators (NS and Opnet) would enable simulations of 802.16 standard, will we have a closer-to-reality approximation of the performances of LPM HO.</a:t>
            </a:r>
          </a:p>
          <a:p>
            <a:pPr algn="l" rtl="0">
              <a:lnSpc>
                <a:spcPct val="80000"/>
              </a:lnSpc>
            </a:pPr>
            <a:endParaRPr lang="en-US" altLang="he-IL" sz="20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rtl="0"/>
            <a:r>
              <a:rPr lang="en-US" altLang="he-IL">
                <a:solidFill>
                  <a:srgbClr val="0000FF"/>
                </a:solidFill>
              </a:rPr>
              <a:t>Issues for future work</a:t>
            </a:r>
          </a:p>
        </p:txBody>
      </p:sp>
      <p:sp>
        <p:nvSpPr>
          <p:cNvPr id="226307" name="Rectangle 3"/>
          <p:cNvSpPr>
            <a:spLocks noGrp="1" noChangeArrowheads="1"/>
          </p:cNvSpPr>
          <p:nvPr>
            <p:ph type="body" idx="1"/>
          </p:nvPr>
        </p:nvSpPr>
        <p:spPr/>
        <p:txBody>
          <a:bodyPr/>
          <a:lstStyle/>
          <a:p>
            <a:pPr lvl="1" algn="l" rtl="0"/>
            <a:r>
              <a:rPr lang="en-US" altLang="he-IL"/>
              <a:t>We discussed a simplified scenario, in which there is only one MSS and hard-coded Serving BS and Target BS. </a:t>
            </a:r>
          </a:p>
          <a:p>
            <a:pPr lvl="1" algn="l" rtl="0"/>
            <a:r>
              <a:rPr lang="en-US" altLang="he-IL"/>
              <a:t>Once 802.16 is modeled in Opnet, one should consider a more sophisticated model, in which </a:t>
            </a:r>
          </a:p>
          <a:p>
            <a:pPr lvl="2" algn="l" rtl="0"/>
            <a:r>
              <a:rPr lang="en-US" altLang="he-IL"/>
              <a:t>Many MSSs compete for the bandwidth.</a:t>
            </a:r>
          </a:p>
          <a:p>
            <a:pPr lvl="2" algn="l" rtl="0"/>
            <a:r>
              <a:rPr lang="en-US" altLang="he-IL"/>
              <a:t>Each BS is a target BS (serving BS) of many MSSs, which join (leave) it simultaneously.</a:t>
            </a:r>
          </a:p>
          <a:p>
            <a:pPr algn="l" rtl="0"/>
            <a:endParaRPr lang="en-US" altLang="he-IL"/>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490537"/>
          </a:xfrm>
        </p:spPr>
        <p:txBody>
          <a:bodyPr/>
          <a:lstStyle/>
          <a:p>
            <a:r>
              <a:rPr lang="en-US" altLang="he-IL">
                <a:solidFill>
                  <a:srgbClr val="0000FF"/>
                </a:solidFill>
              </a:rPr>
              <a:t>References</a:t>
            </a:r>
          </a:p>
        </p:txBody>
      </p:sp>
      <p:sp>
        <p:nvSpPr>
          <p:cNvPr id="57347" name="Rectangle 3"/>
          <p:cNvSpPr>
            <a:spLocks noGrp="1" noChangeArrowheads="1"/>
          </p:cNvSpPr>
          <p:nvPr>
            <p:ph type="body" idx="1"/>
          </p:nvPr>
        </p:nvSpPr>
        <p:spPr>
          <a:xfrm>
            <a:off x="468313" y="981075"/>
            <a:ext cx="8229600" cy="5400675"/>
          </a:xfrm>
        </p:spPr>
        <p:txBody>
          <a:bodyPr/>
          <a:lstStyle/>
          <a:p>
            <a:pPr algn="l" rtl="0"/>
            <a:endParaRPr lang="en-US" altLang="he-IL" sz="2400"/>
          </a:p>
          <a:p>
            <a:pPr algn="l" rtl="0"/>
            <a:r>
              <a:rPr lang="en-US" altLang="he-IL" sz="2400"/>
              <a:t>[1] Kyung-ah Kim, Chong-Kwon Kim, Tongsok Kim, A Seamless Handover Mechanism for IEEE 802.16e Broadband Wireless Access. Lecture Notes in Computer Science, Volume 3515, Jan 2005, Pages 527 – 534</a:t>
            </a:r>
          </a:p>
          <a:p>
            <a:pPr algn="l" rtl="0"/>
            <a:r>
              <a:rPr lang="en-US" altLang="he-IL" sz="2400"/>
              <a:t>[2] The IEEE 802.16 WirelessMan Standard for Broadband Metropolitan Area Networks, Roger B. Marks, IEEE computer society distinguished visitors program, 9-Apr-03.</a:t>
            </a:r>
          </a:p>
          <a:p>
            <a:pPr algn="l" rtl="0"/>
            <a:r>
              <a:rPr lang="en-US" altLang="he-IL" sz="2400"/>
              <a:t>[3] </a:t>
            </a:r>
            <a:r>
              <a:rPr lang="en-US" altLang="he-IL" sz="2400">
                <a:hlinkClick r:id="rId2"/>
              </a:rPr>
              <a:t>The IEEE 802.16 Working Group on Broadband Wireless Access Standards</a:t>
            </a:r>
            <a:endParaRPr lang="en-US" altLang="he-IL" sz="2400"/>
          </a:p>
          <a:p>
            <a:pPr algn="l" rtl="0"/>
            <a:r>
              <a:rPr lang="en-US" altLang="he-IL" sz="2400"/>
              <a:t>[4] </a:t>
            </a:r>
            <a:r>
              <a:rPr lang="en-US" altLang="he-IL" sz="2400">
                <a:hlinkClick r:id="rId3"/>
              </a:rPr>
              <a:t>The WiMAX Forum</a:t>
            </a:r>
            <a:endParaRPr lang="en-US" altLang="he-IL" sz="2400"/>
          </a:p>
          <a:p>
            <a:pPr algn="l" rtl="0"/>
            <a:r>
              <a:rPr lang="en-US" altLang="he-IL" sz="2400"/>
              <a:t>[5] </a:t>
            </a:r>
            <a:r>
              <a:rPr lang="en-US" altLang="he-IL" sz="2400">
                <a:hlinkClick r:id="rId4"/>
              </a:rPr>
              <a:t>Opnet</a:t>
            </a:r>
            <a:endParaRPr lang="en-US" altLang="he-IL" sz="2400"/>
          </a:p>
          <a:p>
            <a:pPr algn="l" rtl="0"/>
            <a:endParaRPr lang="en-US" altLang="he-IL"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rtl="0"/>
            <a:r>
              <a:rPr lang="en-US" altLang="he-IL" sz="5400">
                <a:solidFill>
                  <a:srgbClr val="0000FF"/>
                </a:solidFill>
              </a:rPr>
              <a:t>Agenda</a:t>
            </a:r>
          </a:p>
        </p:txBody>
      </p:sp>
      <p:sp>
        <p:nvSpPr>
          <p:cNvPr id="166915" name="Rectangle 3"/>
          <p:cNvSpPr>
            <a:spLocks noGrp="1" noChangeArrowheads="1"/>
          </p:cNvSpPr>
          <p:nvPr>
            <p:ph type="body" idx="1"/>
          </p:nvPr>
        </p:nvSpPr>
        <p:spPr>
          <a:xfrm>
            <a:off x="179388" y="1484313"/>
            <a:ext cx="8518525" cy="4525962"/>
          </a:xfrm>
        </p:spPr>
        <p:txBody>
          <a:bodyPr/>
          <a:lstStyle/>
          <a:p>
            <a:pPr algn="l" rtl="0">
              <a:lnSpc>
                <a:spcPct val="90000"/>
              </a:lnSpc>
            </a:pPr>
            <a:endParaRPr lang="en-US" altLang="he-IL"/>
          </a:p>
          <a:p>
            <a:pPr algn="l" rtl="0">
              <a:lnSpc>
                <a:spcPct val="90000"/>
              </a:lnSpc>
            </a:pPr>
            <a:r>
              <a:rPr lang="en-US" altLang="he-IL"/>
              <a:t>Overview of IEEE 802.16 standard</a:t>
            </a:r>
          </a:p>
          <a:p>
            <a:pPr algn="l" rtl="0">
              <a:lnSpc>
                <a:spcPct val="90000"/>
              </a:lnSpc>
            </a:pPr>
            <a:r>
              <a:rPr lang="en-US" altLang="he-IL"/>
              <a:t>Motivation: the Handover problem and existing solutions</a:t>
            </a:r>
          </a:p>
          <a:p>
            <a:pPr algn="l" rtl="0">
              <a:lnSpc>
                <a:spcPct val="90000"/>
              </a:lnSpc>
            </a:pPr>
            <a:r>
              <a:rPr lang="en-US" altLang="he-IL">
                <a:solidFill>
                  <a:srgbClr val="FF6600"/>
                </a:solidFill>
              </a:rPr>
              <a:t>LPM Handover scheme</a:t>
            </a:r>
          </a:p>
          <a:p>
            <a:pPr algn="l" rtl="0">
              <a:lnSpc>
                <a:spcPct val="90000"/>
              </a:lnSpc>
            </a:pPr>
            <a:r>
              <a:rPr lang="en-US" altLang="he-IL"/>
              <a:t>The Opnet model</a:t>
            </a:r>
          </a:p>
          <a:p>
            <a:pPr algn="l" rtl="0">
              <a:lnSpc>
                <a:spcPct val="90000"/>
              </a:lnSpc>
            </a:pPr>
            <a:r>
              <a:rPr lang="en-US" altLang="he-IL"/>
              <a:t>Simulations results</a:t>
            </a:r>
          </a:p>
          <a:p>
            <a:pPr algn="l" rtl="0">
              <a:lnSpc>
                <a:spcPct val="90000"/>
              </a:lnSpc>
            </a:pPr>
            <a:r>
              <a:rPr lang="en-US" altLang="he-IL"/>
              <a:t>Conclusions</a:t>
            </a:r>
          </a:p>
          <a:p>
            <a:pPr algn="l" rtl="0">
              <a:lnSpc>
                <a:spcPct val="90000"/>
              </a:lnSpc>
            </a:pPr>
            <a:endParaRPr lang="en-US" altLang="he-IL" sz="3600">
              <a:solidFill>
                <a:srgbClr val="FF00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he-IL">
                <a:solidFill>
                  <a:srgbClr val="0000FF"/>
                </a:solidFill>
              </a:rPr>
              <a:t>Least Packet Marking (LPM)</a:t>
            </a:r>
          </a:p>
        </p:txBody>
      </p:sp>
      <p:sp>
        <p:nvSpPr>
          <p:cNvPr id="28675" name="Rectangle 3"/>
          <p:cNvSpPr>
            <a:spLocks noGrp="1" noChangeArrowheads="1"/>
          </p:cNvSpPr>
          <p:nvPr>
            <p:ph type="body" idx="1"/>
          </p:nvPr>
        </p:nvSpPr>
        <p:spPr>
          <a:xfrm>
            <a:off x="468313" y="1989138"/>
            <a:ext cx="8229600" cy="4525962"/>
          </a:xfrm>
        </p:spPr>
        <p:txBody>
          <a:bodyPr/>
          <a:lstStyle/>
          <a:p>
            <a:pPr algn="l" rtl="0"/>
            <a:r>
              <a:rPr lang="en-US" altLang="he-IL" sz="2800"/>
              <a:t>Additional terminology:</a:t>
            </a:r>
          </a:p>
          <a:p>
            <a:pPr lvl="1" algn="l" rtl="0"/>
            <a:r>
              <a:rPr lang="en-US" altLang="he-IL" sz="2400"/>
              <a:t>PAR: Packet Access Router</a:t>
            </a:r>
          </a:p>
          <a:p>
            <a:pPr lvl="1" algn="l" rtl="0"/>
            <a:r>
              <a:rPr lang="en-US" altLang="he-IL" sz="2400"/>
              <a:t>HA  : Home Agent</a:t>
            </a:r>
          </a:p>
          <a:p>
            <a:pPr lvl="1" algn="l" rtl="0"/>
            <a:r>
              <a:rPr lang="en-US" altLang="he-IL" sz="2400"/>
              <a:t>AAA: Authentication, Authorization &amp; Accounting </a:t>
            </a:r>
          </a:p>
          <a:p>
            <a:pPr lvl="1" algn="l" rtl="0"/>
            <a:r>
              <a:rPr lang="en-US" altLang="he-IL" sz="2400"/>
              <a:t>ISP : Internet Service Provider</a:t>
            </a:r>
          </a:p>
          <a:p>
            <a:pPr lvl="1" algn="l" rtl="0"/>
            <a:endParaRPr lang="en-US" altLang="he-IL" sz="2400"/>
          </a:p>
          <a:p>
            <a:pPr algn="l" rtl="0"/>
            <a:r>
              <a:rPr lang="en-US" altLang="he-IL" sz="2800"/>
              <a:t>The ISP’s network is formed in a tree </a:t>
            </a:r>
          </a:p>
          <a:p>
            <a:pPr algn="l" rtl="0">
              <a:buFontTx/>
              <a:buNone/>
            </a:pPr>
            <a:r>
              <a:rPr lang="en-US" altLang="he-IL" sz="2800"/>
              <a:t>	structure.</a:t>
            </a:r>
          </a:p>
          <a:p>
            <a:pPr lvl="1" algn="l" rtl="0"/>
            <a:endParaRPr lang="en-US" altLang="he-IL"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a:xfrm>
            <a:off x="468313" y="188913"/>
            <a:ext cx="8229600" cy="1143000"/>
          </a:xfrm>
        </p:spPr>
        <p:txBody>
          <a:bodyPr/>
          <a:lstStyle/>
          <a:p>
            <a:pPr rtl="0"/>
            <a:r>
              <a:rPr lang="en-US" altLang="he-IL">
                <a:solidFill>
                  <a:srgbClr val="0000FF"/>
                </a:solidFill>
              </a:rPr>
              <a:t>LPM: the ISP network model</a:t>
            </a:r>
          </a:p>
        </p:txBody>
      </p:sp>
      <p:pic>
        <p:nvPicPr>
          <p:cNvPr id="17412"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l="22020" t="8592" r="11809" b="13469"/>
          <a:stretch>
            <a:fillRect/>
          </a:stretch>
        </p:blipFill>
        <p:spPr>
          <a:xfrm>
            <a:off x="1835150" y="1341438"/>
            <a:ext cx="5545138" cy="5327650"/>
          </a:xfrm>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ערכת נושא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13779</TotalTime>
  <Words>3545</Words>
  <Application>Microsoft Office PowerPoint</Application>
  <PresentationFormat>‫הצגה על המסך (4:3)</PresentationFormat>
  <Paragraphs>449</Paragraphs>
  <Slides>66</Slides>
  <Notes>18</Notes>
  <HiddenSlides>0</HiddenSlides>
  <MMClips>0</MMClips>
  <ScaleCrop>false</ScaleCrop>
  <HeadingPairs>
    <vt:vector size="8" baseType="variant">
      <vt:variant>
        <vt:lpstr>גופנים בשימוש</vt:lpstr>
      </vt:variant>
      <vt:variant>
        <vt:i4>3</vt:i4>
      </vt:variant>
      <vt:variant>
        <vt:lpstr>ערכת נושא</vt:lpstr>
      </vt:variant>
      <vt:variant>
        <vt:i4>1</vt:i4>
      </vt:variant>
      <vt:variant>
        <vt:lpstr>שרתי OLE מוטבעים</vt:lpstr>
      </vt:variant>
      <vt:variant>
        <vt:i4>1</vt:i4>
      </vt:variant>
      <vt:variant>
        <vt:lpstr>כותרות שקופיות</vt:lpstr>
      </vt:variant>
      <vt:variant>
        <vt:i4>66</vt:i4>
      </vt:variant>
    </vt:vector>
  </HeadingPairs>
  <TitlesOfParts>
    <vt:vector size="71" baseType="lpstr">
      <vt:lpstr>Arial</vt:lpstr>
      <vt:lpstr>Times New Roman</vt:lpstr>
      <vt:lpstr>Wingdings</vt:lpstr>
      <vt:lpstr>Default Design</vt:lpstr>
      <vt:lpstr>Bitmap Image</vt:lpstr>
      <vt:lpstr>Opnet Simulations of Handover Mechanisms for IEEE 802.16 </vt:lpstr>
      <vt:lpstr>Agenda</vt:lpstr>
      <vt:lpstr>Agenda</vt:lpstr>
      <vt:lpstr>Motivation: the Handover problem</vt:lpstr>
      <vt:lpstr>Motivation (Cont’)</vt:lpstr>
      <vt:lpstr>Existing solutions</vt:lpstr>
      <vt:lpstr>Agenda</vt:lpstr>
      <vt:lpstr>Least Packet Marking (LPM)</vt:lpstr>
      <vt:lpstr>LPM: the ISP network model</vt:lpstr>
      <vt:lpstr>LPM HO Procedure</vt:lpstr>
      <vt:lpstr>LPM HO Procedure (Cont’)</vt:lpstr>
      <vt:lpstr>LPM HO - Overhead</vt:lpstr>
      <vt:lpstr>Overhead of the duplicated packets (Cont’)</vt:lpstr>
      <vt:lpstr>Agenda</vt:lpstr>
      <vt:lpstr>            The Opnet Model </vt:lpstr>
      <vt:lpstr>מצגת של PowerPoint</vt:lpstr>
      <vt:lpstr>Application module</vt:lpstr>
      <vt:lpstr>HO module</vt:lpstr>
      <vt:lpstr>Brief on Opnet’s IP’s models</vt:lpstr>
      <vt:lpstr>Manipulations on MSS’s IP modules</vt:lpstr>
      <vt:lpstr>מצגת של PowerPoint</vt:lpstr>
      <vt:lpstr>Agenda</vt:lpstr>
      <vt:lpstr>Simulation setup</vt:lpstr>
      <vt:lpstr>The simulation scenario</vt:lpstr>
      <vt:lpstr>מצגת של PowerPoint</vt:lpstr>
      <vt:lpstr>Hard HO</vt:lpstr>
      <vt:lpstr>מצגת של PowerPoint</vt:lpstr>
      <vt:lpstr>מצגת של PowerPoint</vt:lpstr>
      <vt:lpstr>מצגת של PowerPoint</vt:lpstr>
      <vt:lpstr>LPM HO</vt:lpstr>
      <vt:lpstr>מצגת של PowerPoint</vt:lpstr>
      <vt:lpstr>מצגת של PowerPoint</vt:lpstr>
      <vt:lpstr>LPM HO: IP packets’ sniffing</vt:lpstr>
      <vt:lpstr>IP packets’ sniffing (Cont’)</vt:lpstr>
      <vt:lpstr>LPM HO: simulation pitfall</vt:lpstr>
      <vt:lpstr>The sampling rate</vt:lpstr>
      <vt:lpstr>מצגת של PowerPoint</vt:lpstr>
      <vt:lpstr>The impact of various parameters on LPM HO</vt:lpstr>
      <vt:lpstr>The link layer HO delay</vt:lpstr>
      <vt:lpstr>מצגת של PowerPoint</vt:lpstr>
      <vt:lpstr>TCP receiver’s buffer</vt:lpstr>
      <vt:lpstr>מצגת של PowerPoint</vt:lpstr>
      <vt:lpstr>מצגת של PowerPoint</vt:lpstr>
      <vt:lpstr>TCP receiver’s buffer: conclusions</vt:lpstr>
      <vt:lpstr>Application response time</vt:lpstr>
      <vt:lpstr>מצגת של PowerPoint</vt:lpstr>
      <vt:lpstr>מצגת של PowerPoint</vt:lpstr>
      <vt:lpstr>מצגת של PowerPoint</vt:lpstr>
      <vt:lpstr>When should the preparation for the HO start?</vt:lpstr>
      <vt:lpstr>מצגת של PowerPoint</vt:lpstr>
      <vt:lpstr>When should the preparation for the HO start? (Cont’)</vt:lpstr>
      <vt:lpstr>Overhead of the duplicated packets</vt:lpstr>
      <vt:lpstr>MSS’s trajectory speed</vt:lpstr>
      <vt:lpstr>מצגת של PowerPoint</vt:lpstr>
      <vt:lpstr>But why not start the preparation for the HO even before start moving?</vt:lpstr>
      <vt:lpstr>מצגת של PowerPoint</vt:lpstr>
      <vt:lpstr>Too good to be true?...</vt:lpstr>
      <vt:lpstr>HO at higher data rate</vt:lpstr>
      <vt:lpstr>מצגת של PowerPoint</vt:lpstr>
      <vt:lpstr>מצגת של PowerPoint</vt:lpstr>
      <vt:lpstr>Scaling the timer granularity</vt:lpstr>
      <vt:lpstr>Changing more parameters</vt:lpstr>
      <vt:lpstr>Agenda</vt:lpstr>
      <vt:lpstr>Conclusions</vt:lpstr>
      <vt:lpstr>Issues for future work</vt:lpstr>
      <vt:lpstr>References</vt:lpstr>
    </vt:vector>
  </TitlesOfParts>
  <Company>Computer NetWork Lab - Technion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ofanan</dc:creator>
  <cp:lastModifiedBy>itamarco</cp:lastModifiedBy>
  <cp:revision>1700</cp:revision>
  <dcterms:created xsi:type="dcterms:W3CDTF">2005-12-05T10:06:35Z</dcterms:created>
  <dcterms:modified xsi:type="dcterms:W3CDTF">2014-03-12T11:37:02Z</dcterms:modified>
</cp:coreProperties>
</file>