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</p:sldIdLst>
  <p:sldSz cx="3240087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 userDrawn="1">
          <p15:clr>
            <a:srgbClr val="A4A3A4"/>
          </p15:clr>
        </p15:guide>
        <p15:guide id="2" pos="10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67E"/>
    <a:srgbClr val="E8AAC0"/>
    <a:srgbClr val="3D9ABB"/>
    <a:srgbClr val="D2D39D"/>
    <a:srgbClr val="89E3A9"/>
    <a:srgbClr val="FBE0CD"/>
    <a:srgbClr val="A64C0E"/>
    <a:srgbClr val="E1CCF0"/>
    <a:srgbClr val="326368"/>
    <a:srgbClr val="883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7" autoAdjust="0"/>
    <p:restoredTop sz="94660"/>
  </p:normalViewPr>
  <p:slideViewPr>
    <p:cSldViewPr snapToGrid="0">
      <p:cViewPr varScale="1">
        <p:scale>
          <a:sx n="42" d="100"/>
          <a:sy n="42" d="100"/>
        </p:scale>
        <p:origin x="150" y="444"/>
      </p:cViewPr>
      <p:guideLst>
        <p:guide orient="horz" pos="5669"/>
        <p:guide pos="10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110" y="2945943"/>
            <a:ext cx="24300656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0" y="9454516"/>
            <a:ext cx="24300656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019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547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76" y="958369"/>
            <a:ext cx="6986439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0" y="958369"/>
            <a:ext cx="20554305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871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826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85" y="4487668"/>
            <a:ext cx="27945755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85" y="12046280"/>
            <a:ext cx="27945755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23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0" y="4791843"/>
            <a:ext cx="1377037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43" y="4791843"/>
            <a:ext cx="1377037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2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0" y="958370"/>
            <a:ext cx="27945755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1" y="4412664"/>
            <a:ext cx="1370708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1" y="6575242"/>
            <a:ext cx="13707088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43" y="4412664"/>
            <a:ext cx="13774592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43" y="6575242"/>
            <a:ext cx="13774592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583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865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771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1" y="1200044"/>
            <a:ext cx="10450125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2" y="2591763"/>
            <a:ext cx="16402943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1" y="5400199"/>
            <a:ext cx="10450125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030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1" y="1200044"/>
            <a:ext cx="10450125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2" y="2591763"/>
            <a:ext cx="16402943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1" y="5400199"/>
            <a:ext cx="10450125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80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0" y="958370"/>
            <a:ext cx="27945755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0" y="4791843"/>
            <a:ext cx="27945755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0" y="16683949"/>
            <a:ext cx="729019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D044-8435-47C9-B162-CB1A4E7531F3}" type="datetimeFigureOut">
              <a:rPr lang="en-IL" smtClean="0"/>
              <a:t>25/11/2019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0" y="16683949"/>
            <a:ext cx="109352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18" y="16683949"/>
            <a:ext cx="729019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0318-B286-4161-B615-0FD14F8FFE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65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microsoft.com/office/2007/relationships/hdphoto" Target="../media/hdphoto1.wdp"/><Relationship Id="rId19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B4D2C57-5937-44AF-9558-F7D53F1D7AF0}"/>
              </a:ext>
            </a:extLst>
          </p:cNvPr>
          <p:cNvSpPr/>
          <p:nvPr/>
        </p:nvSpPr>
        <p:spPr>
          <a:xfrm>
            <a:off x="25022286" y="12909180"/>
            <a:ext cx="6852387" cy="4541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18" tIns="39309" rIns="78618" bIns="393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L" sz="1547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6149A3-7E78-4B85-84C2-827A0B6E5732}"/>
              </a:ext>
            </a:extLst>
          </p:cNvPr>
          <p:cNvSpPr/>
          <p:nvPr/>
        </p:nvSpPr>
        <p:spPr>
          <a:xfrm>
            <a:off x="25049218" y="3689688"/>
            <a:ext cx="6825455" cy="8224235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18" tIns="39309" rIns="78618" bIns="393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i="1">
                <a:cs typeface="Times New Roman" panose="02020603050405020304" pitchFamily="18" charset="0"/>
              </a:rPr>
              <a:t>Setting:</a:t>
            </a:r>
            <a:endParaRPr lang="en-IL" sz="1547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589DE5-961A-478C-89E3-C0D4A2FAF40C}"/>
              </a:ext>
            </a:extLst>
          </p:cNvPr>
          <p:cNvSpPr/>
          <p:nvPr/>
        </p:nvSpPr>
        <p:spPr>
          <a:xfrm>
            <a:off x="8723354" y="11222247"/>
            <a:ext cx="7547268" cy="6228521"/>
          </a:xfrm>
          <a:prstGeom prst="rect">
            <a:avLst/>
          </a:prstGeom>
          <a:solidFill>
            <a:schemeClr val="accent6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18" tIns="39309" rIns="78618" bIns="393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2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DED4DF-DF49-4988-BC36-3FEE1B79DF0C}"/>
              </a:ext>
            </a:extLst>
          </p:cNvPr>
          <p:cNvSpPr/>
          <p:nvPr/>
        </p:nvSpPr>
        <p:spPr>
          <a:xfrm>
            <a:off x="16862311" y="3650788"/>
            <a:ext cx="7685247" cy="137540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18" tIns="39309" rIns="78618" bIns="393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L" sz="1547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1073D-EE4B-4EDA-B284-47CF83C95EA5}"/>
              </a:ext>
            </a:extLst>
          </p:cNvPr>
          <p:cNvSpPr/>
          <p:nvPr/>
        </p:nvSpPr>
        <p:spPr>
          <a:xfrm>
            <a:off x="8726062" y="3689690"/>
            <a:ext cx="7547268" cy="6479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18" tIns="39309" rIns="78618" bIns="393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22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E9465-CAD2-4DD9-98F4-AB18ECB03A65}"/>
              </a:ext>
            </a:extLst>
          </p:cNvPr>
          <p:cNvSpPr txBox="1"/>
          <p:nvPr/>
        </p:nvSpPr>
        <p:spPr>
          <a:xfrm>
            <a:off x="11465328" y="11973511"/>
            <a:ext cx="4294872" cy="68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926" dirty="0"/>
          </a:p>
          <a:p>
            <a:r>
              <a:rPr lang="en-US" sz="1926" dirty="0"/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532FF4-F57E-423A-98FD-FD2EE020F72A}"/>
              </a:ext>
            </a:extLst>
          </p:cNvPr>
          <p:cNvSpPr txBox="1"/>
          <p:nvPr/>
        </p:nvSpPr>
        <p:spPr>
          <a:xfrm>
            <a:off x="25049218" y="3157471"/>
            <a:ext cx="6825455" cy="553998"/>
          </a:xfrm>
          <a:prstGeom prst="rect">
            <a:avLst/>
          </a:prstGeom>
          <a:solidFill>
            <a:srgbClr val="326368"/>
          </a:solidFill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Experiments </a:t>
            </a:r>
            <a:endParaRPr lang="en-IL" sz="3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5E9A47-F510-4219-923C-071FD086355D}"/>
              </a:ext>
            </a:extLst>
          </p:cNvPr>
          <p:cNvSpPr/>
          <p:nvPr/>
        </p:nvSpPr>
        <p:spPr>
          <a:xfrm>
            <a:off x="521390" y="3689689"/>
            <a:ext cx="7547268" cy="7289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18" tIns="39309" rIns="78618" bIns="393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L" sz="2200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DF5149-44BD-45C7-B2C0-07A8DA29E81A}"/>
              </a:ext>
            </a:extLst>
          </p:cNvPr>
          <p:cNvSpPr txBox="1"/>
          <p:nvPr/>
        </p:nvSpPr>
        <p:spPr>
          <a:xfrm>
            <a:off x="521390" y="3135691"/>
            <a:ext cx="7547268" cy="553998"/>
          </a:xfrm>
          <a:prstGeom prst="rect">
            <a:avLst/>
          </a:prstGeom>
          <a:solidFill>
            <a:srgbClr val="326368"/>
          </a:solidFill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Motivation</a:t>
            </a:r>
            <a:endParaRPr lang="en-IL" sz="3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6FF074-DC01-46C7-BD95-1E57418CD3AC}"/>
              </a:ext>
            </a:extLst>
          </p:cNvPr>
          <p:cNvSpPr/>
          <p:nvPr/>
        </p:nvSpPr>
        <p:spPr>
          <a:xfrm>
            <a:off x="521390" y="11973480"/>
            <a:ext cx="7519498" cy="5477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18" tIns="39309" rIns="78618" bIns="393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L" sz="154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75D232-14BC-4F6F-9B85-E7EEEF7B9343}"/>
                  </a:ext>
                </a:extLst>
              </p:cNvPr>
              <p:cNvSpPr txBox="1"/>
              <p:nvPr/>
            </p:nvSpPr>
            <p:spPr>
              <a:xfrm>
                <a:off x="16896839" y="3784138"/>
                <a:ext cx="7677651" cy="14266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5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 reduction.  </a:t>
                </a:r>
                <a:r>
                  <a:rPr lang="en-US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JL map with Gaussian entries.</a:t>
                </a:r>
              </a:p>
              <a:p>
                <a:pPr algn="just"/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fontAlgn="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1: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map 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2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 for a given</a:t>
                </a:r>
              </a:p>
              <a:p>
                <a:pPr algn="just" fontAlgn="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2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-distortion(f)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bounded from above by:</a:t>
                </a:r>
              </a:p>
              <a:p>
                <a:pPr algn="just" fontAlgn="t"/>
                <a:endParaRPr lang="en-IL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fontAlgn="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Asymptotically tight for all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Tight for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simultaneous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guarantee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-distortion.</a:t>
                </a:r>
              </a:p>
              <a:p>
                <a:pPr algn="just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map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that for all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simultaneously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𝑆𝑡𝑟𝑒𝑠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𝐸𝑛𝑒𝑟𝑔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𝑅𝐸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e>
                          </m:rad>
                        </m:e>
                      </m:d>
                      <m:r>
                        <a:rPr lang="en-US" sz="2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1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Asymptotically tight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b="1" i="1" dirty="0">
                    <a:solidFill>
                      <a:srgbClr val="A64C0E"/>
                    </a:solidFill>
                    <a:cs typeface="Times New Roman" panose="02020603050405020304" pitchFamily="18" charset="0"/>
                  </a:rPr>
                  <a:t>Not all implementations of JL have bounded  measures:</a:t>
                </a:r>
                <a:r>
                  <a:rPr lang="en-US" sz="2200" b="1" i="1" dirty="0"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n-US" sz="800" i="1" dirty="0"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dirty="0">
                    <a:cs typeface="Times New Roman" panose="02020603050405020304" pitchFamily="18" charset="0"/>
                  </a:rPr>
                  <a:t>Any linear map with transform matrix having a finite number of values,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-distortion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𝑅𝐸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(on certain spaces).</a:t>
                </a:r>
              </a:p>
              <a:p>
                <a:pPr algn="just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transition.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Guidance on choosing the target dimension  </a:t>
                </a:r>
                <a14:m>
                  <m:oMath xmlns:m="http://schemas.openxmlformats.org/officeDocument/2006/math">
                    <m:r>
                      <a:rPr lang="en-US" sz="2200" b="0" i="1" u="sng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he-IL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3: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dimensionality reduction method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maps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-point uniform metric into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dimensions, must have </a:t>
                </a:r>
              </a:p>
              <a:p>
                <a:pPr algn="just"/>
                <a:endParaRPr lang="en-US" sz="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-distortion(f)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𝛀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2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unc>
                                      <m:funcPr>
                                        <m:ctrlPr>
                                          <a:rPr lang="en-US" sz="22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200" b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r>
                                          <a:rPr lang="en-US" sz="22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e>
                                    </m:func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en-US" sz="2200" i="1" dirty="0"/>
                  <a:t>Choose k = Ω(q) in order to obtain bounded q moments. </a:t>
                </a:r>
                <a:br>
                  <a:rPr lang="en-US" sz="2200" dirty="0"/>
                </a:br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Approximating the optimal embedding. </a:t>
                </a:r>
                <a:r>
                  <a:rPr lang="en-US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Convex </a:t>
                </a:r>
                <a:r>
                  <a:rPr lang="en-US" sz="22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</a:t>
                </a:r>
                <a:r>
                  <a:rPr lang="en-US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+ JL map.</a:t>
                </a:r>
              </a:p>
              <a:p>
                <a:pPr algn="just"/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4: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finite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is a randomized polynomial  time algorithm that computes an embedding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-dimensions, </a:t>
                </a:r>
                <a:r>
                  <a:rPr lang="en-US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const. prob.  </a:t>
                </a: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-distortion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2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num>
                              <m:den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22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𝑶𝑷𝑻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𝑀𝑒𝑎𝑠𝑢𝑟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𝑶𝑷𝑻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sz="22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rad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675D232-14BC-4F6F-9B85-E7EEEF7B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839" y="3784138"/>
                <a:ext cx="7677651" cy="14266983"/>
              </a:xfrm>
              <a:prstGeom prst="rect">
                <a:avLst/>
              </a:prstGeom>
              <a:blipFill>
                <a:blip r:embed="rId2"/>
                <a:stretch>
                  <a:fillRect l="-1430" r="-10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0741FA51-5789-40DF-97C3-C89E7CC21EDA}"/>
              </a:ext>
            </a:extLst>
          </p:cNvPr>
          <p:cNvSpPr txBox="1"/>
          <p:nvPr/>
        </p:nvSpPr>
        <p:spPr>
          <a:xfrm>
            <a:off x="25025349" y="12355182"/>
            <a:ext cx="6849323" cy="553998"/>
          </a:xfrm>
          <a:prstGeom prst="rect">
            <a:avLst/>
          </a:prstGeom>
          <a:solidFill>
            <a:srgbClr val="326368"/>
          </a:solidFill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L" sz="1926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12ED9F3-7BBF-4861-873D-96766E675316}"/>
              </a:ext>
            </a:extLst>
          </p:cNvPr>
          <p:cNvSpPr txBox="1"/>
          <p:nvPr/>
        </p:nvSpPr>
        <p:spPr>
          <a:xfrm>
            <a:off x="8725375" y="10668250"/>
            <a:ext cx="7544083" cy="553998"/>
          </a:xfrm>
          <a:prstGeom prst="rect">
            <a:avLst/>
          </a:prstGeom>
          <a:solidFill>
            <a:srgbClr val="883F12"/>
          </a:solidFill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Main Questions</a:t>
            </a:r>
            <a:endParaRPr lang="en-IL" sz="3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34BED4-39B3-4C18-8D5D-8831DEDEEC88}"/>
              </a:ext>
            </a:extLst>
          </p:cNvPr>
          <p:cNvSpPr txBox="1"/>
          <p:nvPr/>
        </p:nvSpPr>
        <p:spPr>
          <a:xfrm>
            <a:off x="16854656" y="3139562"/>
            <a:ext cx="7682799" cy="553998"/>
          </a:xfrm>
          <a:prstGeom prst="rect">
            <a:avLst/>
          </a:prstGeom>
          <a:solidFill>
            <a:srgbClr val="883F12"/>
          </a:solidFill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Results: Analysis and Approximation  </a:t>
            </a:r>
            <a:endParaRPr lang="en-IL" sz="3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6DB06B-2D2A-41A4-9B2A-9D6A79B362E4}"/>
              </a:ext>
            </a:extLst>
          </p:cNvPr>
          <p:cNvSpPr/>
          <p:nvPr/>
        </p:nvSpPr>
        <p:spPr>
          <a:xfrm>
            <a:off x="25200707" y="4688897"/>
            <a:ext cx="6825455" cy="724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618" tIns="39309" rIns="78618" bIns="393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br>
              <a:rPr lang="en-US" sz="1600" dirty="0">
                <a:solidFill>
                  <a:schemeClr val="accent2"/>
                </a:solidFill>
              </a:rPr>
            </a:br>
            <a:endParaRPr lang="en-US" sz="1600" dirty="0">
              <a:solidFill>
                <a:schemeClr val="accent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A76C016-6714-483E-8860-5558A1809C31}"/>
                  </a:ext>
                </a:extLst>
              </p:cNvPr>
              <p:cNvSpPr/>
              <p:nvPr/>
            </p:nvSpPr>
            <p:spPr>
              <a:xfrm>
                <a:off x="24984938" y="12991302"/>
                <a:ext cx="6782645" cy="49007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8618" tIns="39309" rIns="78618" bIns="3930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42900" indent="-342900" algn="just">
                  <a:buFont typeface="Cambria Math" panose="02040503050406030204" pitchFamily="18" charset="0"/>
                  <a:buChar char="▸"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show nearly tight bounds on the absolute values of all distortion criteria, essentially showing that the </a:t>
                </a:r>
                <a:r>
                  <a:rPr lang="en-US" sz="2200" i="1" dirty="0">
                    <a:solidFill>
                      <a:srgbClr val="A64C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JL transform is near optimal for dimensionality reduction.</a:t>
                </a:r>
              </a:p>
              <a:p>
                <a:pPr algn="just"/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Cambria Math" panose="02040503050406030204" pitchFamily="18" charset="0"/>
                  <a:buChar char="▸"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phase transition, exhibited in our bounds, provides </a:t>
                </a:r>
                <a:r>
                  <a:rPr lang="en-US" sz="2200" i="1" dirty="0">
                    <a:solidFill>
                      <a:srgbClr val="A64C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guidance on how to choose the target dimension k.</a:t>
                </a:r>
              </a:p>
              <a:p>
                <a:pPr algn="just"/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Cambria Math" panose="02040503050406030204" pitchFamily="18" charset="0"/>
                  <a:buChar char="▸"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We give </a:t>
                </a:r>
                <a:r>
                  <a:rPr lang="en-US" sz="2200" i="1" dirty="0">
                    <a:solidFill>
                      <a:srgbClr val="A64C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first approximation algorithms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 embedding any finite metric into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-dim Euclidean space, with provable approximation guarantees.</a:t>
                </a:r>
              </a:p>
              <a:p>
                <a:pPr algn="just"/>
                <a:endPara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Cambria Math" panose="02040503050406030204" pitchFamily="18" charset="0"/>
                  <a:buChar char="▸"/>
                </a:pP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Experimental results validate theoretical analysis and show </a:t>
                </a:r>
                <a:r>
                  <a:rPr lang="en-US" sz="2200" i="1" dirty="0">
                    <a:solidFill>
                      <a:srgbClr val="A64C0E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advantage the JL based approach on existing heuristics</a:t>
                </a:r>
                <a:r>
                  <a:rPr lang="en-US" sz="2200" i="1" dirty="0">
                    <a:solidFill>
                      <a:srgbClr val="A64C0E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endParaRPr lang="en-IL" sz="1547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A76C016-6714-483E-8860-5558A1809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4938" y="12991302"/>
                <a:ext cx="6782645" cy="4900723"/>
              </a:xfrm>
              <a:prstGeom prst="rect">
                <a:avLst/>
              </a:prstGeom>
              <a:blipFill>
                <a:blip r:embed="rId3"/>
                <a:stretch>
                  <a:fillRect l="-1349" t="-373" r="-13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9" name="Picture 118">
            <a:extLst>
              <a:ext uri="{FF2B5EF4-FFF2-40B4-BE49-F238E27FC236}">
                <a16:creationId xmlns:a16="http://schemas.microsoft.com/office/drawing/2014/main" id="{F21CBBB8-B1E1-4A28-9A1B-C4119E28F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6176" y="5309490"/>
            <a:ext cx="7579764" cy="1447601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3C3790D9-A09C-4C5A-AAC3-22FEEE95BB2B}"/>
              </a:ext>
            </a:extLst>
          </p:cNvPr>
          <p:cNvSpPr txBox="1"/>
          <p:nvPr/>
        </p:nvSpPr>
        <p:spPr>
          <a:xfrm>
            <a:off x="521387" y="3790950"/>
            <a:ext cx="751829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1" dirty="0">
                <a:solidFill>
                  <a:srgbClr val="883F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dimensionality reduction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fundamental tool in a vast range of application areas, where data from a general metric is embedded into low dimensional space. It is often used as the first step before applying data analysis algorithms. </a:t>
            </a:r>
          </a:p>
          <a:p>
            <a:pPr algn="just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most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applications, the quality of the method is measured by various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criteria: average performance of the embedding over all pairs of the input data.  </a:t>
            </a:r>
          </a:p>
          <a:p>
            <a:pPr algn="just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has been devoted to analyzing the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of the dimensionality reduction method, and hence has little relevance to practical settings.</a:t>
            </a:r>
          </a:p>
          <a:p>
            <a:pPr algn="just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i="1" dirty="0">
                <a:solidFill>
                  <a:srgbClr val="883F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work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bridge the gap between theory and practice outlook on dimensionality reduction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Among our results:</a:t>
            </a:r>
          </a:p>
          <a:p>
            <a:pPr algn="just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ambria Math" panose="02040503050406030204" pitchFamily="18" charset="0"/>
              <a:buChar char="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tight bounds on the absolute values of the most basic and commonly used  average case distortion criteria.</a:t>
            </a:r>
          </a:p>
          <a:p>
            <a:pPr algn="just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ambria Math" panose="02040503050406030204" pitchFamily="18" charset="0"/>
              <a:buChar char="▸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algorithms with provable guarantees. </a:t>
            </a:r>
          </a:p>
          <a:p>
            <a:pPr algn="just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Cambria Math" panose="02040503050406030204" pitchFamily="18" charset="0"/>
              <a:buChar char="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comparison of our techniques with the most popular dimensionality reduction tools: PCA, MDS,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Isomap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4FC6B0-99CF-43FD-95C2-55AC2A147DA8}"/>
                  </a:ext>
                </a:extLst>
              </p:cNvPr>
              <p:cNvSpPr txBox="1"/>
              <p:nvPr/>
            </p:nvSpPr>
            <p:spPr>
              <a:xfrm>
                <a:off x="8701560" y="11299615"/>
                <a:ext cx="7550678" cy="6176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-Dimension reduction.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dimension bound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what is the least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 t.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finite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Euclidean subset embeds into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dim. with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𝑴𝒆𝒂𝒔𝒖𝒓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sz="22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 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[For any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𝑀𝑒𝑎𝑠𝑢𝑟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commonly used in practical settings].   </a:t>
                </a:r>
              </a:p>
              <a:p>
                <a:pPr algn="just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Approximating the optimal embedding. 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finite metric space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for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 an embedding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k-dim. Euclidean space that </a:t>
                </a:r>
                <a:r>
                  <a:rPr lang="en-US" sz="2200" i="1" dirty="0">
                    <a:solidFill>
                      <a:srgbClr val="883F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approximates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best possible embedding, for a given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𝑀𝑒𝑎𝑠𝑢𝑟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solution is based on the JL methods.</a:t>
                </a:r>
              </a:p>
              <a:p>
                <a:pPr algn="just"/>
                <a:endParaRPr lang="en-US" sz="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 of the JL based methods to the existing heuristics.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well do the JL based methods perform in practice in comparison with the most popular heuristics?</a:t>
                </a:r>
              </a:p>
              <a:p>
                <a:pPr algn="just"/>
                <a:endParaRPr lang="en-US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Study of the near optimality of the JL based methods.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upper and lower bounds leave a gap in the case of small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leads to an open problem of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whether a better algorithm than JL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exists for these cases.</a:t>
                </a: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F4FC6B0-99CF-43FD-95C2-55AC2A147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560" y="11299615"/>
                <a:ext cx="7550678" cy="6176563"/>
              </a:xfrm>
              <a:prstGeom prst="rect">
                <a:avLst/>
              </a:prstGeom>
              <a:blipFill>
                <a:blip r:embed="rId5"/>
                <a:stretch>
                  <a:fillRect l="-1049" t="-691" r="-1049" b="-10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CC4C9B4-CB30-4DB4-871E-33B94791AFD5}"/>
              </a:ext>
            </a:extLst>
          </p:cNvPr>
          <p:cNvSpPr txBox="1"/>
          <p:nvPr/>
        </p:nvSpPr>
        <p:spPr>
          <a:xfrm>
            <a:off x="856970" y="13049534"/>
            <a:ext cx="7325553" cy="553998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endParaRPr lang="en-US" sz="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b="1" i="1" dirty="0">
              <a:solidFill>
                <a:srgbClr val="883F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F3B626-9A81-421A-808F-955E67AA7E30}"/>
                  </a:ext>
                </a:extLst>
              </p:cNvPr>
              <p:cNvSpPr txBox="1"/>
              <p:nvPr/>
            </p:nvSpPr>
            <p:spPr>
              <a:xfrm>
                <a:off x="8819391" y="3689689"/>
                <a:ext cx="7381046" cy="706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sz="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map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 distribution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𝚷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 a set of pairs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any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some of the most popular in practice  measurement criteria:</a:t>
                </a:r>
              </a:p>
              <a:p>
                <a:pPr algn="just"/>
                <a:endParaRPr lang="en-US" sz="1100" b="1" i="1" dirty="0">
                  <a:solidFill>
                    <a:srgbClr val="883F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b="1" i="1" dirty="0">
                    <a:solidFill>
                      <a:srgbClr val="883F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Moments of distortion.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[ABN11]</a:t>
                </a:r>
                <a:r>
                  <a:rPr lang="en-US" sz="2200" b="1" i="1" dirty="0">
                    <a:solidFill>
                      <a:srgbClr val="883F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 error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 pair:</a:t>
                </a:r>
                <a:endParaRPr lang="en-US" sz="22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2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type m:val="lin"/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sz="2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acc>
                        <m:d>
                          <m:dPr>
                            <m:ctrlPr>
                              <a:rPr lang="en-US" sz="2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m:rPr>
                        <m:lit/>
                      </m:rPr>
                      <a:rPr lang="en-US" sz="2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sz="11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-distortion(f)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𝜫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𝒅𝒊𝒔</m:t>
                                </m:r>
                                <m:sSub>
                                  <m:sSubPr>
                                    <m:ctrlPr>
                                      <a:rPr lang="en-US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𝒇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US" sz="2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</m:d>
                                    <m:r>
                                      <a:rPr lang="en-US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sup>
                    </m:sSup>
                  </m:oMath>
                </a14:m>
                <a:endParaRPr lang="en-US" sz="2200" b="1" i="1" dirty="0">
                  <a:solidFill>
                    <a:srgbClr val="883F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200" b="1" i="1" dirty="0">
                  <a:solidFill>
                    <a:srgbClr val="883F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800" b="1" i="1" dirty="0">
                  <a:solidFill>
                    <a:srgbClr val="883F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b="1" i="1" dirty="0">
                    <a:solidFill>
                      <a:srgbClr val="883F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Additive distortion measures.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Originated within the MDS community [~60s]. The most common are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Stress, Energy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2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Error Measure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𝐑𝐄𝐌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𝐪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𝜫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𝒅</m:t>
                                                  </m:r>
                                                  <m: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𝒗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1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𝒅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𝒖</m:t>
                                                  </m:r>
                                                  <m: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𝒗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</m:num>
                                            <m:den>
                                              <m:func>
                                                <m:funcPr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a:rPr lang="en-US" b="1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𝐦𝐚𝐱</m:t>
                                                  </m:r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{</m:t>
                                                  </m:r>
                                                </m:fName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𝒅</m:t>
                                                      </m:r>
                                                      <m:r>
                                                        <a:rPr lang="en-US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 </m:t>
                                                      </m:r>
                                                    </m:e>
                                                  </m:acc>
                                                  <m:d>
                                                    <m:dPr>
                                                      <m:ctrlPr>
                                                        <a:rPr lang="en-US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𝒖</m:t>
                                                      </m:r>
                                                      <m:r>
                                                        <a:rPr lang="en-US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𝒗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1" i="1" dirty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b="1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𝒅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𝒖</m:t>
                                                      </m:r>
                                                      <m:r>
                                                        <a:rPr lang="en-US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b="1" i="1" dirty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𝒗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b="1" i="1" dirty="0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}</m:t>
                                                  </m:r>
                                                </m:e>
                                              </m:func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b="1" i="1" dirty="0">
                    <a:solidFill>
                      <a:srgbClr val="883F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ML motivated measure: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883F1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𝝈</m:t>
                    </m:r>
                  </m:oMath>
                </a14:m>
                <a:r>
                  <a:rPr lang="en-US" sz="2200" b="1" i="1" dirty="0">
                    <a:solidFill>
                      <a:srgbClr val="883F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-distortion.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Recently proposed in [VL18], designed to indicate the quality of ML applications. </a:t>
                </a:r>
                <a:endParaRPr lang="en-US" sz="2200" b="1" i="1" dirty="0">
                  <a:solidFill>
                    <a:srgbClr val="883F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F3B626-9A81-421A-808F-955E67AA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391" y="3689689"/>
                <a:ext cx="7381046" cy="7064434"/>
              </a:xfrm>
              <a:prstGeom prst="rect">
                <a:avLst/>
              </a:prstGeom>
              <a:blipFill>
                <a:blip r:embed="rId6"/>
                <a:stretch>
                  <a:fillRect l="-1073" r="-10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C0799F2-0D2A-4E1B-B0C4-768476763601}"/>
              </a:ext>
            </a:extLst>
          </p:cNvPr>
          <p:cNvSpPr txBox="1"/>
          <p:nvPr/>
        </p:nvSpPr>
        <p:spPr>
          <a:xfrm>
            <a:off x="521389" y="11419482"/>
            <a:ext cx="7519497" cy="553998"/>
          </a:xfrm>
          <a:prstGeom prst="rect">
            <a:avLst/>
          </a:prstGeom>
          <a:solidFill>
            <a:srgbClr val="326368"/>
          </a:solidFill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Measures: Theoretical Perspective</a:t>
            </a:r>
            <a:endParaRPr lang="en-IL" sz="3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89BBCA-019E-4331-B8C2-C6FCA850311D}"/>
                  </a:ext>
                </a:extLst>
              </p:cNvPr>
              <p:cNvSpPr txBox="1"/>
              <p:nvPr/>
            </p:nvSpPr>
            <p:spPr>
              <a:xfrm>
                <a:off x="521387" y="12086567"/>
                <a:ext cx="7518299" cy="546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research mainly deals with 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worst-case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distortion: informally, the largest stretch factor of a pair under embedding.</a:t>
                </a:r>
              </a:p>
              <a:p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Notations: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 embedding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a pair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sz="2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non-contractive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sz="22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worst-case distortion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</a:t>
                </a:r>
              </a:p>
              <a:p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0" dirty="0"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𝒅𝒊𝒔𝒕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𝒎𝒂𝒙</m:t>
                        </m:r>
                      </m:e>
                      <m:lim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lim>
                    </m:limLow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𝒅</m:t>
                            </m:r>
                            <m:r>
                              <a:rPr 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lit/>
                      </m:rP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u="sng" dirty="0">
                    <a:solidFill>
                      <a:srgbClr val="883F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Johnson-</a:t>
                </a:r>
                <a:r>
                  <a:rPr lang="en-US" sz="2200" b="1" u="sng" dirty="0" err="1">
                    <a:solidFill>
                      <a:srgbClr val="883F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Lindenstrauss</a:t>
                </a:r>
                <a:r>
                  <a:rPr lang="en-US" sz="2200" b="1" u="sng" dirty="0">
                    <a:solidFill>
                      <a:srgbClr val="883F1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-point Euclidean set,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random projection of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a k-dim. subspace.</a:t>
                </a:r>
              </a:p>
              <a:p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)/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𝑑𝑖𝑠𝑡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bound is tight [LN16]. </a:t>
                </a:r>
              </a:p>
              <a:p>
                <a:endParaRPr lang="en-US" sz="800" b="1" dirty="0">
                  <a:solidFill>
                    <a:srgbClr val="883F1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cs typeface="Times New Roman" panose="02020603050405020304" pitchFamily="18" charset="0"/>
                  </a:rPr>
                  <a:t>Any fixed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𝑑𝑖𝑠𝑡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acc>
                      <m:accPr>
                        <m:chr m:val="̃"/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acc>
                    <m:r>
                      <a:rPr lang="en-US" sz="22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bound is almost tight:</a:t>
                </a:r>
                <a:r>
                  <a:rPr 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cs typeface="Times New Roman" panose="02020603050405020304" pitchFamily="18" charset="0"/>
                  </a:rPr>
                  <a:t> , </a:t>
                </a:r>
                <a:r>
                  <a:rPr lang="en-US" sz="2200" i="1" dirty="0">
                    <a:cs typeface="Times New Roman" panose="02020603050405020304" pitchFamily="18" charset="0"/>
                  </a:rPr>
                  <a:t>any map </a:t>
                </a:r>
                <a:r>
                  <a:rPr lang="en-US" sz="2200" dirty="0">
                    <a:cs typeface="Times New Roman" panose="02020603050405020304" pitchFamily="18" charset="0"/>
                  </a:rPr>
                  <a:t>has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sz="2200" b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𝛺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(When applied on a particular  𝑛-point Euclidean set).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89BBCA-019E-4331-B8C2-C6FCA8503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87" y="12086567"/>
                <a:ext cx="7518299" cy="5461688"/>
              </a:xfrm>
              <a:prstGeom prst="rect">
                <a:avLst/>
              </a:prstGeom>
              <a:blipFill>
                <a:blip r:embed="rId7"/>
                <a:stretch>
                  <a:fillRect l="-1054" t="-781" b="-12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94120DF2-99D3-4D24-965A-A3D8EBDB2F16}"/>
              </a:ext>
            </a:extLst>
          </p:cNvPr>
          <p:cNvGrpSpPr/>
          <p:nvPr/>
        </p:nvGrpSpPr>
        <p:grpSpPr>
          <a:xfrm>
            <a:off x="-3186" y="0"/>
            <a:ext cx="32925449" cy="2558999"/>
            <a:chOff x="-768254" y="5160697"/>
            <a:chExt cx="28540019" cy="2144890"/>
          </a:xfrm>
          <a:noFill/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AFEC9EF-F14A-41A2-9099-547C5583BE55}"/>
                </a:ext>
              </a:extLst>
            </p:cNvPr>
            <p:cNvSpPr/>
            <p:nvPr/>
          </p:nvSpPr>
          <p:spPr>
            <a:xfrm>
              <a:off x="-768254" y="5160697"/>
              <a:ext cx="28085314" cy="21448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DDB33B-4AB3-423B-8B44-6999129042C6}"/>
                </a:ext>
              </a:extLst>
            </p:cNvPr>
            <p:cNvSpPr txBox="1"/>
            <p:nvPr/>
          </p:nvSpPr>
          <p:spPr>
            <a:xfrm>
              <a:off x="-313549" y="5716518"/>
              <a:ext cx="28085314" cy="902898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6400" b="1" i="1" dirty="0">
                  <a:latin typeface="David" panose="020E0502060401010101" pitchFamily="34" charset="-79"/>
                  <a:ea typeface="STXingkai" panose="020B0503020204020204" pitchFamily="2" charset="-122"/>
                  <a:cs typeface="David" panose="020E0502060401010101" pitchFamily="34" charset="-79"/>
                </a:rPr>
                <a:t> Dimensionality Reduction: Theoretical Perspective on Practical Measures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74D292-43D9-48CA-B5D4-A8687F349820}"/>
                </a:ext>
              </a:extLst>
            </p:cNvPr>
            <p:cNvSpPr txBox="1"/>
            <p:nvPr/>
          </p:nvSpPr>
          <p:spPr>
            <a:xfrm>
              <a:off x="11533944" y="6839929"/>
              <a:ext cx="14735460" cy="46434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Nova Fandina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joint work with  </a:t>
              </a:r>
              <a:r>
                <a:rPr lang="en-US" sz="3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Yair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Bartal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</a:t>
              </a:r>
              <a:r>
                <a:rPr lang="en-US" sz="3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Ofer</a:t>
              </a:r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Neiman   @ Hebrew University, Ben Gurion University</a:t>
              </a:r>
              <a:endParaRPr lang="en-US" sz="30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B497D9E-EC70-4B52-83DB-E6F49CC4B213}"/>
              </a:ext>
            </a:extLst>
          </p:cNvPr>
          <p:cNvSpPr txBox="1"/>
          <p:nvPr/>
        </p:nvSpPr>
        <p:spPr>
          <a:xfrm>
            <a:off x="8726061" y="3135691"/>
            <a:ext cx="7547267" cy="553998"/>
          </a:xfrm>
          <a:prstGeom prst="rect">
            <a:avLst/>
          </a:prstGeom>
          <a:solidFill>
            <a:srgbClr val="326368"/>
          </a:solidFill>
        </p:spPr>
        <p:txBody>
          <a:bodyPr wrap="square" rtlCol="0">
            <a:spAutoFit/>
          </a:bodyPr>
          <a:lstStyle/>
          <a:p>
            <a:r>
              <a:rPr lang="en-US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Measures: Practical Criteria</a:t>
            </a:r>
            <a:endParaRPr lang="en-IL" sz="3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3290B7-3717-4C82-9030-9879FD8D0EDF}"/>
              </a:ext>
            </a:extLst>
          </p:cNvPr>
          <p:cNvCxnSpPr>
            <a:cxnSpLocks/>
          </p:cNvCxnSpPr>
          <p:nvPr/>
        </p:nvCxnSpPr>
        <p:spPr>
          <a:xfrm flipH="1">
            <a:off x="856970" y="2347943"/>
            <a:ext cx="12755794" cy="0"/>
          </a:xfrm>
          <a:prstGeom prst="line">
            <a:avLst/>
          </a:prstGeom>
          <a:ln w="63500" cmpd="sng"/>
          <a:effectLst>
            <a:innerShdw blurRad="63500" dist="50800" dir="162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42D9902-315A-4907-BB4A-5CA6E4F0BC2F}"/>
              </a:ext>
            </a:extLst>
          </p:cNvPr>
          <p:cNvCxnSpPr>
            <a:cxnSpLocks/>
          </p:cNvCxnSpPr>
          <p:nvPr/>
        </p:nvCxnSpPr>
        <p:spPr>
          <a:xfrm flipH="1">
            <a:off x="12980718" y="2558999"/>
            <a:ext cx="17784418" cy="77368"/>
          </a:xfrm>
          <a:prstGeom prst="line">
            <a:avLst/>
          </a:prstGeom>
          <a:ln w="63500" cmpd="sng"/>
          <a:effectLst>
            <a:innerShdw blurRad="63500" dist="50800" dir="162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B59E56-CB45-4A52-AFE8-DF975960A7FF}"/>
              </a:ext>
            </a:extLst>
          </p:cNvPr>
          <p:cNvSpPr/>
          <p:nvPr/>
        </p:nvSpPr>
        <p:spPr>
          <a:xfrm>
            <a:off x="9903739" y="6024140"/>
            <a:ext cx="5212349" cy="680912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A11065-6169-455F-AACA-4F061339CA4D}"/>
              </a:ext>
            </a:extLst>
          </p:cNvPr>
          <p:cNvSpPr/>
          <p:nvPr/>
        </p:nvSpPr>
        <p:spPr>
          <a:xfrm>
            <a:off x="9850427" y="8172996"/>
            <a:ext cx="5511492" cy="1188345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0DCE9-7769-4193-B105-8962CA42C746}"/>
              </a:ext>
            </a:extLst>
          </p:cNvPr>
          <p:cNvSpPr txBox="1"/>
          <p:nvPr/>
        </p:nvSpPr>
        <p:spPr>
          <a:xfrm>
            <a:off x="856970" y="1781112"/>
            <a:ext cx="121237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>
                <a:solidFill>
                  <a:srgbClr val="C00000"/>
                </a:solidFill>
                <a:latin typeface="Ink Free" panose="03080402000500000000" pitchFamily="66" charset="0"/>
                <a:cs typeface="Cavolini" panose="020B0502040204020203" pitchFamily="66" charset="0"/>
              </a:rPr>
              <a:t>They say, in practice, // Few dimensions are enough. // But in theory?</a:t>
            </a:r>
            <a:endParaRPr lang="en-IL" sz="3000" b="1" dirty="0">
              <a:solidFill>
                <a:srgbClr val="C00000"/>
              </a:solidFill>
              <a:latin typeface="Ink Free" panose="03080402000500000000" pitchFamily="66" charset="0"/>
              <a:cs typeface="Cavolini" panose="020B0502040204020203" pitchFamily="66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9BE584-9302-4BD7-8791-9F5D528340B4}"/>
              </a:ext>
            </a:extLst>
          </p:cNvPr>
          <p:cNvSpPr/>
          <p:nvPr/>
        </p:nvSpPr>
        <p:spPr>
          <a:xfrm>
            <a:off x="16854656" y="8172996"/>
            <a:ext cx="1782407" cy="3766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7CE7E-7424-4039-9022-E8A498940D80}"/>
              </a:ext>
            </a:extLst>
          </p:cNvPr>
          <p:cNvSpPr/>
          <p:nvPr/>
        </p:nvSpPr>
        <p:spPr>
          <a:xfrm>
            <a:off x="16862311" y="12086567"/>
            <a:ext cx="1782407" cy="3766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F3A5C-D40F-4371-9DEE-5733632DFF3F}"/>
              </a:ext>
            </a:extLst>
          </p:cNvPr>
          <p:cNvSpPr/>
          <p:nvPr/>
        </p:nvSpPr>
        <p:spPr>
          <a:xfrm>
            <a:off x="16854655" y="14861101"/>
            <a:ext cx="1782407" cy="3766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FFA21-8A4D-49F1-A33B-3459ADAA5A9B}"/>
              </a:ext>
            </a:extLst>
          </p:cNvPr>
          <p:cNvSpPr/>
          <p:nvPr/>
        </p:nvSpPr>
        <p:spPr>
          <a:xfrm>
            <a:off x="16862311" y="4400477"/>
            <a:ext cx="1782407" cy="376644"/>
          </a:xfrm>
          <a:prstGeom prst="rect">
            <a:avLst/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2" name="Picture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ADE95F6-2290-4264-8631-679A67BB12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015" y="8612095"/>
            <a:ext cx="1909756" cy="1345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CA3E214-0761-42CE-A70F-19696645C4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015" y="5753228"/>
            <a:ext cx="1909756" cy="1331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B8E574-D86B-448D-81E6-DCC437B226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6789" y="5753228"/>
            <a:ext cx="1921923" cy="1345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CFE13E-3848-4B27-889B-7D88993D6C87}"/>
              </a:ext>
            </a:extLst>
          </p:cNvPr>
          <p:cNvSpPr txBox="1"/>
          <p:nvPr/>
        </p:nvSpPr>
        <p:spPr>
          <a:xfrm>
            <a:off x="25083746" y="3790950"/>
            <a:ext cx="6766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Normal distribution with random variance for sampling Euclidean input spaces.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09981A-D8D7-4BCB-9914-227FD23CD6AC}"/>
                  </a:ext>
                </a:extLst>
              </p:cNvPr>
              <p:cNvSpPr txBox="1"/>
              <p:nvPr/>
            </p:nvSpPr>
            <p:spPr>
              <a:xfrm>
                <a:off x="25132899" y="4687993"/>
                <a:ext cx="6961069" cy="1076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i="1" dirty="0">
                    <a:solidFill>
                      <a:srgbClr val="A64C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A64C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A64C0E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rgbClr val="A64C0E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sz="2200" b="1" i="1" dirty="0">
                    <a:solidFill>
                      <a:srgbClr val="A64C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-distortion and REM behavior:  </a:t>
                </a:r>
                <a:r>
                  <a:rPr lang="en-US" sz="22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transition and  superiority of JL to </a:t>
                </a:r>
                <a:r>
                  <a:rPr lang="en-US" sz="2200" i="1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Isomap</a:t>
                </a:r>
                <a:r>
                  <a:rPr lang="en-US" sz="22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PCA.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dirty="0"/>
                </a:br>
                <a:endParaRPr lang="en-IL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609981A-D8D7-4BCB-9914-227FD23CD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899" y="4687993"/>
                <a:ext cx="6961069" cy="1076833"/>
              </a:xfrm>
              <a:prstGeom prst="rect">
                <a:avLst/>
              </a:prstGeom>
              <a:blipFill>
                <a:blip r:embed="rId12"/>
                <a:stretch>
                  <a:fillRect l="-1138" t="-39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6222DE9-7A00-4D57-B634-789B80E2185E}"/>
                  </a:ext>
                </a:extLst>
              </p:cNvPr>
              <p:cNvSpPr txBox="1"/>
              <p:nvPr/>
            </p:nvSpPr>
            <p:spPr>
              <a:xfrm>
                <a:off x="25065092" y="7347760"/>
                <a:ext cx="67667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>
                    <a:cs typeface="Times New Roman" panose="02020603050405020304" pitchFamily="18" charset="0"/>
                  </a:rPr>
                  <a:t>Setting:   </a:t>
                </a:r>
                <a:r>
                  <a:rPr lang="en-US" sz="1400" dirty="0">
                    <a:cs typeface="Times New Roman" panose="02020603050405020304" pitchFamily="18" charset="0"/>
                  </a:rPr>
                  <a:t>a</a:t>
                </a:r>
                <a:r>
                  <a:rPr lang="en-US" sz="1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cs typeface="Times New Roman" panose="02020603050405020304" pitchFamily="18" charset="0"/>
                  </a:rPr>
                  <a:t>random</a:t>
                </a:r>
                <a:r>
                  <a:rPr lang="en-US" sz="1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1400" dirty="0">
                    <a:cs typeface="Times New Roman" panose="02020603050405020304" pitchFamily="18" charset="0"/>
                  </a:rPr>
                  <a:t>Euclidean set of size and dim. 800 is embedded into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d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 dim., </a:t>
                </a:r>
              </a:p>
              <a:p>
                <a:r>
                  <a:rPr lang="en-US" sz="1400" dirty="0">
                    <a:cs typeface="Times New Roman" panose="02020603050405020304" pitchFamily="18" charset="0"/>
                  </a:rPr>
                  <a:t>                 with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. (The average of 10 independent repetitions).</a:t>
                </a:r>
                <a:endParaRPr lang="en-IL" sz="1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6222DE9-7A00-4D57-B634-789B80E2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092" y="7347760"/>
                <a:ext cx="6766771" cy="523220"/>
              </a:xfrm>
              <a:prstGeom prst="rect">
                <a:avLst/>
              </a:prstGeom>
              <a:blipFill>
                <a:blip r:embed="rId13"/>
                <a:stretch>
                  <a:fillRect l="-270" t="-1163" b="-116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DFF8414-93AB-4E8B-9DD3-F3EAD82B69DD}"/>
                  </a:ext>
                </a:extLst>
              </p:cNvPr>
              <p:cNvSpPr txBox="1"/>
              <p:nvPr/>
            </p:nvSpPr>
            <p:spPr>
              <a:xfrm>
                <a:off x="25077456" y="8057455"/>
                <a:ext cx="6742041" cy="738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i="1" dirty="0">
                    <a:solidFill>
                      <a:srgbClr val="A64C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Non-Euclidean input space</a:t>
                </a:r>
                <a:r>
                  <a:rPr lang="en-US" sz="2200" b="1" dirty="0">
                    <a:solidFill>
                      <a:srgbClr val="A64C0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n-US" sz="22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q</m:t>
                        </m:r>
                      </m:sub>
                    </m:sSub>
                  </m:oMath>
                </a14:m>
                <a:r>
                  <a:rPr lang="en-US" sz="22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-distortion </a:t>
                </a:r>
                <a:br>
                  <a:rPr lang="en-US" dirty="0"/>
                </a:br>
                <a:endParaRPr lang="en-IL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DFF8414-93AB-4E8B-9DD3-F3EAD82B6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7456" y="8057455"/>
                <a:ext cx="6742041" cy="738279"/>
              </a:xfrm>
              <a:prstGeom prst="rect">
                <a:avLst/>
              </a:prstGeom>
              <a:blipFill>
                <a:blip r:embed="rId14"/>
                <a:stretch>
                  <a:fillRect l="-1175" t="-57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340582-30E8-4A7C-9424-D763E7100E59}"/>
                  </a:ext>
                </a:extLst>
              </p:cNvPr>
              <p:cNvSpPr txBox="1"/>
              <p:nvPr/>
            </p:nvSpPr>
            <p:spPr>
              <a:xfrm>
                <a:off x="27336260" y="8911682"/>
                <a:ext cx="44328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i="1" dirty="0">
                    <a:cs typeface="Times New Roman" panose="02020603050405020304" pitchFamily="18" charset="0"/>
                  </a:rPr>
                  <a:t>Setting:  </a:t>
                </a:r>
                <a:r>
                  <a:rPr lang="en-US" sz="1400" dirty="0">
                    <a:cs typeface="Times New Roman" panose="02020603050405020304" pitchFamily="18" charset="0"/>
                  </a:rPr>
                  <a:t>a random Euclidean set of  size and dim. 100 </a:t>
                </a:r>
              </a:p>
              <a:p>
                <a:r>
                  <a:rPr lang="en-US" sz="1400" dirty="0">
                    <a:cs typeface="Times New Roman" panose="02020603050405020304" pitchFamily="18" charset="0"/>
                  </a:rPr>
                  <a:t>is generated as above; the interpoint distances distorted with a noise factor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 fixed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1400" dirty="0">
                    <a:cs typeface="Times New Roman" panose="02020603050405020304" pitchFamily="18" charset="0"/>
                  </a:rPr>
                  <a:t>The space is  embedded into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d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 dim., with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400" dirty="0">
                    <a:cs typeface="Times New Roman" panose="02020603050405020304" pitchFamily="18" charset="0"/>
                  </a:rPr>
                  <a:t>.</a:t>
                </a:r>
                <a:endParaRPr lang="en-IL" sz="1400" dirty="0">
                  <a:latin typeface="Calibri  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7340582-30E8-4A7C-9424-D763E7100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6260" y="8911682"/>
                <a:ext cx="4432809" cy="954107"/>
              </a:xfrm>
              <a:prstGeom prst="rect">
                <a:avLst/>
              </a:prstGeom>
              <a:blipFill>
                <a:blip r:embed="rId15"/>
                <a:stretch>
                  <a:fillRect l="-413" t="-1282" b="-57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43C14805-3CF1-4528-8E74-CBCBBB22288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670729" y="5753228"/>
            <a:ext cx="1921926" cy="1325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48C0804-ABD1-422F-ADAE-5D0A71032788}"/>
                  </a:ext>
                </a:extLst>
              </p:cNvPr>
              <p:cNvSpPr txBox="1"/>
              <p:nvPr/>
            </p:nvSpPr>
            <p:spPr>
              <a:xfrm>
                <a:off x="25056814" y="10439189"/>
                <a:ext cx="6978729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run more experiments for a wide range of parameter 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values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3000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], 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and obtained essentially identical qualitative behavior. </a:t>
                </a:r>
                <a:br>
                  <a:rPr lang="en-US" sz="1400" dirty="0"/>
                </a:br>
                <a:br>
                  <a:rPr lang="en-US" sz="1400" dirty="0"/>
                </a:br>
                <a:endParaRPr lang="en-IL" sz="14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48C0804-ABD1-422F-ADAE-5D0A7103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6814" y="10439189"/>
                <a:ext cx="6978729" cy="1538883"/>
              </a:xfrm>
              <a:prstGeom prst="rect">
                <a:avLst/>
              </a:prstGeom>
              <a:blipFill>
                <a:blip r:embed="rId17"/>
                <a:stretch>
                  <a:fillRect l="-961" t="-237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B8032DA-538D-4850-AC5A-075CC88F2C79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487" y="153847"/>
            <a:ext cx="1475849" cy="1742894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113710-430D-47B9-8892-583AA967C093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0552" y="11371"/>
            <a:ext cx="2024584" cy="19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23813</TotalTime>
  <Words>1269</Words>
  <Application>Microsoft Office PowerPoint</Application>
  <PresentationFormat>Custom</PresentationFormat>
  <Paragraphs>133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 </vt:lpstr>
      <vt:lpstr>Calibri Light</vt:lpstr>
      <vt:lpstr>Cambria Math</vt:lpstr>
      <vt:lpstr>David</vt:lpstr>
      <vt:lpstr>Ink Free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the title: it will be printed as 64</dc:title>
  <dc:creator>Nova Fan</dc:creator>
  <cp:lastModifiedBy>Nova Fan</cp:lastModifiedBy>
  <cp:revision>187</cp:revision>
  <dcterms:created xsi:type="dcterms:W3CDTF">2019-11-07T13:33:10Z</dcterms:created>
  <dcterms:modified xsi:type="dcterms:W3CDTF">2019-11-25T12:20:45Z</dcterms:modified>
</cp:coreProperties>
</file>