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67" r:id="rId8"/>
    <p:sldId id="266" r:id="rId9"/>
    <p:sldId id="268" r:id="rId10"/>
    <p:sldId id="265" r:id="rId11"/>
    <p:sldId id="270" r:id="rId12"/>
    <p:sldId id="263" r:id="rId13"/>
    <p:sldId id="272" r:id="rId14"/>
    <p:sldId id="273" r:id="rId15"/>
    <p:sldId id="274" r:id="rId16"/>
    <p:sldId id="275" r:id="rId17"/>
    <p:sldId id="276" r:id="rId18"/>
    <p:sldId id="277" r:id="rId19"/>
    <p:sldId id="278" r:id="rId20"/>
    <p:sldId id="279" r:id="rId21"/>
    <p:sldId id="280" r:id="rId22"/>
    <p:sldId id="262"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tr-TR"/>
              <a:t>Asıl başlık stili için tıklatın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 için tıklatın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 için tıklatın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Sayısal işaret işleme final projesi sunumu</a:t>
            </a:r>
          </a:p>
        </p:txBody>
      </p:sp>
      <p:sp>
        <p:nvSpPr>
          <p:cNvPr id="3" name="Alt Başlık 2"/>
          <p:cNvSpPr>
            <a:spLocks noGrp="1"/>
          </p:cNvSpPr>
          <p:nvPr>
            <p:ph type="subTitle" idx="1"/>
          </p:nvPr>
        </p:nvSpPr>
        <p:spPr/>
        <p:txBody>
          <a:bodyPr/>
          <a:lstStyle/>
          <a:p>
            <a:r>
              <a:rPr lang="tr-TR" dirty="0"/>
              <a:t>Ömer FARUK USTA–MRI GÖRÜNTÜLERİ ÜZERİNDEN ALZHEİMER TESPİTİ</a:t>
            </a:r>
          </a:p>
        </p:txBody>
      </p:sp>
    </p:spTree>
    <p:extLst>
      <p:ext uri="{BB962C8B-B14F-4D97-AF65-F5344CB8AC3E}">
        <p14:creationId xmlns:p14="http://schemas.microsoft.com/office/powerpoint/2010/main" val="200290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5-Yöntem</a:t>
            </a:r>
          </a:p>
        </p:txBody>
      </p:sp>
      <p:sp>
        <p:nvSpPr>
          <p:cNvPr id="3" name="İçerik Yer Tutucusu 2"/>
          <p:cNvSpPr>
            <a:spLocks noGrp="1"/>
          </p:cNvSpPr>
          <p:nvPr>
            <p:ph idx="1"/>
          </p:nvPr>
        </p:nvSpPr>
        <p:spPr>
          <a:xfrm>
            <a:off x="587189" y="1900020"/>
            <a:ext cx="5840505" cy="4473886"/>
          </a:xfrm>
        </p:spPr>
        <p:txBody>
          <a:bodyPr>
            <a:normAutofit fontScale="92500" lnSpcReduction="20000"/>
          </a:bodyPr>
          <a:lstStyle/>
          <a:p>
            <a:pPr marL="0" indent="0" algn="just">
              <a:lnSpc>
                <a:spcPct val="115000"/>
              </a:lnSpc>
              <a:spcAft>
                <a:spcPts val="800"/>
              </a:spcAft>
              <a:buNone/>
            </a:pPr>
            <a:r>
              <a:rPr lang="tr-TR" dirty="0"/>
              <a:t>5.4. </a:t>
            </a:r>
            <a:r>
              <a:rPr lang="tr-TR" sz="1800" b="1" kern="100" dirty="0">
                <a:effectLst/>
                <a:latin typeface="Times New Roman" panose="02020603050405020304" pitchFamily="18" charset="0"/>
                <a:ea typeface="Calibri" panose="020F0502020204030204" pitchFamily="34" charset="0"/>
              </a:rPr>
              <a:t>Histogram </a:t>
            </a:r>
            <a:r>
              <a:rPr lang="tr-TR" sz="1800" b="1" kern="100" dirty="0" err="1">
                <a:effectLst/>
                <a:latin typeface="Times New Roman" panose="02020603050405020304" pitchFamily="18" charset="0"/>
                <a:ea typeface="Calibri" panose="020F0502020204030204" pitchFamily="34" charset="0"/>
              </a:rPr>
              <a:t>Equalization</a:t>
            </a:r>
            <a:r>
              <a:rPr lang="tr-TR" sz="1800" b="1" kern="100" dirty="0">
                <a:effectLst/>
                <a:latin typeface="Times New Roman" panose="02020603050405020304" pitchFamily="18" charset="0"/>
                <a:ea typeface="Calibri" panose="020F0502020204030204" pitchFamily="34" charset="0"/>
              </a:rPr>
              <a:t> (Histogram Eşitleme)</a:t>
            </a:r>
            <a:endParaRPr lang="tr-TR" sz="1800" kern="100" dirty="0">
              <a:effectLst/>
              <a:latin typeface="Times New Roman" panose="02020603050405020304" pitchFamily="18" charset="0"/>
              <a:ea typeface="Calibri" panose="020F0502020204030204" pitchFamily="34" charset="0"/>
            </a:endParaRPr>
          </a:p>
          <a:p>
            <a:pPr indent="0" algn="just">
              <a:lnSpc>
                <a:spcPct val="115000"/>
              </a:lnSpc>
              <a:spcAft>
                <a:spcPts val="800"/>
              </a:spcAft>
              <a:buNone/>
            </a:pPr>
            <a:r>
              <a:rPr lang="tr-TR" sz="1800" kern="100" dirty="0">
                <a:effectLst/>
                <a:latin typeface="Times New Roman" panose="02020603050405020304" pitchFamily="18" charset="0"/>
                <a:ea typeface="Calibri" panose="020F0502020204030204" pitchFamily="34" charset="0"/>
              </a:rPr>
              <a:t>	Histogram eşitleme, bir görüntünün kontrastını artırmak ve genellikle görüntünün daha iyi anlaşılabilir olmasını sağlamak için kullanılır. Görüntüdeki piksel yoğunluklarının dağılımını değiştirerek görüntünün histogramını genişletir.</a:t>
            </a:r>
          </a:p>
          <a:p>
            <a:pPr marL="342900" lvl="0" indent="-342900" algn="just">
              <a:lnSpc>
                <a:spcPct val="115000"/>
              </a:lnSpc>
              <a:spcAft>
                <a:spcPts val="800"/>
              </a:spcAft>
              <a:buFont typeface="+mj-lt"/>
              <a:buAutoNum type="arabicPeriod"/>
              <a:tabLst>
                <a:tab pos="457200" algn="l"/>
              </a:tabLst>
            </a:pPr>
            <a:r>
              <a:rPr lang="tr-TR" sz="1800" kern="100" dirty="0">
                <a:effectLst/>
                <a:latin typeface="Times New Roman" panose="02020603050405020304" pitchFamily="18" charset="0"/>
                <a:ea typeface="Calibri" panose="020F0502020204030204" pitchFamily="34" charset="0"/>
              </a:rPr>
              <a:t>Histogram eşitleme, görüntüdeki piksel yoğunluklarını değiştirerek görüntü histogramının eşitlenmesini sağlar.</a:t>
            </a:r>
          </a:p>
          <a:p>
            <a:pPr marL="342900" lvl="0" indent="-342900" algn="just">
              <a:lnSpc>
                <a:spcPct val="115000"/>
              </a:lnSpc>
              <a:spcAft>
                <a:spcPts val="800"/>
              </a:spcAft>
              <a:buFont typeface="+mj-lt"/>
              <a:buAutoNum type="arabicPeriod"/>
              <a:tabLst>
                <a:tab pos="457200" algn="l"/>
              </a:tabLst>
            </a:pPr>
            <a:r>
              <a:rPr lang="tr-TR" sz="1800" kern="100" dirty="0">
                <a:effectLst/>
                <a:latin typeface="Times New Roman" panose="02020603050405020304" pitchFamily="18" charset="0"/>
                <a:ea typeface="Calibri" panose="020F0502020204030204" pitchFamily="34" charset="0"/>
              </a:rPr>
              <a:t>Öncelikle, görüntünün histogramı hesaplanır ve piksel değerlerine göre olasılıkları elde edilir.</a:t>
            </a:r>
          </a:p>
          <a:p>
            <a:pPr marL="342900" lvl="0" indent="-342900" algn="just">
              <a:lnSpc>
                <a:spcPct val="115000"/>
              </a:lnSpc>
              <a:spcAft>
                <a:spcPts val="800"/>
              </a:spcAft>
              <a:buFont typeface="+mj-lt"/>
              <a:buAutoNum type="arabicPeriod"/>
              <a:tabLst>
                <a:tab pos="457200" algn="l"/>
              </a:tabLst>
            </a:pPr>
            <a:r>
              <a:rPr lang="tr-TR" sz="1800" kern="100" dirty="0">
                <a:effectLst/>
                <a:latin typeface="Times New Roman" panose="02020603050405020304" pitchFamily="18" charset="0"/>
                <a:ea typeface="Calibri" panose="020F0502020204030204" pitchFamily="34" charset="0"/>
              </a:rPr>
              <a:t>Ardından, kümülatif dağılım fonksiyonu oluşturulur. Bu, her bir piksel değerinin kümülatif olasılık yoğunluğunu hesaplar.</a:t>
            </a:r>
          </a:p>
          <a:p>
            <a:pPr marL="342900" lvl="0" indent="-342900" algn="just">
              <a:lnSpc>
                <a:spcPct val="115000"/>
              </a:lnSpc>
              <a:spcAft>
                <a:spcPts val="800"/>
              </a:spcAft>
              <a:buFont typeface="+mj-lt"/>
              <a:buAutoNum type="arabicPeriod"/>
              <a:tabLst>
                <a:tab pos="457200" algn="l"/>
              </a:tabLst>
            </a:pPr>
            <a:r>
              <a:rPr lang="tr-TR" sz="1800" kern="100" dirty="0">
                <a:effectLst/>
                <a:latin typeface="Times New Roman" panose="02020603050405020304" pitchFamily="18" charset="0"/>
                <a:ea typeface="Calibri" panose="020F0502020204030204" pitchFamily="34" charset="0"/>
              </a:rPr>
              <a:t>Son adımda, bu kümülatif fonksiyon kullanılarak görüntüdeki piksel değerleri eşitlenir. Bu, daha geniş bir renk aralığına sahip daha kontrastlı bir görüntü elde etmeyi amaçlar.</a:t>
            </a:r>
          </a:p>
          <a:p>
            <a:pPr marL="0" indent="0">
              <a:buNone/>
            </a:pPr>
            <a:endParaRPr lang="tr-TR" dirty="0"/>
          </a:p>
        </p:txBody>
      </p:sp>
      <p:pic>
        <p:nvPicPr>
          <p:cNvPr id="4" name="Resim 3" descr="OpenCV: Histogram Equalization">
            <a:extLst>
              <a:ext uri="{FF2B5EF4-FFF2-40B4-BE49-F238E27FC236}">
                <a16:creationId xmlns:a16="http://schemas.microsoft.com/office/drawing/2014/main" id="{F1319266-EA68-C78A-CA6E-5C760C1515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26537" y="1900020"/>
            <a:ext cx="4589448" cy="1456267"/>
          </a:xfrm>
          <a:prstGeom prst="rect">
            <a:avLst/>
          </a:prstGeom>
          <a:noFill/>
          <a:ln>
            <a:noFill/>
          </a:ln>
        </p:spPr>
      </p:pic>
      <p:pic>
        <p:nvPicPr>
          <p:cNvPr id="3074" name="Picture 2" descr="Histogram Equalization (HE) Fig. 4 shows the histogram for an image... |  Download Scientific Diagram">
            <a:extLst>
              <a:ext uri="{FF2B5EF4-FFF2-40B4-BE49-F238E27FC236}">
                <a16:creationId xmlns:a16="http://schemas.microsoft.com/office/drawing/2014/main" id="{3EA21880-AE1B-BC30-BF29-6004A7273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6537" y="3585042"/>
            <a:ext cx="4589448" cy="226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25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5-Yöntem</a:t>
            </a:r>
          </a:p>
        </p:txBody>
      </p:sp>
      <p:pic>
        <p:nvPicPr>
          <p:cNvPr id="6" name="Resim 5">
            <a:extLst>
              <a:ext uri="{FF2B5EF4-FFF2-40B4-BE49-F238E27FC236}">
                <a16:creationId xmlns:a16="http://schemas.microsoft.com/office/drawing/2014/main" id="{1919E7FF-7DCA-44F7-B621-1C2EF0982267}"/>
              </a:ext>
            </a:extLst>
          </p:cNvPr>
          <p:cNvPicPr>
            <a:picLocks noChangeAspect="1"/>
          </p:cNvPicPr>
          <p:nvPr/>
        </p:nvPicPr>
        <p:blipFill>
          <a:blip r:embed="rId2"/>
          <a:stretch>
            <a:fillRect/>
          </a:stretch>
        </p:blipFill>
        <p:spPr>
          <a:xfrm>
            <a:off x="246529" y="1967255"/>
            <a:ext cx="11698941" cy="4473887"/>
          </a:xfrm>
          <a:prstGeom prst="rect">
            <a:avLst/>
          </a:prstGeom>
        </p:spPr>
      </p:pic>
    </p:spTree>
    <p:extLst>
      <p:ext uri="{BB962C8B-B14F-4D97-AF65-F5344CB8AC3E}">
        <p14:creationId xmlns:p14="http://schemas.microsoft.com/office/powerpoint/2010/main" val="12564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6-Simülasyon sonuçları </a:t>
            </a:r>
          </a:p>
        </p:txBody>
      </p:sp>
      <p:sp>
        <p:nvSpPr>
          <p:cNvPr id="3" name="İçerik Yer Tutucusu 2"/>
          <p:cNvSpPr>
            <a:spLocks noGrp="1"/>
          </p:cNvSpPr>
          <p:nvPr>
            <p:ph idx="1"/>
          </p:nvPr>
        </p:nvSpPr>
        <p:spPr>
          <a:xfrm>
            <a:off x="551331" y="1803899"/>
            <a:ext cx="4854387" cy="2366681"/>
          </a:xfrm>
        </p:spPr>
        <p:txBody>
          <a:bodyPr>
            <a:normAutofit fontScale="32500" lnSpcReduction="20000"/>
          </a:bodyPr>
          <a:lstStyle/>
          <a:p>
            <a:pPr marL="0" indent="0">
              <a:buNone/>
            </a:pPr>
            <a:endParaRPr lang="tr-TR" sz="2900" dirty="0">
              <a:latin typeface="Times New Roman" panose="02020603050405020304" pitchFamily="18" charset="0"/>
              <a:cs typeface="Times New Roman" panose="02020603050405020304" pitchFamily="18" charset="0"/>
            </a:endParaRPr>
          </a:p>
          <a:p>
            <a:pPr marL="0" indent="0">
              <a:buNone/>
            </a:pPr>
            <a:endParaRPr lang="tr-TR" sz="4500" dirty="0">
              <a:latin typeface="Times New Roman" panose="02020603050405020304" pitchFamily="18" charset="0"/>
              <a:cs typeface="Times New Roman" panose="02020603050405020304" pitchFamily="18" charset="0"/>
            </a:endParaRPr>
          </a:p>
          <a:p>
            <a:pPr marL="0" indent="0">
              <a:buNone/>
            </a:pPr>
            <a:r>
              <a:rPr lang="tr-TR" sz="4500" dirty="0">
                <a:latin typeface="Times New Roman" panose="02020603050405020304" pitchFamily="18" charset="0"/>
                <a:cs typeface="Times New Roman" panose="02020603050405020304" pitchFamily="18" charset="0"/>
              </a:rPr>
              <a:t>Öncelikli olarak 100 </a:t>
            </a:r>
            <a:r>
              <a:rPr lang="tr-TR" sz="4500" dirty="0" err="1">
                <a:latin typeface="Times New Roman" panose="02020603050405020304" pitchFamily="18" charset="0"/>
                <a:cs typeface="Times New Roman" panose="02020603050405020304" pitchFamily="18" charset="0"/>
              </a:rPr>
              <a:t>Epoch’tan</a:t>
            </a:r>
            <a:r>
              <a:rPr lang="tr-TR" sz="4500" dirty="0">
                <a:latin typeface="Times New Roman" panose="02020603050405020304" pitchFamily="18" charset="0"/>
                <a:cs typeface="Times New Roman" panose="02020603050405020304" pitchFamily="18" charset="0"/>
              </a:rPr>
              <a:t> başlatılarak ve 10’ar </a:t>
            </a:r>
            <a:r>
              <a:rPr lang="tr-TR" sz="4500" dirty="0" err="1">
                <a:latin typeface="Times New Roman" panose="02020603050405020304" pitchFamily="18" charset="0"/>
                <a:cs typeface="Times New Roman" panose="02020603050405020304" pitchFamily="18" charset="0"/>
              </a:rPr>
              <a:t>epoch</a:t>
            </a:r>
            <a:r>
              <a:rPr lang="tr-TR" sz="4500" dirty="0">
                <a:latin typeface="Times New Roman" panose="02020603050405020304" pitchFamily="18" charset="0"/>
                <a:cs typeface="Times New Roman" panose="02020603050405020304" pitchFamily="18" charset="0"/>
              </a:rPr>
              <a:t> azaltarak, doğruluk kontrolü yapıldı ve optimum sonuç şu şekilde elde edildi:</a:t>
            </a:r>
          </a:p>
          <a:p>
            <a:pPr marL="0" indent="0">
              <a:buNone/>
            </a:pPr>
            <a:endParaRPr lang="tr-TR" sz="4500" dirty="0">
              <a:latin typeface="Times New Roman" panose="02020603050405020304" pitchFamily="18" charset="0"/>
              <a:cs typeface="Times New Roman" panose="02020603050405020304" pitchFamily="18" charset="0"/>
            </a:endParaRPr>
          </a:p>
          <a:p>
            <a:pPr marL="0" indent="0">
              <a:buNone/>
            </a:pPr>
            <a:r>
              <a:rPr lang="tr-TR" sz="4500" kern="100" dirty="0">
                <a:effectLst/>
                <a:latin typeface="Times New Roman" panose="02020603050405020304" pitchFamily="18" charset="0"/>
                <a:ea typeface="Calibri" panose="020F0502020204030204" pitchFamily="34" charset="0"/>
                <a:cs typeface="Times New Roman" panose="02020603050405020304" pitchFamily="18" charset="0"/>
              </a:rPr>
              <a:t>12 </a:t>
            </a:r>
            <a:r>
              <a:rPr lang="tr-TR" sz="4500" kern="100" dirty="0" err="1">
                <a:effectLst/>
                <a:latin typeface="Times New Roman" panose="02020603050405020304" pitchFamily="18" charset="0"/>
                <a:ea typeface="Calibri" panose="020F0502020204030204" pitchFamily="34" charset="0"/>
                <a:cs typeface="Times New Roman" panose="02020603050405020304" pitchFamily="18" charset="0"/>
              </a:rPr>
              <a:t>Epoch’tan</a:t>
            </a:r>
            <a:r>
              <a:rPr lang="tr-TR" sz="4500" kern="100" dirty="0">
                <a:effectLst/>
                <a:latin typeface="Times New Roman" panose="02020603050405020304" pitchFamily="18" charset="0"/>
                <a:ea typeface="Calibri" panose="020F0502020204030204" pitchFamily="34" charset="0"/>
                <a:cs typeface="Times New Roman" panose="02020603050405020304" pitchFamily="18" charset="0"/>
              </a:rPr>
              <a:t> sonra sistemin stabilize hale geldiği tespit edilmiştir, Garantiye alınması adına bundan sonra yapılacak tüm eğitimler 15 </a:t>
            </a:r>
            <a:r>
              <a:rPr lang="tr-TR" sz="4500" kern="100" dirty="0" err="1">
                <a:effectLst/>
                <a:latin typeface="Times New Roman" panose="02020603050405020304" pitchFamily="18" charset="0"/>
                <a:ea typeface="Calibri" panose="020F0502020204030204" pitchFamily="34" charset="0"/>
                <a:cs typeface="Times New Roman" panose="02020603050405020304" pitchFamily="18" charset="0"/>
              </a:rPr>
              <a:t>epoch</a:t>
            </a:r>
            <a:r>
              <a:rPr lang="tr-TR" sz="4500" kern="100" dirty="0">
                <a:effectLst/>
                <a:latin typeface="Times New Roman" panose="02020603050405020304" pitchFamily="18" charset="0"/>
                <a:ea typeface="Calibri" panose="020F0502020204030204" pitchFamily="34" charset="0"/>
                <a:cs typeface="Times New Roman" panose="02020603050405020304" pitchFamily="18" charset="0"/>
              </a:rPr>
              <a:t> ile sağlanacaktır.</a:t>
            </a:r>
          </a:p>
          <a:p>
            <a:pPr marL="0" indent="0">
              <a:buNone/>
            </a:pPr>
            <a:endParaRPr lang="tr-TR" dirty="0"/>
          </a:p>
          <a:p>
            <a:pPr marL="0" indent="0">
              <a:buNone/>
            </a:pPr>
            <a:endParaRPr lang="tr-TR" dirty="0"/>
          </a:p>
        </p:txBody>
      </p:sp>
      <p:pic>
        <p:nvPicPr>
          <p:cNvPr id="4" name="Resim 3">
            <a:extLst>
              <a:ext uri="{FF2B5EF4-FFF2-40B4-BE49-F238E27FC236}">
                <a16:creationId xmlns:a16="http://schemas.microsoft.com/office/drawing/2014/main" id="{F5BA394F-1161-31DD-CCE9-6A848B7C0DFB}"/>
              </a:ext>
            </a:extLst>
          </p:cNvPr>
          <p:cNvPicPr>
            <a:picLocks noChangeAspect="1"/>
          </p:cNvPicPr>
          <p:nvPr/>
        </p:nvPicPr>
        <p:blipFill>
          <a:blip r:embed="rId2"/>
          <a:stretch>
            <a:fillRect/>
          </a:stretch>
        </p:blipFill>
        <p:spPr>
          <a:xfrm>
            <a:off x="6166821" y="1882590"/>
            <a:ext cx="4420409" cy="2026021"/>
          </a:xfrm>
          <a:prstGeom prst="rect">
            <a:avLst/>
          </a:prstGeom>
        </p:spPr>
      </p:pic>
      <p:sp>
        <p:nvSpPr>
          <p:cNvPr id="7" name="Metin kutusu 6">
            <a:extLst>
              <a:ext uri="{FF2B5EF4-FFF2-40B4-BE49-F238E27FC236}">
                <a16:creationId xmlns:a16="http://schemas.microsoft.com/office/drawing/2014/main" id="{513031C4-F557-12E0-10E8-95B8DF479FDA}"/>
              </a:ext>
            </a:extLst>
          </p:cNvPr>
          <p:cNvSpPr txBox="1"/>
          <p:nvPr/>
        </p:nvSpPr>
        <p:spPr>
          <a:xfrm>
            <a:off x="309284" y="5132791"/>
            <a:ext cx="5096434" cy="601960"/>
          </a:xfrm>
          <a:prstGeom prst="rect">
            <a:avLst/>
          </a:prstGeom>
          <a:noFill/>
        </p:spPr>
        <p:txBody>
          <a:bodyPr wrap="square">
            <a:spAutoFit/>
          </a:bodyPr>
          <a:lstStyle/>
          <a:p>
            <a:pPr algn="just">
              <a:lnSpc>
                <a:spcPct val="115000"/>
              </a:lnSpc>
              <a:spcAft>
                <a:spcPts val="800"/>
              </a:spcAft>
            </a:pPr>
            <a:r>
              <a:rPr lang="tr-TR" sz="1500" kern="100" dirty="0">
                <a:effectLst/>
                <a:latin typeface="Times New Roman" panose="02020603050405020304" pitchFamily="18" charset="0"/>
                <a:ea typeface="Calibri" panose="020F0502020204030204" pitchFamily="34" charset="0"/>
              </a:rPr>
              <a:t>Sonrasında 15 </a:t>
            </a:r>
            <a:r>
              <a:rPr lang="tr-TR" sz="1500" kern="100" dirty="0" err="1">
                <a:effectLst/>
                <a:latin typeface="Times New Roman" panose="02020603050405020304" pitchFamily="18" charset="0"/>
                <a:ea typeface="Calibri" panose="020F0502020204030204" pitchFamily="34" charset="0"/>
              </a:rPr>
              <a:t>Epoch</a:t>
            </a:r>
            <a:r>
              <a:rPr lang="tr-TR" sz="1500" kern="100" dirty="0">
                <a:effectLst/>
                <a:latin typeface="Times New Roman" panose="02020603050405020304" pitchFamily="18" charset="0"/>
                <a:ea typeface="Calibri" panose="020F0502020204030204" pitchFamily="34" charset="0"/>
              </a:rPr>
              <a:t> üzerinden Orijinal </a:t>
            </a:r>
            <a:r>
              <a:rPr lang="tr-TR" sz="1500" kern="100" dirty="0" err="1">
                <a:effectLst/>
                <a:latin typeface="Times New Roman" panose="02020603050405020304" pitchFamily="18" charset="0"/>
                <a:ea typeface="Calibri" panose="020F0502020204030204" pitchFamily="34" charset="0"/>
              </a:rPr>
              <a:t>Dataset</a:t>
            </a:r>
            <a:r>
              <a:rPr lang="tr-TR" sz="1500" kern="100" dirty="0">
                <a:effectLst/>
                <a:latin typeface="Times New Roman" panose="02020603050405020304" pitchFamily="18" charset="0"/>
                <a:ea typeface="Calibri" panose="020F0502020204030204" pitchFamily="34" charset="0"/>
              </a:rPr>
              <a:t> Kullanılarak İşlem Yapıldı. Bu işlemin çıktıları bize şu sonuçları verdi:</a:t>
            </a:r>
          </a:p>
        </p:txBody>
      </p:sp>
      <p:pic>
        <p:nvPicPr>
          <p:cNvPr id="8" name="Resim 7">
            <a:extLst>
              <a:ext uri="{FF2B5EF4-FFF2-40B4-BE49-F238E27FC236}">
                <a16:creationId xmlns:a16="http://schemas.microsoft.com/office/drawing/2014/main" id="{F71DA86E-903F-366E-8BA0-4DDD67484856}"/>
              </a:ext>
            </a:extLst>
          </p:cNvPr>
          <p:cNvPicPr>
            <a:picLocks noChangeAspect="1"/>
          </p:cNvPicPr>
          <p:nvPr/>
        </p:nvPicPr>
        <p:blipFill>
          <a:blip r:embed="rId3"/>
          <a:stretch>
            <a:fillRect/>
          </a:stretch>
        </p:blipFill>
        <p:spPr>
          <a:xfrm>
            <a:off x="7190295" y="4420760"/>
            <a:ext cx="2373459" cy="2026021"/>
          </a:xfrm>
          <a:prstGeom prst="rect">
            <a:avLst/>
          </a:prstGeom>
        </p:spPr>
      </p:pic>
    </p:spTree>
    <p:extLst>
      <p:ext uri="{BB962C8B-B14F-4D97-AF65-F5344CB8AC3E}">
        <p14:creationId xmlns:p14="http://schemas.microsoft.com/office/powerpoint/2010/main" val="313575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6-Simülasyon sonuçları </a:t>
            </a:r>
          </a:p>
        </p:txBody>
      </p:sp>
      <p:sp>
        <p:nvSpPr>
          <p:cNvPr id="3" name="İçerik Yer Tutucusu 2"/>
          <p:cNvSpPr>
            <a:spLocks noGrp="1"/>
          </p:cNvSpPr>
          <p:nvPr>
            <p:ph idx="1"/>
          </p:nvPr>
        </p:nvSpPr>
        <p:spPr>
          <a:xfrm>
            <a:off x="1134036" y="2052420"/>
            <a:ext cx="6736975" cy="888003"/>
          </a:xfrm>
        </p:spPr>
        <p:txBody>
          <a:bodyPr>
            <a:normAutofit fontScale="77500" lnSpcReduction="20000"/>
          </a:bodyPr>
          <a:lstStyle/>
          <a:p>
            <a:pPr marL="0" indent="0">
              <a:buNone/>
            </a:pPr>
            <a:endParaRPr lang="tr-TR" sz="2900" dirty="0">
              <a:latin typeface="Times New Roman" panose="02020603050405020304" pitchFamily="18" charset="0"/>
              <a:cs typeface="Times New Roman" panose="02020603050405020304" pitchFamily="18" charset="0"/>
            </a:endParaRPr>
          </a:p>
          <a:p>
            <a:pPr marL="0" indent="0">
              <a:buNone/>
            </a:pPr>
            <a:r>
              <a:rPr lang="tr-TR" sz="2900" dirty="0"/>
              <a:t>Test Kontrol Çıktıları ise aşağıdaki gibidir:</a:t>
            </a:r>
          </a:p>
          <a:p>
            <a:pPr marL="0" indent="0">
              <a:buNone/>
            </a:pPr>
            <a:endParaRPr lang="tr-TR" dirty="0"/>
          </a:p>
        </p:txBody>
      </p:sp>
      <p:pic>
        <p:nvPicPr>
          <p:cNvPr id="5" name="Resim 4">
            <a:extLst>
              <a:ext uri="{FF2B5EF4-FFF2-40B4-BE49-F238E27FC236}">
                <a16:creationId xmlns:a16="http://schemas.microsoft.com/office/drawing/2014/main" id="{A7B77F69-6498-52C5-2F18-B75F2483B3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2674" y="2901826"/>
            <a:ext cx="8524271" cy="1815354"/>
          </a:xfrm>
          <a:prstGeom prst="rect">
            <a:avLst/>
          </a:prstGeom>
          <a:noFill/>
          <a:ln>
            <a:noFill/>
          </a:ln>
        </p:spPr>
      </p:pic>
      <p:pic>
        <p:nvPicPr>
          <p:cNvPr id="6" name="Resim 5">
            <a:extLst>
              <a:ext uri="{FF2B5EF4-FFF2-40B4-BE49-F238E27FC236}">
                <a16:creationId xmlns:a16="http://schemas.microsoft.com/office/drawing/2014/main" id="{967E6F5E-BA40-AF05-60A6-404FED60A876}"/>
              </a:ext>
            </a:extLst>
          </p:cNvPr>
          <p:cNvPicPr>
            <a:picLocks noChangeAspect="1"/>
          </p:cNvPicPr>
          <p:nvPr/>
        </p:nvPicPr>
        <p:blipFill>
          <a:blip r:embed="rId3"/>
          <a:stretch>
            <a:fillRect/>
          </a:stretch>
        </p:blipFill>
        <p:spPr>
          <a:xfrm>
            <a:off x="3842945" y="4717180"/>
            <a:ext cx="3268980" cy="640080"/>
          </a:xfrm>
          <a:prstGeom prst="rect">
            <a:avLst/>
          </a:prstGeom>
        </p:spPr>
      </p:pic>
      <p:sp>
        <p:nvSpPr>
          <p:cNvPr id="9" name="İçerik Yer Tutucusu 2">
            <a:extLst>
              <a:ext uri="{FF2B5EF4-FFF2-40B4-BE49-F238E27FC236}">
                <a16:creationId xmlns:a16="http://schemas.microsoft.com/office/drawing/2014/main" id="{89C77E21-74F6-54F6-7219-417ACDCAA424}"/>
              </a:ext>
            </a:extLst>
          </p:cNvPr>
          <p:cNvSpPr txBox="1">
            <a:spLocks/>
          </p:cNvSpPr>
          <p:nvPr/>
        </p:nvSpPr>
        <p:spPr>
          <a:xfrm>
            <a:off x="1824319" y="5605934"/>
            <a:ext cx="8099610" cy="8127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tr-TR" sz="1500" dirty="0">
                <a:latin typeface="Times New Roman" panose="02020603050405020304" pitchFamily="18" charset="0"/>
                <a:cs typeface="Times New Roman" panose="02020603050405020304" pitchFamily="18" charset="0"/>
              </a:rPr>
              <a:t>Sonuçlar gözlemlendiğinde orijinal </a:t>
            </a:r>
            <a:r>
              <a:rPr lang="tr-TR" sz="1500" dirty="0" err="1">
                <a:latin typeface="Times New Roman" panose="02020603050405020304" pitchFamily="18" charset="0"/>
                <a:cs typeface="Times New Roman" panose="02020603050405020304" pitchFamily="18" charset="0"/>
              </a:rPr>
              <a:t>dataset</a:t>
            </a:r>
            <a:r>
              <a:rPr lang="tr-TR" sz="1500" dirty="0">
                <a:latin typeface="Times New Roman" panose="02020603050405020304" pitchFamily="18" charset="0"/>
                <a:cs typeface="Times New Roman" panose="02020603050405020304" pitchFamily="18" charset="0"/>
              </a:rPr>
              <a:t> üzerinden yapılan işlemlerin nispeten olumsuz sonuç verdiğini söylemek mümkündür.</a:t>
            </a:r>
          </a:p>
          <a:p>
            <a:pPr marL="0" indent="0">
              <a:buFont typeface="Arial"/>
              <a:buNone/>
            </a:pPr>
            <a:endParaRPr lang="tr-TR" dirty="0"/>
          </a:p>
        </p:txBody>
      </p:sp>
    </p:spTree>
    <p:extLst>
      <p:ext uri="{BB962C8B-B14F-4D97-AF65-F5344CB8AC3E}">
        <p14:creationId xmlns:p14="http://schemas.microsoft.com/office/powerpoint/2010/main" val="89293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7872" y="322602"/>
            <a:ext cx="10131425" cy="1456267"/>
          </a:xfrm>
        </p:spPr>
        <p:txBody>
          <a:bodyPr/>
          <a:lstStyle/>
          <a:p>
            <a:r>
              <a:rPr lang="tr-TR" dirty="0"/>
              <a:t>6-Simülasyon sonuçları </a:t>
            </a:r>
          </a:p>
        </p:txBody>
      </p:sp>
      <p:sp>
        <p:nvSpPr>
          <p:cNvPr id="3" name="İçerik Yer Tutucusu 2"/>
          <p:cNvSpPr>
            <a:spLocks noGrp="1"/>
          </p:cNvSpPr>
          <p:nvPr>
            <p:ph idx="1"/>
          </p:nvPr>
        </p:nvSpPr>
        <p:spPr>
          <a:xfrm>
            <a:off x="4089216" y="1334867"/>
            <a:ext cx="6736975" cy="888003"/>
          </a:xfrm>
        </p:spPr>
        <p:txBody>
          <a:bodyPr>
            <a:normAutofit fontScale="77500" lnSpcReduction="20000"/>
          </a:bodyPr>
          <a:lstStyle/>
          <a:p>
            <a:pPr marL="0" indent="0">
              <a:buNone/>
            </a:pPr>
            <a:endParaRPr lang="tr-TR" sz="2900" dirty="0">
              <a:latin typeface="Times New Roman" panose="02020603050405020304" pitchFamily="18" charset="0"/>
              <a:cs typeface="Times New Roman" panose="02020603050405020304" pitchFamily="18" charset="0"/>
            </a:endParaRPr>
          </a:p>
          <a:p>
            <a:pPr marL="0" indent="0">
              <a:buNone/>
            </a:pPr>
            <a:r>
              <a:rPr lang="tr-TR" sz="2900" dirty="0"/>
              <a:t>ALÇAK GEÇİREN FİLTRE</a:t>
            </a:r>
          </a:p>
          <a:p>
            <a:pPr marL="0" indent="0">
              <a:buNone/>
            </a:pPr>
            <a:endParaRPr lang="tr-TR" dirty="0"/>
          </a:p>
        </p:txBody>
      </p:sp>
      <p:sp>
        <p:nvSpPr>
          <p:cNvPr id="9" name="İçerik Yer Tutucusu 2">
            <a:extLst>
              <a:ext uri="{FF2B5EF4-FFF2-40B4-BE49-F238E27FC236}">
                <a16:creationId xmlns:a16="http://schemas.microsoft.com/office/drawing/2014/main" id="{89C77E21-74F6-54F6-7219-417ACDCAA424}"/>
              </a:ext>
            </a:extLst>
          </p:cNvPr>
          <p:cNvSpPr txBox="1">
            <a:spLocks/>
          </p:cNvSpPr>
          <p:nvPr/>
        </p:nvSpPr>
        <p:spPr>
          <a:xfrm>
            <a:off x="2173942" y="6197604"/>
            <a:ext cx="8099610" cy="8127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tr-TR" sz="1500" dirty="0">
                <a:latin typeface="Times New Roman" panose="02020603050405020304" pitchFamily="18" charset="0"/>
                <a:cs typeface="Times New Roman" panose="02020603050405020304" pitchFamily="18" charset="0"/>
              </a:rPr>
              <a:t>Sonuçlar gözlemlendiğinde AGF uygulanan </a:t>
            </a:r>
            <a:r>
              <a:rPr lang="tr-TR" sz="1500" dirty="0" err="1">
                <a:latin typeface="Times New Roman" panose="02020603050405020304" pitchFamily="18" charset="0"/>
                <a:cs typeface="Times New Roman" panose="02020603050405020304" pitchFamily="18" charset="0"/>
              </a:rPr>
              <a:t>datasette</a:t>
            </a:r>
            <a:r>
              <a:rPr lang="tr-TR" sz="1500" dirty="0">
                <a:latin typeface="Times New Roman" panose="02020603050405020304" pitchFamily="18" charset="0"/>
                <a:cs typeface="Times New Roman" panose="02020603050405020304" pitchFamily="18" charset="0"/>
              </a:rPr>
              <a:t> yapılan işlemlerin olumlu sonuç verdiği gözükmektedir. 4 test görselinin hepsinde doğru sonuç vermeyi başarmıştır.</a:t>
            </a:r>
          </a:p>
          <a:p>
            <a:pPr marL="0" indent="0">
              <a:buFont typeface="Arial"/>
              <a:buNone/>
            </a:pPr>
            <a:endParaRPr lang="tr-TR" dirty="0"/>
          </a:p>
        </p:txBody>
      </p:sp>
      <p:pic>
        <p:nvPicPr>
          <p:cNvPr id="4" name="Resim 3">
            <a:extLst>
              <a:ext uri="{FF2B5EF4-FFF2-40B4-BE49-F238E27FC236}">
                <a16:creationId xmlns:a16="http://schemas.microsoft.com/office/drawing/2014/main" id="{50F85D0C-4252-8D61-6CE4-5D96D7D975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4179" y="2143130"/>
            <a:ext cx="8312972" cy="1771272"/>
          </a:xfrm>
          <a:prstGeom prst="rect">
            <a:avLst/>
          </a:prstGeom>
          <a:noFill/>
          <a:ln>
            <a:noFill/>
          </a:ln>
        </p:spPr>
      </p:pic>
      <p:pic>
        <p:nvPicPr>
          <p:cNvPr id="7" name="Resim 6">
            <a:extLst>
              <a:ext uri="{FF2B5EF4-FFF2-40B4-BE49-F238E27FC236}">
                <a16:creationId xmlns:a16="http://schemas.microsoft.com/office/drawing/2014/main" id="{DCC75B24-3999-CE00-42D3-E6EDBC2EF9AE}"/>
              </a:ext>
            </a:extLst>
          </p:cNvPr>
          <p:cNvPicPr>
            <a:picLocks noChangeAspect="1"/>
          </p:cNvPicPr>
          <p:nvPr/>
        </p:nvPicPr>
        <p:blipFill>
          <a:blip r:embed="rId3"/>
          <a:stretch>
            <a:fillRect/>
          </a:stretch>
        </p:blipFill>
        <p:spPr>
          <a:xfrm>
            <a:off x="2984799" y="3914402"/>
            <a:ext cx="5760720" cy="2093595"/>
          </a:xfrm>
          <a:prstGeom prst="rect">
            <a:avLst/>
          </a:prstGeom>
        </p:spPr>
      </p:pic>
    </p:spTree>
    <p:extLst>
      <p:ext uri="{BB962C8B-B14F-4D97-AF65-F5344CB8AC3E}">
        <p14:creationId xmlns:p14="http://schemas.microsoft.com/office/powerpoint/2010/main" val="74515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7872" y="322602"/>
            <a:ext cx="10131425" cy="1456267"/>
          </a:xfrm>
        </p:spPr>
        <p:txBody>
          <a:bodyPr/>
          <a:lstStyle/>
          <a:p>
            <a:r>
              <a:rPr lang="tr-TR" dirty="0"/>
              <a:t>6-Simülasyon sonuçları </a:t>
            </a:r>
          </a:p>
        </p:txBody>
      </p:sp>
      <p:sp>
        <p:nvSpPr>
          <p:cNvPr id="3" name="İçerik Yer Tutucusu 2"/>
          <p:cNvSpPr>
            <a:spLocks noGrp="1"/>
          </p:cNvSpPr>
          <p:nvPr>
            <p:ph idx="1"/>
          </p:nvPr>
        </p:nvSpPr>
        <p:spPr>
          <a:xfrm>
            <a:off x="4062322" y="1334867"/>
            <a:ext cx="6736975" cy="888003"/>
          </a:xfrm>
        </p:spPr>
        <p:txBody>
          <a:bodyPr>
            <a:normAutofit fontScale="77500" lnSpcReduction="20000"/>
          </a:bodyPr>
          <a:lstStyle/>
          <a:p>
            <a:pPr marL="0" indent="0">
              <a:buNone/>
            </a:pPr>
            <a:endParaRPr lang="tr-TR" sz="2900" dirty="0">
              <a:latin typeface="Times New Roman" panose="02020603050405020304" pitchFamily="18" charset="0"/>
              <a:cs typeface="Times New Roman" panose="02020603050405020304" pitchFamily="18" charset="0"/>
            </a:endParaRPr>
          </a:p>
          <a:p>
            <a:pPr marL="0" indent="0">
              <a:buNone/>
            </a:pPr>
            <a:r>
              <a:rPr lang="tr-TR" sz="2900" dirty="0"/>
              <a:t>YÜKSEK GEÇİREN FİLTRE</a:t>
            </a:r>
          </a:p>
          <a:p>
            <a:pPr marL="0" indent="0">
              <a:buNone/>
            </a:pPr>
            <a:endParaRPr lang="tr-TR" dirty="0"/>
          </a:p>
        </p:txBody>
      </p:sp>
      <p:sp>
        <p:nvSpPr>
          <p:cNvPr id="9" name="İçerik Yer Tutucusu 2">
            <a:extLst>
              <a:ext uri="{FF2B5EF4-FFF2-40B4-BE49-F238E27FC236}">
                <a16:creationId xmlns:a16="http://schemas.microsoft.com/office/drawing/2014/main" id="{89C77E21-74F6-54F6-7219-417ACDCAA424}"/>
              </a:ext>
            </a:extLst>
          </p:cNvPr>
          <p:cNvSpPr txBox="1">
            <a:spLocks/>
          </p:cNvSpPr>
          <p:nvPr/>
        </p:nvSpPr>
        <p:spPr>
          <a:xfrm>
            <a:off x="2111189" y="6197604"/>
            <a:ext cx="8511986" cy="52592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tr-TR" sz="1500" dirty="0">
                <a:latin typeface="Times New Roman" panose="02020603050405020304" pitchFamily="18" charset="0"/>
                <a:cs typeface="Times New Roman" panose="02020603050405020304" pitchFamily="18" charset="0"/>
              </a:rPr>
              <a:t>Sonuçlar gözlemlendiğinde YGF uygulanan </a:t>
            </a:r>
            <a:r>
              <a:rPr lang="tr-TR" sz="1500" dirty="0" err="1">
                <a:latin typeface="Times New Roman" panose="02020603050405020304" pitchFamily="18" charset="0"/>
                <a:cs typeface="Times New Roman" panose="02020603050405020304" pitchFamily="18" charset="0"/>
              </a:rPr>
              <a:t>datasete</a:t>
            </a:r>
            <a:r>
              <a:rPr lang="tr-TR" sz="1500" dirty="0">
                <a:latin typeface="Times New Roman" panose="02020603050405020304" pitchFamily="18" charset="0"/>
                <a:cs typeface="Times New Roman" panose="02020603050405020304" pitchFamily="18" charset="0"/>
              </a:rPr>
              <a:t> yapılan işlemlerin çok başarılı olduğu söylenemez, metrik sonuçlar yukarıdaki gibi </a:t>
            </a:r>
            <a:r>
              <a:rPr lang="tr-TR" sz="1500" dirty="0" err="1">
                <a:latin typeface="Times New Roman" panose="02020603050405020304" pitchFamily="18" charset="0"/>
                <a:cs typeface="Times New Roman" panose="02020603050405020304" pitchFamily="18" charset="0"/>
              </a:rPr>
              <a:t>grafiklendirilmiştir</a:t>
            </a:r>
            <a:r>
              <a:rPr lang="tr-TR" sz="1500" dirty="0">
                <a:latin typeface="Times New Roman" panose="02020603050405020304" pitchFamily="18" charset="0"/>
                <a:cs typeface="Times New Roman" panose="02020603050405020304" pitchFamily="18" charset="0"/>
              </a:rPr>
              <a:t>. Test görsellerinde ise %50 başarı oranı yakalanmıştır.</a:t>
            </a:r>
            <a:endParaRPr lang="tr-TR" dirty="0"/>
          </a:p>
        </p:txBody>
      </p:sp>
      <p:pic>
        <p:nvPicPr>
          <p:cNvPr id="5" name="Resim 4">
            <a:extLst>
              <a:ext uri="{FF2B5EF4-FFF2-40B4-BE49-F238E27FC236}">
                <a16:creationId xmlns:a16="http://schemas.microsoft.com/office/drawing/2014/main" id="{D306FAB7-E652-0254-B7DE-EE42FA4616B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1236" y="2068420"/>
            <a:ext cx="8861610" cy="1905763"/>
          </a:xfrm>
          <a:prstGeom prst="rect">
            <a:avLst/>
          </a:prstGeom>
          <a:noFill/>
          <a:ln>
            <a:noFill/>
          </a:ln>
        </p:spPr>
      </p:pic>
      <p:pic>
        <p:nvPicPr>
          <p:cNvPr id="6" name="Resim 5">
            <a:extLst>
              <a:ext uri="{FF2B5EF4-FFF2-40B4-BE49-F238E27FC236}">
                <a16:creationId xmlns:a16="http://schemas.microsoft.com/office/drawing/2014/main" id="{5973FE40-B652-1E57-8517-46A4E18D3018}"/>
              </a:ext>
            </a:extLst>
          </p:cNvPr>
          <p:cNvPicPr>
            <a:picLocks noChangeAspect="1"/>
          </p:cNvPicPr>
          <p:nvPr/>
        </p:nvPicPr>
        <p:blipFill>
          <a:blip r:embed="rId3"/>
          <a:stretch>
            <a:fillRect/>
          </a:stretch>
        </p:blipFill>
        <p:spPr>
          <a:xfrm>
            <a:off x="2917564" y="3974183"/>
            <a:ext cx="5760720" cy="2135505"/>
          </a:xfrm>
          <a:prstGeom prst="rect">
            <a:avLst/>
          </a:prstGeom>
        </p:spPr>
      </p:pic>
    </p:spTree>
    <p:extLst>
      <p:ext uri="{BB962C8B-B14F-4D97-AF65-F5344CB8AC3E}">
        <p14:creationId xmlns:p14="http://schemas.microsoft.com/office/powerpoint/2010/main" val="4090449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7872" y="322602"/>
            <a:ext cx="10131425" cy="1456267"/>
          </a:xfrm>
        </p:spPr>
        <p:txBody>
          <a:bodyPr/>
          <a:lstStyle/>
          <a:p>
            <a:r>
              <a:rPr lang="tr-TR" dirty="0"/>
              <a:t>6-Simülasyon sonuçları </a:t>
            </a:r>
          </a:p>
        </p:txBody>
      </p:sp>
      <p:sp>
        <p:nvSpPr>
          <p:cNvPr id="3" name="İçerik Yer Tutucusu 2"/>
          <p:cNvSpPr>
            <a:spLocks noGrp="1"/>
          </p:cNvSpPr>
          <p:nvPr>
            <p:ph idx="1"/>
          </p:nvPr>
        </p:nvSpPr>
        <p:spPr>
          <a:xfrm>
            <a:off x="4693024" y="1271965"/>
            <a:ext cx="6736975" cy="888003"/>
          </a:xfrm>
        </p:spPr>
        <p:txBody>
          <a:bodyPr>
            <a:normAutofit fontScale="77500" lnSpcReduction="20000"/>
          </a:bodyPr>
          <a:lstStyle/>
          <a:p>
            <a:pPr marL="0" indent="0">
              <a:buNone/>
            </a:pPr>
            <a:endParaRPr lang="tr-TR" sz="2900" dirty="0">
              <a:latin typeface="Times New Roman" panose="02020603050405020304" pitchFamily="18" charset="0"/>
              <a:cs typeface="Times New Roman" panose="02020603050405020304" pitchFamily="18" charset="0"/>
            </a:endParaRPr>
          </a:p>
          <a:p>
            <a:pPr marL="0" indent="0">
              <a:buNone/>
            </a:pPr>
            <a:r>
              <a:rPr lang="tr-TR" sz="2900" dirty="0"/>
              <a:t>MEDYAN FİLTRE</a:t>
            </a:r>
          </a:p>
          <a:p>
            <a:pPr marL="0" indent="0">
              <a:buNone/>
            </a:pPr>
            <a:endParaRPr lang="tr-TR" dirty="0"/>
          </a:p>
        </p:txBody>
      </p:sp>
      <p:sp>
        <p:nvSpPr>
          <p:cNvPr id="9" name="İçerik Yer Tutucusu 2">
            <a:extLst>
              <a:ext uri="{FF2B5EF4-FFF2-40B4-BE49-F238E27FC236}">
                <a16:creationId xmlns:a16="http://schemas.microsoft.com/office/drawing/2014/main" id="{89C77E21-74F6-54F6-7219-417ACDCAA424}"/>
              </a:ext>
            </a:extLst>
          </p:cNvPr>
          <p:cNvSpPr txBox="1">
            <a:spLocks/>
          </p:cNvSpPr>
          <p:nvPr/>
        </p:nvSpPr>
        <p:spPr>
          <a:xfrm>
            <a:off x="2287311" y="6197604"/>
            <a:ext cx="8511986" cy="52592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tr-TR" sz="1500" dirty="0">
                <a:latin typeface="Times New Roman" panose="02020603050405020304" pitchFamily="18" charset="0"/>
                <a:cs typeface="Times New Roman" panose="02020603050405020304" pitchFamily="18" charset="0"/>
              </a:rPr>
              <a:t>Sonuçlar gözlemlendiğinde Medyan Filtre uygulanan </a:t>
            </a:r>
            <a:r>
              <a:rPr lang="tr-TR" sz="1500" dirty="0" err="1">
                <a:latin typeface="Times New Roman" panose="02020603050405020304" pitchFamily="18" charset="0"/>
                <a:cs typeface="Times New Roman" panose="02020603050405020304" pitchFamily="18" charset="0"/>
              </a:rPr>
              <a:t>datasete</a:t>
            </a:r>
            <a:r>
              <a:rPr lang="tr-TR" sz="1500" dirty="0">
                <a:latin typeface="Times New Roman" panose="02020603050405020304" pitchFamily="18" charset="0"/>
                <a:cs typeface="Times New Roman" panose="02020603050405020304" pitchFamily="18" charset="0"/>
              </a:rPr>
              <a:t> yapılan işlemlerin Başarısız olduğu söylenebilir, Zira orijinal </a:t>
            </a:r>
            <a:r>
              <a:rPr lang="tr-TR" sz="1500" dirty="0" err="1">
                <a:latin typeface="Times New Roman" panose="02020603050405020304" pitchFamily="18" charset="0"/>
                <a:cs typeface="Times New Roman" panose="02020603050405020304" pitchFamily="18" charset="0"/>
              </a:rPr>
              <a:t>datasete</a:t>
            </a:r>
            <a:r>
              <a:rPr lang="tr-TR" sz="1500" dirty="0">
                <a:latin typeface="Times New Roman" panose="02020603050405020304" pitchFamily="18" charset="0"/>
                <a:cs typeface="Times New Roman" panose="02020603050405020304" pitchFamily="18" charset="0"/>
              </a:rPr>
              <a:t> kıyasla bile başarısız sonuç vermiştir.</a:t>
            </a:r>
            <a:endParaRPr lang="tr-TR" dirty="0"/>
          </a:p>
        </p:txBody>
      </p:sp>
      <p:pic>
        <p:nvPicPr>
          <p:cNvPr id="4" name="Resim 3">
            <a:extLst>
              <a:ext uri="{FF2B5EF4-FFF2-40B4-BE49-F238E27FC236}">
                <a16:creationId xmlns:a16="http://schemas.microsoft.com/office/drawing/2014/main" id="{94576593-C96F-E2F9-3094-1A4A106E39A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2818" y="1928603"/>
            <a:ext cx="9686363" cy="2059633"/>
          </a:xfrm>
          <a:prstGeom prst="rect">
            <a:avLst/>
          </a:prstGeom>
          <a:noFill/>
          <a:ln>
            <a:noFill/>
          </a:ln>
        </p:spPr>
      </p:pic>
      <p:pic>
        <p:nvPicPr>
          <p:cNvPr id="7" name="Resim 6">
            <a:extLst>
              <a:ext uri="{FF2B5EF4-FFF2-40B4-BE49-F238E27FC236}">
                <a16:creationId xmlns:a16="http://schemas.microsoft.com/office/drawing/2014/main" id="{0D82991F-FE76-1A38-74DC-ACC3FC76E024}"/>
              </a:ext>
            </a:extLst>
          </p:cNvPr>
          <p:cNvPicPr>
            <a:picLocks noChangeAspect="1"/>
          </p:cNvPicPr>
          <p:nvPr/>
        </p:nvPicPr>
        <p:blipFill>
          <a:blip r:embed="rId3"/>
          <a:stretch>
            <a:fillRect/>
          </a:stretch>
        </p:blipFill>
        <p:spPr>
          <a:xfrm>
            <a:off x="2939080" y="3988236"/>
            <a:ext cx="5760720" cy="2135505"/>
          </a:xfrm>
          <a:prstGeom prst="rect">
            <a:avLst/>
          </a:prstGeom>
        </p:spPr>
      </p:pic>
    </p:spTree>
    <p:extLst>
      <p:ext uri="{BB962C8B-B14F-4D97-AF65-F5344CB8AC3E}">
        <p14:creationId xmlns:p14="http://schemas.microsoft.com/office/powerpoint/2010/main" val="335604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7872" y="322602"/>
            <a:ext cx="10131425" cy="1456267"/>
          </a:xfrm>
        </p:spPr>
        <p:txBody>
          <a:bodyPr/>
          <a:lstStyle/>
          <a:p>
            <a:r>
              <a:rPr lang="tr-TR" dirty="0"/>
              <a:t>6-Simülasyon sonuçları </a:t>
            </a:r>
          </a:p>
        </p:txBody>
      </p:sp>
      <p:sp>
        <p:nvSpPr>
          <p:cNvPr id="3" name="İçerik Yer Tutucusu 2"/>
          <p:cNvSpPr>
            <a:spLocks noGrp="1"/>
          </p:cNvSpPr>
          <p:nvPr>
            <p:ph idx="1"/>
          </p:nvPr>
        </p:nvSpPr>
        <p:spPr>
          <a:xfrm>
            <a:off x="4062322" y="1254185"/>
            <a:ext cx="6736975" cy="888003"/>
          </a:xfrm>
        </p:spPr>
        <p:txBody>
          <a:bodyPr>
            <a:normAutofit fontScale="77500" lnSpcReduction="20000"/>
          </a:bodyPr>
          <a:lstStyle/>
          <a:p>
            <a:pPr marL="0" indent="0">
              <a:buNone/>
            </a:pPr>
            <a:endParaRPr lang="tr-TR" sz="2900" dirty="0">
              <a:latin typeface="Times New Roman" panose="02020603050405020304" pitchFamily="18" charset="0"/>
              <a:cs typeface="Times New Roman" panose="02020603050405020304" pitchFamily="18" charset="0"/>
            </a:endParaRPr>
          </a:p>
          <a:p>
            <a:pPr marL="0" indent="0">
              <a:buNone/>
            </a:pPr>
            <a:r>
              <a:rPr lang="tr-TR" sz="2900" dirty="0"/>
              <a:t>HİSTOGRAM EŞİTLEME</a:t>
            </a:r>
          </a:p>
          <a:p>
            <a:pPr marL="0" indent="0">
              <a:buNone/>
            </a:pPr>
            <a:endParaRPr lang="tr-TR" dirty="0"/>
          </a:p>
        </p:txBody>
      </p:sp>
      <p:sp>
        <p:nvSpPr>
          <p:cNvPr id="9" name="İçerik Yer Tutucusu 2">
            <a:extLst>
              <a:ext uri="{FF2B5EF4-FFF2-40B4-BE49-F238E27FC236}">
                <a16:creationId xmlns:a16="http://schemas.microsoft.com/office/drawing/2014/main" id="{89C77E21-74F6-54F6-7219-417ACDCAA424}"/>
              </a:ext>
            </a:extLst>
          </p:cNvPr>
          <p:cNvSpPr txBox="1">
            <a:spLocks/>
          </p:cNvSpPr>
          <p:nvPr/>
        </p:nvSpPr>
        <p:spPr>
          <a:xfrm>
            <a:off x="2200837" y="6152781"/>
            <a:ext cx="8511986" cy="52592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tr-TR" sz="1500" dirty="0">
                <a:latin typeface="Times New Roman" panose="02020603050405020304" pitchFamily="18" charset="0"/>
                <a:cs typeface="Times New Roman" panose="02020603050405020304" pitchFamily="18" charset="0"/>
              </a:rPr>
              <a:t>Histogram </a:t>
            </a:r>
            <a:r>
              <a:rPr lang="tr-TR" sz="1500" dirty="0" err="1">
                <a:latin typeface="Times New Roman" panose="02020603050405020304" pitchFamily="18" charset="0"/>
                <a:cs typeface="Times New Roman" panose="02020603050405020304" pitchFamily="18" charset="0"/>
              </a:rPr>
              <a:t>Equalization</a:t>
            </a:r>
            <a:r>
              <a:rPr lang="tr-TR" sz="1500" dirty="0">
                <a:latin typeface="Times New Roman" panose="02020603050405020304" pitchFamily="18" charset="0"/>
                <a:cs typeface="Times New Roman" panose="02020603050405020304" pitchFamily="18" charset="0"/>
              </a:rPr>
              <a:t> uygulanmış </a:t>
            </a:r>
            <a:r>
              <a:rPr lang="tr-TR" sz="1500" dirty="0" err="1">
                <a:latin typeface="Times New Roman" panose="02020603050405020304" pitchFamily="18" charset="0"/>
                <a:cs typeface="Times New Roman" panose="02020603050405020304" pitchFamily="18" charset="0"/>
              </a:rPr>
              <a:t>verisetinin</a:t>
            </a:r>
            <a:r>
              <a:rPr lang="tr-TR" sz="1500" dirty="0">
                <a:latin typeface="Times New Roman" panose="02020603050405020304" pitchFamily="18" charset="0"/>
                <a:cs typeface="Times New Roman" panose="02020603050405020304" pitchFamily="18" charset="0"/>
              </a:rPr>
              <a:t> işlem sonucu nispeten başarılı bir sonuç vermiştir. Alçak Geçiren Filtreden sonra en başarılı filtreleme işlemi bu olmuştur.</a:t>
            </a:r>
            <a:endParaRPr lang="tr-TR" dirty="0"/>
          </a:p>
        </p:txBody>
      </p:sp>
      <p:pic>
        <p:nvPicPr>
          <p:cNvPr id="5" name="Resim 4">
            <a:extLst>
              <a:ext uri="{FF2B5EF4-FFF2-40B4-BE49-F238E27FC236}">
                <a16:creationId xmlns:a16="http://schemas.microsoft.com/office/drawing/2014/main" id="{5C3ACDC5-922E-7578-F881-702BD0AD640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0860" y="1990871"/>
            <a:ext cx="8610298" cy="1838420"/>
          </a:xfrm>
          <a:prstGeom prst="rect">
            <a:avLst/>
          </a:prstGeom>
          <a:noFill/>
          <a:ln>
            <a:noFill/>
          </a:ln>
        </p:spPr>
      </p:pic>
      <p:pic>
        <p:nvPicPr>
          <p:cNvPr id="6" name="Resim 5">
            <a:extLst>
              <a:ext uri="{FF2B5EF4-FFF2-40B4-BE49-F238E27FC236}">
                <a16:creationId xmlns:a16="http://schemas.microsoft.com/office/drawing/2014/main" id="{D5654A23-EF4A-C88A-754D-D1C30FED0899}"/>
              </a:ext>
            </a:extLst>
          </p:cNvPr>
          <p:cNvPicPr>
            <a:picLocks noChangeAspect="1"/>
          </p:cNvPicPr>
          <p:nvPr/>
        </p:nvPicPr>
        <p:blipFill>
          <a:blip r:embed="rId3"/>
          <a:stretch>
            <a:fillRect/>
          </a:stretch>
        </p:blipFill>
        <p:spPr>
          <a:xfrm>
            <a:off x="3041483" y="3829291"/>
            <a:ext cx="5760720" cy="2121535"/>
          </a:xfrm>
          <a:prstGeom prst="rect">
            <a:avLst/>
          </a:prstGeom>
        </p:spPr>
      </p:pic>
    </p:spTree>
    <p:extLst>
      <p:ext uri="{BB962C8B-B14F-4D97-AF65-F5344CB8AC3E}">
        <p14:creationId xmlns:p14="http://schemas.microsoft.com/office/powerpoint/2010/main" val="975838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0" y="98485"/>
            <a:ext cx="10131425" cy="1456267"/>
          </a:xfrm>
        </p:spPr>
        <p:txBody>
          <a:bodyPr/>
          <a:lstStyle/>
          <a:p>
            <a:r>
              <a:rPr lang="tr-TR" dirty="0"/>
              <a:t>6-Simülasyon sonuçları </a:t>
            </a:r>
          </a:p>
        </p:txBody>
      </p:sp>
      <p:sp>
        <p:nvSpPr>
          <p:cNvPr id="7" name="İçerik Yer Tutucusu 6">
            <a:extLst>
              <a:ext uri="{FF2B5EF4-FFF2-40B4-BE49-F238E27FC236}">
                <a16:creationId xmlns:a16="http://schemas.microsoft.com/office/drawing/2014/main" id="{6A80EBF9-3E87-2C77-FB67-54433F53E6B2}"/>
              </a:ext>
            </a:extLst>
          </p:cNvPr>
          <p:cNvSpPr>
            <a:spLocks noGrp="1"/>
          </p:cNvSpPr>
          <p:nvPr>
            <p:ph idx="1"/>
          </p:nvPr>
        </p:nvSpPr>
        <p:spPr>
          <a:xfrm>
            <a:off x="685801" y="1255059"/>
            <a:ext cx="5302623" cy="4975412"/>
          </a:xfrm>
        </p:spPr>
        <p:txBody>
          <a:bodyPr/>
          <a:lstStyle/>
          <a:p>
            <a:r>
              <a:rPr lang="tr-TR" dirty="0"/>
              <a:t>Öncelikle, </a:t>
            </a:r>
            <a:r>
              <a:rPr lang="tr-TR" dirty="0" err="1"/>
              <a:t>verisetleri</a:t>
            </a:r>
            <a:r>
              <a:rPr lang="tr-TR" dirty="0"/>
              <a:t> düzenlendikten sonra, her bir filtre için sırayla uygulanmak üzere gerekli </a:t>
            </a:r>
            <a:r>
              <a:rPr lang="tr-TR" dirty="0" err="1"/>
              <a:t>path’ler</a:t>
            </a:r>
            <a:r>
              <a:rPr lang="tr-TR" dirty="0"/>
              <a:t> girilmiştir.</a:t>
            </a:r>
          </a:p>
          <a:p>
            <a:endParaRPr lang="tr-TR" dirty="0"/>
          </a:p>
          <a:p>
            <a:endParaRPr lang="tr-TR" dirty="0"/>
          </a:p>
          <a:p>
            <a:r>
              <a:rPr lang="tr-TR" dirty="0"/>
              <a:t>2. Aşamada Eğitim sırasında kullanılacak olan </a:t>
            </a:r>
            <a:r>
              <a:rPr lang="tr-TR" dirty="0" err="1"/>
              <a:t>image_size</a:t>
            </a:r>
            <a:r>
              <a:rPr lang="tr-TR" dirty="0"/>
              <a:t> ve </a:t>
            </a:r>
            <a:r>
              <a:rPr lang="tr-TR" dirty="0" err="1"/>
              <a:t>batch_size</a:t>
            </a:r>
            <a:r>
              <a:rPr lang="tr-TR" dirty="0"/>
              <a:t> parametreleri girilmiştir.</a:t>
            </a:r>
          </a:p>
          <a:p>
            <a:endParaRPr lang="tr-TR" dirty="0"/>
          </a:p>
          <a:p>
            <a:endParaRPr lang="tr-TR" dirty="0"/>
          </a:p>
          <a:p>
            <a:r>
              <a:rPr lang="tr-TR" dirty="0"/>
              <a:t>3. Aşamada ise eğitim paketleri kategorize edilmiştir.</a:t>
            </a:r>
          </a:p>
        </p:txBody>
      </p:sp>
      <p:pic>
        <p:nvPicPr>
          <p:cNvPr id="10" name="Resim 9">
            <a:extLst>
              <a:ext uri="{FF2B5EF4-FFF2-40B4-BE49-F238E27FC236}">
                <a16:creationId xmlns:a16="http://schemas.microsoft.com/office/drawing/2014/main" id="{AF51ADA2-5284-EE00-26A6-3CDFC850BBB4}"/>
              </a:ext>
            </a:extLst>
          </p:cNvPr>
          <p:cNvPicPr>
            <a:picLocks noChangeAspect="1"/>
          </p:cNvPicPr>
          <p:nvPr/>
        </p:nvPicPr>
        <p:blipFill>
          <a:blip r:embed="rId2"/>
          <a:stretch>
            <a:fillRect/>
          </a:stretch>
        </p:blipFill>
        <p:spPr>
          <a:xfrm>
            <a:off x="6323469" y="896448"/>
            <a:ext cx="5425910" cy="5692633"/>
          </a:xfrm>
          <a:prstGeom prst="rect">
            <a:avLst/>
          </a:prstGeom>
        </p:spPr>
      </p:pic>
    </p:spTree>
    <p:extLst>
      <p:ext uri="{BB962C8B-B14F-4D97-AF65-F5344CB8AC3E}">
        <p14:creationId xmlns:p14="http://schemas.microsoft.com/office/powerpoint/2010/main" val="114699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0" y="98485"/>
            <a:ext cx="10131425" cy="1456267"/>
          </a:xfrm>
        </p:spPr>
        <p:txBody>
          <a:bodyPr/>
          <a:lstStyle/>
          <a:p>
            <a:r>
              <a:rPr lang="tr-TR" dirty="0"/>
              <a:t>6-Simülasyon sonuçları </a:t>
            </a:r>
          </a:p>
        </p:txBody>
      </p:sp>
      <p:sp>
        <p:nvSpPr>
          <p:cNvPr id="7" name="İçerik Yer Tutucusu 6">
            <a:extLst>
              <a:ext uri="{FF2B5EF4-FFF2-40B4-BE49-F238E27FC236}">
                <a16:creationId xmlns:a16="http://schemas.microsoft.com/office/drawing/2014/main" id="{6A80EBF9-3E87-2C77-FB67-54433F53E6B2}"/>
              </a:ext>
            </a:extLst>
          </p:cNvPr>
          <p:cNvSpPr>
            <a:spLocks noGrp="1"/>
          </p:cNvSpPr>
          <p:nvPr>
            <p:ph idx="1"/>
          </p:nvPr>
        </p:nvSpPr>
        <p:spPr>
          <a:xfrm>
            <a:off x="685801" y="1255059"/>
            <a:ext cx="5302623" cy="4975412"/>
          </a:xfrm>
        </p:spPr>
        <p:txBody>
          <a:bodyPr/>
          <a:lstStyle/>
          <a:p>
            <a:r>
              <a:rPr lang="tr-TR" dirty="0"/>
              <a:t>Daha sonrasında, Filtreleme işleminin çıkışına </a:t>
            </a:r>
            <a:r>
              <a:rPr lang="tr-TR" dirty="0" err="1"/>
              <a:t>Evrişimsel</a:t>
            </a:r>
            <a:r>
              <a:rPr lang="tr-TR" dirty="0"/>
              <a:t> Sinir Ağları yani CNN uygulanmıştır.</a:t>
            </a:r>
          </a:p>
          <a:p>
            <a:endParaRPr lang="tr-TR" dirty="0"/>
          </a:p>
          <a:p>
            <a:endParaRPr lang="tr-TR" dirty="0"/>
          </a:p>
          <a:p>
            <a:r>
              <a:rPr lang="tr-TR" dirty="0"/>
              <a:t>Daha sonra eğitim öncesi kontrol amacıyla her bir filtrelemede gösterilmek adına örnek </a:t>
            </a:r>
            <a:r>
              <a:rPr lang="tr-TR" dirty="0" err="1"/>
              <a:t>dataset</a:t>
            </a:r>
            <a:r>
              <a:rPr lang="tr-TR" dirty="0"/>
              <a:t> görselleri çekilmiştir.</a:t>
            </a:r>
          </a:p>
          <a:p>
            <a:endParaRPr lang="tr-TR" dirty="0"/>
          </a:p>
          <a:p>
            <a:r>
              <a:rPr lang="tr-TR" dirty="0"/>
              <a:t>Son kısımda, tanımlanan </a:t>
            </a:r>
            <a:r>
              <a:rPr lang="tr-TR" dirty="0" err="1"/>
              <a:t>classların</a:t>
            </a:r>
            <a:r>
              <a:rPr lang="tr-TR" dirty="0"/>
              <a:t> ekrana gösterilme işlemi </a:t>
            </a:r>
            <a:r>
              <a:rPr lang="tr-TR" dirty="0" err="1"/>
              <a:t>matplotlib</a:t>
            </a:r>
            <a:r>
              <a:rPr lang="tr-TR" dirty="0"/>
              <a:t> ile sağlanmıştır.</a:t>
            </a:r>
          </a:p>
        </p:txBody>
      </p:sp>
      <p:pic>
        <p:nvPicPr>
          <p:cNvPr id="4" name="Resim 3">
            <a:extLst>
              <a:ext uri="{FF2B5EF4-FFF2-40B4-BE49-F238E27FC236}">
                <a16:creationId xmlns:a16="http://schemas.microsoft.com/office/drawing/2014/main" id="{B165AE79-55DB-55C7-E3C8-6A75AC116A39}"/>
              </a:ext>
            </a:extLst>
          </p:cNvPr>
          <p:cNvPicPr>
            <a:picLocks noChangeAspect="1"/>
          </p:cNvPicPr>
          <p:nvPr/>
        </p:nvPicPr>
        <p:blipFill>
          <a:blip r:embed="rId2"/>
          <a:stretch>
            <a:fillRect/>
          </a:stretch>
        </p:blipFill>
        <p:spPr>
          <a:xfrm>
            <a:off x="6103338" y="1458031"/>
            <a:ext cx="5402861" cy="4869162"/>
          </a:xfrm>
          <a:prstGeom prst="rect">
            <a:avLst/>
          </a:prstGeom>
        </p:spPr>
      </p:pic>
    </p:spTree>
    <p:extLst>
      <p:ext uri="{BB962C8B-B14F-4D97-AF65-F5344CB8AC3E}">
        <p14:creationId xmlns:p14="http://schemas.microsoft.com/office/powerpoint/2010/main" val="61211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4436" y="197223"/>
            <a:ext cx="10131425" cy="1456267"/>
          </a:xfrm>
        </p:spPr>
        <p:txBody>
          <a:bodyPr/>
          <a:lstStyle/>
          <a:p>
            <a:r>
              <a:rPr lang="tr-TR" dirty="0"/>
              <a:t>1-Projenin amacı</a:t>
            </a:r>
          </a:p>
        </p:txBody>
      </p:sp>
      <p:sp>
        <p:nvSpPr>
          <p:cNvPr id="3" name="İçerik Yer Tutucusu 2"/>
          <p:cNvSpPr>
            <a:spLocks noGrp="1"/>
          </p:cNvSpPr>
          <p:nvPr>
            <p:ph idx="1"/>
          </p:nvPr>
        </p:nvSpPr>
        <p:spPr/>
        <p:txBody>
          <a:bodyPr>
            <a:noAutofit/>
          </a:bodyPr>
          <a:lstStyle/>
          <a:p>
            <a:pPr marL="0" indent="0">
              <a:buNone/>
            </a:pP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Alzheimer hastalığı, nörolojik bir bozukluk olup genellikle yaşla birlikte ortaya çıkan, bilişsel gerileme ve hafıza kaybı gibi semptomlar göstererek ilerleyen bir rahatsızlıktır. Hastalığın erken tanısı, etkili tedavi stratejileri geliştirmek ve hastalığın ilerlemesini yavaşlatmak açısından hayati önem taşır. Kesin bir tedavisi bulunmayan Alzheimer hastalığında erken teşhis ve sürecin yavaşlatılması önemli bir noktada yer almaktadır. Günümüzde, MRI (Manyetik Rezonans Görüntüleme) gibi görüntüleme teknikleri, Alzheimer hastalığının teşhisi ve evrelemesi için önemli bir rol oynamaktadır. </a:t>
            </a:r>
          </a:p>
          <a:p>
            <a:pPr marL="0" indent="0">
              <a:buNone/>
            </a:pPr>
            <a:endParaRPr lang="tr-TR" sz="13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Geçen on yılda, yüksek hacimli biyomedikal veri setlerinin (nörogörüntüleme ve ilgili biyolojik veriler) hızla artması, makine öğrenimi (ML) alanındaki gelişmelerle eş zamanlı olarak, nörodejeneratif ve nöropsikiyatrik bozuklukların teşhisi ve </a:t>
            </a:r>
            <a:r>
              <a:rPr lang="tr-TR" sz="1300" b="0" i="0" dirty="0" err="1">
                <a:effectLst/>
                <a:latin typeface="Times New Roman" panose="02020603050405020304" pitchFamily="18" charset="0"/>
                <a:ea typeface="Tahoma" panose="020B0604030504040204" pitchFamily="34" charset="0"/>
                <a:cs typeface="Times New Roman" panose="02020603050405020304" pitchFamily="18" charset="0"/>
              </a:rPr>
              <a:t>prognozu</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 için yeni olanaklar açmıştır [1]. Örnek araştırmalarda da görüldüğü üzere Makine Öğrenmesi bazlı yapıların sektörde çığır açan bir değişime öncülük ettiği bilinmektedir. Burada aşama kaydettirecek gelişimlere imza atmak ise bilinenlerin yanına bilinmeyenleri eklemekten geçmektedir. Alzheimer alanında yapılan BT kontrolleri üzerinden teşhis çalışmaları oldukça yaygın ve tekrar eden bir sistem iken bu sisteme yenilik katmak veya daha önce denenmeyen ile birleştirmek Alzheimer tespiti konusu üzerinde tıp alanında yeniliğe öncülük edecektir. </a:t>
            </a:r>
          </a:p>
          <a:p>
            <a:pPr marL="0" indent="0">
              <a:buNone/>
            </a:pPr>
            <a:endParaRPr lang="tr-TR" sz="13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Üstüne bir kez daha basmak gerekirse, günümüzde Alzheimer hastalığı için bir tedavi bulunmadığından, erken teşhisle birlikte önlemler almak çok önemlidir [2]. Bu nedenle yardımcı teşhis sistemlerine ihtiyaç vardır. Bu teşhis sistemlerinin en önemlilerinden biri yapay zekâ uygulamalarıdır. Sağlık alanındaki en önemli yapay zeka alt araştırma alanlarından biri bilgisayar görüşüdür. Sürekli gelişen tıbbi görüntüleme sistemleri, bunun en önemli nedenlerinden biri olarak gösterilmektedir. Manyetik rezonans görüntüleme (MRI), bilgisayarlı tomografi (BT) ve X-ışını modaliteleri, tıbbi görüntüleme sistemlerinde sıkça kullanılan örnekler olarak verilebilir. Özellikle MRI ve BT, Alzheimer hastalığının teşhisinde sıkça kullanılan görüntüleme sistemleridir. Bu görüntüleme sistemlerine bilgisayar görüşü uygulamalarının eklenmesi çok önemli bir araştırma alanıdır [3]</a:t>
            </a:r>
          </a:p>
          <a:p>
            <a:pPr marL="0" indent="0">
              <a:buNone/>
            </a:pPr>
            <a:r>
              <a:rPr lang="tr-TR" sz="1300" dirty="0">
                <a:latin typeface="Times New Roman" panose="02020603050405020304" pitchFamily="18" charset="0"/>
                <a:ea typeface="Tahoma" panose="020B0604030504040204" pitchFamily="34" charset="0"/>
                <a:cs typeface="Times New Roman" panose="02020603050405020304" pitchFamily="18" charset="0"/>
              </a:rPr>
              <a:t>Bu çalışma, Alzheimer hastalığının farklı evrelerini sınıflandırmak için derin öğrenme yöntemlerini kullanan bir model geliştirmeyi amaçlamaktadır. Veri setimiz, dört farklı sınıfa ait MRI görüntülerinden oluşmaktadır: "Hafif Demanslı", "Orta Derecede Demanslı", "Demanslı Olmayan" ve "Çok Hafif Demanslı". Modelimizin, bu görüntü sınıflandırmasını yaparak Alzheimer'ın evrelerini doğru bir şekilde belirleme yeteneğini değerlendireceğiz.</a:t>
            </a:r>
          </a:p>
        </p:txBody>
      </p:sp>
    </p:spTree>
    <p:extLst>
      <p:ext uri="{BB962C8B-B14F-4D97-AF65-F5344CB8AC3E}">
        <p14:creationId xmlns:p14="http://schemas.microsoft.com/office/powerpoint/2010/main" val="296905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0" y="98485"/>
            <a:ext cx="10131425" cy="1456267"/>
          </a:xfrm>
        </p:spPr>
        <p:txBody>
          <a:bodyPr/>
          <a:lstStyle/>
          <a:p>
            <a:r>
              <a:rPr lang="tr-TR" dirty="0"/>
              <a:t>6-Simülasyon sonuçları </a:t>
            </a:r>
          </a:p>
        </p:txBody>
      </p:sp>
      <p:sp>
        <p:nvSpPr>
          <p:cNvPr id="7" name="İçerik Yer Tutucusu 6">
            <a:extLst>
              <a:ext uri="{FF2B5EF4-FFF2-40B4-BE49-F238E27FC236}">
                <a16:creationId xmlns:a16="http://schemas.microsoft.com/office/drawing/2014/main" id="{6A80EBF9-3E87-2C77-FB67-54433F53E6B2}"/>
              </a:ext>
            </a:extLst>
          </p:cNvPr>
          <p:cNvSpPr>
            <a:spLocks noGrp="1"/>
          </p:cNvSpPr>
          <p:nvPr>
            <p:ph idx="1"/>
          </p:nvPr>
        </p:nvSpPr>
        <p:spPr>
          <a:xfrm>
            <a:off x="685801" y="1255059"/>
            <a:ext cx="5302623" cy="4975412"/>
          </a:xfrm>
        </p:spPr>
        <p:txBody>
          <a:bodyPr/>
          <a:lstStyle/>
          <a:p>
            <a:r>
              <a:rPr lang="tr-TR" dirty="0"/>
              <a:t>Kodun devamında F1 </a:t>
            </a:r>
            <a:r>
              <a:rPr lang="tr-TR" dirty="0" err="1"/>
              <a:t>Score</a:t>
            </a:r>
            <a:r>
              <a:rPr lang="tr-TR" dirty="0"/>
              <a:t> parametresinin kontrolü için fonksiyon oluşturularak eğitim sırasında kullanılacak kontrol parametrelerinin arttırılması hedeflenmiştir</a:t>
            </a:r>
          </a:p>
          <a:p>
            <a:endParaRPr lang="tr-TR" dirty="0"/>
          </a:p>
          <a:p>
            <a:endParaRPr lang="tr-TR" dirty="0"/>
          </a:p>
          <a:p>
            <a:r>
              <a:rPr lang="tr-TR" dirty="0"/>
              <a:t>Metrikler belirlenerek </a:t>
            </a:r>
            <a:r>
              <a:rPr lang="tr-TR" dirty="0" err="1"/>
              <a:t>Compile</a:t>
            </a:r>
            <a:r>
              <a:rPr lang="tr-TR" dirty="0"/>
              <a:t> işlemi yapılmıştır.</a:t>
            </a:r>
          </a:p>
          <a:p>
            <a:endParaRPr lang="tr-TR" dirty="0"/>
          </a:p>
          <a:p>
            <a:endParaRPr lang="tr-TR" dirty="0"/>
          </a:p>
          <a:p>
            <a:r>
              <a:rPr lang="tr-TR" dirty="0"/>
              <a:t>Eğitim yapılmış ve eğitim çıktıları sağlanmıştır. Kodun geri kalan kısmında </a:t>
            </a:r>
            <a:r>
              <a:rPr lang="tr-TR" dirty="0" err="1"/>
              <a:t>matplotlib</a:t>
            </a:r>
            <a:r>
              <a:rPr lang="tr-TR" dirty="0"/>
              <a:t> aracılığıyla tüm veriler </a:t>
            </a:r>
            <a:r>
              <a:rPr lang="tr-TR" dirty="0" err="1"/>
              <a:t>grafiklendirilmiştir</a:t>
            </a:r>
            <a:r>
              <a:rPr lang="tr-TR" dirty="0"/>
              <a:t>. Sunumun önceki kısmında grafikler detaylı olarak verilmiştir.</a:t>
            </a:r>
          </a:p>
        </p:txBody>
      </p:sp>
      <p:pic>
        <p:nvPicPr>
          <p:cNvPr id="5" name="Resim 4">
            <a:extLst>
              <a:ext uri="{FF2B5EF4-FFF2-40B4-BE49-F238E27FC236}">
                <a16:creationId xmlns:a16="http://schemas.microsoft.com/office/drawing/2014/main" id="{9A106033-2A86-3243-4074-5CCB194F045E}"/>
              </a:ext>
            </a:extLst>
          </p:cNvPr>
          <p:cNvPicPr>
            <a:picLocks noChangeAspect="1"/>
          </p:cNvPicPr>
          <p:nvPr/>
        </p:nvPicPr>
        <p:blipFill>
          <a:blip r:embed="rId2"/>
          <a:stretch>
            <a:fillRect/>
          </a:stretch>
        </p:blipFill>
        <p:spPr>
          <a:xfrm>
            <a:off x="6481484" y="916917"/>
            <a:ext cx="4218723" cy="5636708"/>
          </a:xfrm>
          <a:prstGeom prst="rect">
            <a:avLst/>
          </a:prstGeom>
        </p:spPr>
      </p:pic>
    </p:spTree>
    <p:extLst>
      <p:ext uri="{BB962C8B-B14F-4D97-AF65-F5344CB8AC3E}">
        <p14:creationId xmlns:p14="http://schemas.microsoft.com/office/powerpoint/2010/main" val="373577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0" y="98485"/>
            <a:ext cx="10131425" cy="1456267"/>
          </a:xfrm>
        </p:spPr>
        <p:txBody>
          <a:bodyPr/>
          <a:lstStyle/>
          <a:p>
            <a:r>
              <a:rPr lang="tr-TR" dirty="0"/>
              <a:t>6-Simülasyon sonuçları – FİLTRELEME İŞLEMLERİ</a:t>
            </a:r>
          </a:p>
        </p:txBody>
      </p:sp>
      <p:pic>
        <p:nvPicPr>
          <p:cNvPr id="4" name="Resim 3">
            <a:extLst>
              <a:ext uri="{FF2B5EF4-FFF2-40B4-BE49-F238E27FC236}">
                <a16:creationId xmlns:a16="http://schemas.microsoft.com/office/drawing/2014/main" id="{43A5BB53-26EB-4B6A-BA0D-61FFDD79473B}"/>
              </a:ext>
            </a:extLst>
          </p:cNvPr>
          <p:cNvPicPr>
            <a:picLocks noChangeAspect="1"/>
          </p:cNvPicPr>
          <p:nvPr/>
        </p:nvPicPr>
        <p:blipFill>
          <a:blip r:embed="rId2"/>
          <a:stretch>
            <a:fillRect/>
          </a:stretch>
        </p:blipFill>
        <p:spPr>
          <a:xfrm>
            <a:off x="614100" y="1255059"/>
            <a:ext cx="4778154" cy="2751058"/>
          </a:xfrm>
          <a:prstGeom prst="rect">
            <a:avLst/>
          </a:prstGeom>
        </p:spPr>
      </p:pic>
      <p:pic>
        <p:nvPicPr>
          <p:cNvPr id="8" name="Resim 7">
            <a:extLst>
              <a:ext uri="{FF2B5EF4-FFF2-40B4-BE49-F238E27FC236}">
                <a16:creationId xmlns:a16="http://schemas.microsoft.com/office/drawing/2014/main" id="{1129166F-6AF6-CE2E-F11B-C8BAB5F435F8}"/>
              </a:ext>
            </a:extLst>
          </p:cNvPr>
          <p:cNvPicPr>
            <a:picLocks noChangeAspect="1"/>
          </p:cNvPicPr>
          <p:nvPr/>
        </p:nvPicPr>
        <p:blipFill>
          <a:blip r:embed="rId3"/>
          <a:stretch>
            <a:fillRect/>
          </a:stretch>
        </p:blipFill>
        <p:spPr>
          <a:xfrm>
            <a:off x="6799748" y="1255058"/>
            <a:ext cx="4316356" cy="2751059"/>
          </a:xfrm>
          <a:prstGeom prst="rect">
            <a:avLst/>
          </a:prstGeom>
        </p:spPr>
      </p:pic>
      <p:pic>
        <p:nvPicPr>
          <p:cNvPr id="10" name="Resim 9">
            <a:extLst>
              <a:ext uri="{FF2B5EF4-FFF2-40B4-BE49-F238E27FC236}">
                <a16:creationId xmlns:a16="http://schemas.microsoft.com/office/drawing/2014/main" id="{3E4D4800-57F8-CE04-231F-E37FA5E7E6A0}"/>
              </a:ext>
            </a:extLst>
          </p:cNvPr>
          <p:cNvPicPr>
            <a:picLocks noChangeAspect="1"/>
          </p:cNvPicPr>
          <p:nvPr/>
        </p:nvPicPr>
        <p:blipFill>
          <a:blip r:embed="rId4"/>
          <a:stretch>
            <a:fillRect/>
          </a:stretch>
        </p:blipFill>
        <p:spPr>
          <a:xfrm>
            <a:off x="614100" y="4534516"/>
            <a:ext cx="4778154" cy="1965730"/>
          </a:xfrm>
          <a:prstGeom prst="rect">
            <a:avLst/>
          </a:prstGeom>
        </p:spPr>
      </p:pic>
      <p:pic>
        <p:nvPicPr>
          <p:cNvPr id="12" name="Resim 11">
            <a:extLst>
              <a:ext uri="{FF2B5EF4-FFF2-40B4-BE49-F238E27FC236}">
                <a16:creationId xmlns:a16="http://schemas.microsoft.com/office/drawing/2014/main" id="{BF9CA11C-6205-393E-5685-2861A1EC9E43}"/>
              </a:ext>
            </a:extLst>
          </p:cNvPr>
          <p:cNvPicPr>
            <a:picLocks noChangeAspect="1"/>
          </p:cNvPicPr>
          <p:nvPr/>
        </p:nvPicPr>
        <p:blipFill>
          <a:blip r:embed="rId5"/>
          <a:stretch>
            <a:fillRect/>
          </a:stretch>
        </p:blipFill>
        <p:spPr>
          <a:xfrm>
            <a:off x="6799748" y="4516587"/>
            <a:ext cx="4316356" cy="1965730"/>
          </a:xfrm>
          <a:prstGeom prst="rect">
            <a:avLst/>
          </a:prstGeom>
        </p:spPr>
      </p:pic>
    </p:spTree>
    <p:extLst>
      <p:ext uri="{BB962C8B-B14F-4D97-AF65-F5344CB8AC3E}">
        <p14:creationId xmlns:p14="http://schemas.microsoft.com/office/powerpoint/2010/main" val="2616359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8-yorumlar</a:t>
            </a:r>
          </a:p>
        </p:txBody>
      </p:sp>
      <p:sp>
        <p:nvSpPr>
          <p:cNvPr id="3" name="İçerik Yer Tutucusu 2"/>
          <p:cNvSpPr>
            <a:spLocks noGrp="1"/>
          </p:cNvSpPr>
          <p:nvPr>
            <p:ph idx="1"/>
          </p:nvPr>
        </p:nvSpPr>
        <p:spPr/>
        <p:txBody>
          <a:bodyPr>
            <a:normAutofit fontScale="92500" lnSpcReduction="20000"/>
          </a:bodyPr>
          <a:lstStyle/>
          <a:p>
            <a:r>
              <a:rPr lang="tr-TR" dirty="0"/>
              <a:t>*Projeden nasıl bir performans elde edildi,</a:t>
            </a:r>
          </a:p>
          <a:p>
            <a:pPr marL="457200" lvl="1" indent="0">
              <a:buNone/>
            </a:pPr>
            <a:r>
              <a:rPr lang="tr-TR" dirty="0"/>
              <a:t>Özellikle AGF boyutunda, diğer tüm filtreleme işlemlerine göre önemli bir performans elde edilmiştir. CNN kullanılan birçok uygulama mevcut olsa da Filtreleme çıkışına CNN uygulanan bir örnek bulamamıştım, bu açıdan kişisel bakımda bir yenilik oldu.</a:t>
            </a:r>
          </a:p>
          <a:p>
            <a:r>
              <a:rPr lang="tr-TR" dirty="0"/>
              <a:t>*Projeyi yapmak size nasıl bir katkı sağladı, </a:t>
            </a:r>
          </a:p>
          <a:p>
            <a:pPr marL="457200" lvl="1" indent="0">
              <a:buNone/>
            </a:pPr>
            <a:r>
              <a:rPr lang="tr-TR" dirty="0"/>
              <a:t>Kulak doygunluğu olarak sahip olduğumuz veya sadece matematiksel gördüğümüz birçok filtre ve </a:t>
            </a:r>
            <a:r>
              <a:rPr lang="tr-TR" dirty="0" err="1"/>
              <a:t>processing</a:t>
            </a:r>
            <a:r>
              <a:rPr lang="tr-TR" dirty="0"/>
              <a:t> adımlarını tek tek deneyerek en optimumlarını seçme ve bunları kıyaslama fırsatı elde edildi. Birçok filtreyi proje üzerinde denemek kavramsal olarak pekişmesine katkı sundu.</a:t>
            </a:r>
          </a:p>
          <a:p>
            <a:r>
              <a:rPr lang="tr-TR" dirty="0"/>
              <a:t>*Elde edilen performansın yüksek/düşük olmasının nedenleri sizce nedir,</a:t>
            </a:r>
          </a:p>
          <a:p>
            <a:pPr marL="457200" lvl="1" indent="0">
              <a:buNone/>
            </a:pPr>
            <a:r>
              <a:rPr lang="tr-TR" dirty="0" err="1"/>
              <a:t>Datasetin</a:t>
            </a:r>
            <a:r>
              <a:rPr lang="tr-TR" dirty="0"/>
              <a:t> genişliği şüphesiz ki en büyük etkenlerden biri oldu. Proje geliştirirken kullandığım ana makinenin, ekran kartı işlemcisi bakımından yetersiz olması da eğitim süresini ve kalitesini etkilemiştir.</a:t>
            </a:r>
          </a:p>
          <a:p>
            <a:r>
              <a:rPr lang="tr-TR" dirty="0"/>
              <a:t>*Gelecekte bu projeyi ilerletmek isteseniz ne yapardınız?</a:t>
            </a:r>
          </a:p>
          <a:p>
            <a:pPr marL="457200" lvl="1" indent="0">
              <a:buNone/>
            </a:pPr>
            <a:r>
              <a:rPr lang="tr-TR" dirty="0"/>
              <a:t>MRI görüntüleri üzerinden çok fazla geliştirilmeye çalışılan proje mevcut, biraz da geç seviye bir adım olmasından dolayı daha yenilikçi bir projeye evirmeyi düşünürdüm.</a:t>
            </a:r>
          </a:p>
        </p:txBody>
      </p:sp>
    </p:spTree>
    <p:extLst>
      <p:ext uri="{BB962C8B-B14F-4D97-AF65-F5344CB8AC3E}">
        <p14:creationId xmlns:p14="http://schemas.microsoft.com/office/powerpoint/2010/main" val="426467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Kaynakça</a:t>
            </a:r>
          </a:p>
        </p:txBody>
      </p:sp>
      <p:sp>
        <p:nvSpPr>
          <p:cNvPr id="3" name="İçerik Yer Tutucusu 2"/>
          <p:cNvSpPr>
            <a:spLocks noGrp="1"/>
          </p:cNvSpPr>
          <p:nvPr>
            <p:ph idx="1"/>
          </p:nvPr>
        </p:nvSpPr>
        <p:spPr/>
        <p:txBody>
          <a:bodyPr/>
          <a:lstStyle/>
          <a:p>
            <a:r>
              <a:rPr lang="en-US" dirty="0"/>
              <a:t>[1] S. Eickhoff, T. E. Nichols, J. D. Van Horn, and J. A. Turner, ``Sharing the wealth: Neuroimaging data repositories,'' </a:t>
            </a:r>
            <a:r>
              <a:rPr lang="en-US" dirty="0" err="1"/>
              <a:t>NeuroImage</a:t>
            </a:r>
            <a:r>
              <a:rPr lang="en-US" dirty="0"/>
              <a:t>, vol. 124, pp. 1065-1068, Jan. 2016</a:t>
            </a:r>
            <a:endParaRPr lang="tr-TR" dirty="0"/>
          </a:p>
          <a:p>
            <a:r>
              <a:rPr lang="tr-TR" dirty="0"/>
              <a:t>[2] </a:t>
            </a:r>
            <a:r>
              <a:rPr lang="tr-TR" dirty="0" err="1"/>
              <a:t>Öziç</a:t>
            </a:r>
            <a:r>
              <a:rPr lang="tr-TR" dirty="0"/>
              <a:t> &amp; Özşen, 2020</a:t>
            </a:r>
          </a:p>
          <a:p>
            <a:r>
              <a:rPr lang="tr-TR" dirty="0"/>
              <a:t>[3] Hong vd., 2019; John &amp; </a:t>
            </a:r>
            <a:r>
              <a:rPr lang="tr-TR" dirty="0" err="1"/>
              <a:t>Kunju</a:t>
            </a:r>
            <a:r>
              <a:rPr lang="tr-TR" dirty="0"/>
              <a:t>, 2018; </a:t>
            </a:r>
            <a:r>
              <a:rPr lang="tr-TR" dirty="0" err="1"/>
              <a:t>Khvostikov</a:t>
            </a:r>
            <a:r>
              <a:rPr lang="tr-TR" dirty="0"/>
              <a:t> vd., 2018).</a:t>
            </a:r>
          </a:p>
        </p:txBody>
      </p:sp>
    </p:spTree>
    <p:extLst>
      <p:ext uri="{BB962C8B-B14F-4D97-AF65-F5344CB8AC3E}">
        <p14:creationId xmlns:p14="http://schemas.microsoft.com/office/powerpoint/2010/main" val="366164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Projenin kullanım alanları</a:t>
            </a:r>
          </a:p>
        </p:txBody>
      </p:sp>
      <p:sp>
        <p:nvSpPr>
          <p:cNvPr id="3" name="İçerik Yer Tutucusu 2"/>
          <p:cNvSpPr>
            <a:spLocks noGrp="1"/>
          </p:cNvSpPr>
          <p:nvPr>
            <p:ph idx="1"/>
          </p:nvPr>
        </p:nvSpPr>
        <p:spPr>
          <a:xfrm>
            <a:off x="685801" y="2339291"/>
            <a:ext cx="10131425" cy="3649133"/>
          </a:xfrm>
        </p:spPr>
        <p:txBody>
          <a:bodyPr>
            <a:normAutofit fontScale="25000" lnSpcReduction="20000"/>
          </a:bodyPr>
          <a:lstStyle/>
          <a:p>
            <a:pPr marL="0" indent="0" algn="l">
              <a:buNone/>
            </a:pPr>
            <a:r>
              <a:rPr lang="tr-TR" sz="4800" b="1" i="0" dirty="0">
                <a:effectLst/>
                <a:latin typeface="Tahoma" panose="020B0604030504040204" pitchFamily="34" charset="0"/>
                <a:ea typeface="Tahoma" panose="020B0604030504040204" pitchFamily="34" charset="0"/>
                <a:cs typeface="Tahoma" panose="020B0604030504040204" pitchFamily="34" charset="0"/>
              </a:rPr>
              <a:t>1. Erken Teşhis ve Tedavi Stratejilerinin Belirlenmesi:</a:t>
            </a:r>
            <a:endParaRPr lang="tr-TR" sz="4800" b="0" i="0" dirty="0">
              <a:effectLst/>
              <a:latin typeface="Tahoma" panose="020B0604030504040204" pitchFamily="34" charset="0"/>
              <a:ea typeface="Tahoma" panose="020B0604030504040204" pitchFamily="34" charset="0"/>
              <a:cs typeface="Tahoma" panose="020B0604030504040204" pitchFamily="34" charset="0"/>
            </a:endParaRPr>
          </a:p>
          <a:p>
            <a:pPr marL="0" indent="0" algn="l">
              <a:buNone/>
            </a:pPr>
            <a:r>
              <a:rPr lang="tr-TR" sz="4800" b="0" i="0" dirty="0">
                <a:effectLst/>
                <a:latin typeface="Tahoma" panose="020B0604030504040204" pitchFamily="34" charset="0"/>
                <a:ea typeface="Tahoma" panose="020B0604030504040204" pitchFamily="34" charset="0"/>
                <a:cs typeface="Tahoma" panose="020B0604030504040204" pitchFamily="34" charset="0"/>
              </a:rPr>
              <a:t>Geliştirilen model, Alzheimer hastalığının erken evrelerini sınıflandırarak erken teşhis konusunda önemli bir rol oynayabilir. Erken teşhis, etkili tedavi stratejileri belirlenmesine ve hastalığın ilerlemesini yavaşlatmaya yardımcı olabilir.</a:t>
            </a:r>
          </a:p>
          <a:p>
            <a:pPr marL="0" indent="0" algn="l">
              <a:buNone/>
            </a:pPr>
            <a:r>
              <a:rPr lang="tr-TR" sz="4800" b="1" i="0" dirty="0">
                <a:effectLst/>
                <a:latin typeface="Tahoma" panose="020B0604030504040204" pitchFamily="34" charset="0"/>
                <a:ea typeface="Tahoma" panose="020B0604030504040204" pitchFamily="34" charset="0"/>
                <a:cs typeface="Tahoma" panose="020B0604030504040204" pitchFamily="34" charset="0"/>
              </a:rPr>
              <a:t>2. Klinik Uygulamalarda Yardımcı Araç Olarak Kullanım:</a:t>
            </a:r>
            <a:endParaRPr lang="tr-TR" sz="4800" b="0" i="0" dirty="0">
              <a:effectLst/>
              <a:latin typeface="Tahoma" panose="020B0604030504040204" pitchFamily="34" charset="0"/>
              <a:ea typeface="Tahoma" panose="020B0604030504040204" pitchFamily="34" charset="0"/>
              <a:cs typeface="Tahoma" panose="020B0604030504040204" pitchFamily="34" charset="0"/>
            </a:endParaRPr>
          </a:p>
          <a:p>
            <a:pPr marL="0" indent="0" algn="l">
              <a:buNone/>
            </a:pPr>
            <a:r>
              <a:rPr lang="tr-TR" sz="4800" b="0" i="0" dirty="0">
                <a:effectLst/>
                <a:latin typeface="Tahoma" panose="020B0604030504040204" pitchFamily="34" charset="0"/>
                <a:ea typeface="Tahoma" panose="020B0604030504040204" pitchFamily="34" charset="0"/>
                <a:cs typeface="Tahoma" panose="020B0604030504040204" pitchFamily="34" charset="0"/>
              </a:rPr>
              <a:t>Sağlık profesyonelleri tarafından kullanılabilecek bir araç olarak, geliştirilen model, klinik ortamlarda doktorlara ve uzmanlara Alzheimer hastalığının evreleri hakkında hızlı ve doğru bir referans sunabilir.</a:t>
            </a:r>
          </a:p>
          <a:p>
            <a:pPr marL="0" indent="0" algn="l">
              <a:buNone/>
            </a:pPr>
            <a:r>
              <a:rPr lang="tr-TR" sz="4800" b="1" i="0" dirty="0">
                <a:effectLst/>
                <a:latin typeface="Tahoma" panose="020B0604030504040204" pitchFamily="34" charset="0"/>
                <a:ea typeface="Tahoma" panose="020B0604030504040204" pitchFamily="34" charset="0"/>
                <a:cs typeface="Tahoma" panose="020B0604030504040204" pitchFamily="34" charset="0"/>
              </a:rPr>
              <a:t>3. İlaç ve Tedavi Yöntemlerinin Geliştirilmesi:</a:t>
            </a:r>
            <a:endParaRPr lang="tr-TR" sz="4800" b="0" i="0" dirty="0">
              <a:effectLst/>
              <a:latin typeface="Tahoma" panose="020B0604030504040204" pitchFamily="34" charset="0"/>
              <a:ea typeface="Tahoma" panose="020B0604030504040204" pitchFamily="34" charset="0"/>
              <a:cs typeface="Tahoma" panose="020B0604030504040204" pitchFamily="34" charset="0"/>
            </a:endParaRPr>
          </a:p>
          <a:p>
            <a:pPr marL="0" indent="0" algn="l">
              <a:buNone/>
            </a:pPr>
            <a:r>
              <a:rPr lang="tr-TR" sz="4800" b="0" i="0" dirty="0">
                <a:effectLst/>
                <a:latin typeface="Tahoma" panose="020B0604030504040204" pitchFamily="34" charset="0"/>
                <a:ea typeface="Tahoma" panose="020B0604030504040204" pitchFamily="34" charset="0"/>
                <a:cs typeface="Tahoma" panose="020B0604030504040204" pitchFamily="34" charset="0"/>
              </a:rPr>
              <a:t>Farklı Alzheimer evrelerinin doğru bir şekilde sınıflandırılması, farklı evrelerde etkili olabilecek ilaçların veya tedavi yöntemlerinin geliştirilmesine olanak sağlayabilir.</a:t>
            </a:r>
          </a:p>
          <a:p>
            <a:pPr marL="0" indent="0" algn="l">
              <a:buNone/>
            </a:pPr>
            <a:r>
              <a:rPr lang="tr-TR" sz="4800" b="1" i="0" dirty="0">
                <a:effectLst/>
                <a:latin typeface="Tahoma" panose="020B0604030504040204" pitchFamily="34" charset="0"/>
                <a:ea typeface="Tahoma" panose="020B0604030504040204" pitchFamily="34" charset="0"/>
                <a:cs typeface="Tahoma" panose="020B0604030504040204" pitchFamily="34" charset="0"/>
              </a:rPr>
              <a:t>4. Araştırma ve Hastalığın Anlaşılması:</a:t>
            </a:r>
            <a:endParaRPr lang="tr-TR" sz="4800" b="0" i="0" dirty="0">
              <a:effectLst/>
              <a:latin typeface="Tahoma" panose="020B0604030504040204" pitchFamily="34" charset="0"/>
              <a:ea typeface="Tahoma" panose="020B0604030504040204" pitchFamily="34" charset="0"/>
              <a:cs typeface="Tahoma" panose="020B0604030504040204" pitchFamily="34" charset="0"/>
            </a:endParaRPr>
          </a:p>
          <a:p>
            <a:pPr marL="0" indent="0" algn="l">
              <a:buNone/>
            </a:pPr>
            <a:r>
              <a:rPr lang="tr-TR" sz="4800" b="0" i="0" dirty="0">
                <a:effectLst/>
                <a:latin typeface="Tahoma" panose="020B0604030504040204" pitchFamily="34" charset="0"/>
                <a:ea typeface="Tahoma" panose="020B0604030504040204" pitchFamily="34" charset="0"/>
                <a:cs typeface="Tahoma" panose="020B0604030504040204" pitchFamily="34" charset="0"/>
              </a:rPr>
              <a:t>Geliştirilen model, araştırmacılara Alzheimer hastalığının farklı evrelerinin görsel bir temsili sunarak hastalığın biyolojik ve klinik özelliklerini daha iyi anlamalarına yardımcı olabilir.</a:t>
            </a:r>
          </a:p>
          <a:p>
            <a:pPr marL="0" indent="0" algn="l">
              <a:buNone/>
            </a:pPr>
            <a:r>
              <a:rPr lang="tr-TR" sz="4800" b="1" i="0" dirty="0">
                <a:effectLst/>
                <a:latin typeface="Tahoma" panose="020B0604030504040204" pitchFamily="34" charset="0"/>
                <a:ea typeface="Tahoma" panose="020B0604030504040204" pitchFamily="34" charset="0"/>
                <a:cs typeface="Tahoma" panose="020B0604030504040204" pitchFamily="34" charset="0"/>
              </a:rPr>
              <a:t>5. Toplumsal Farkındalık ve Eğitim:</a:t>
            </a:r>
            <a:endParaRPr lang="tr-TR" sz="4800" b="0" i="0" dirty="0">
              <a:effectLst/>
              <a:latin typeface="Tahoma" panose="020B0604030504040204" pitchFamily="34" charset="0"/>
              <a:ea typeface="Tahoma" panose="020B0604030504040204" pitchFamily="34" charset="0"/>
              <a:cs typeface="Tahoma" panose="020B0604030504040204" pitchFamily="34" charset="0"/>
            </a:endParaRPr>
          </a:p>
          <a:p>
            <a:pPr marL="0" indent="0" algn="l">
              <a:buNone/>
            </a:pPr>
            <a:r>
              <a:rPr lang="tr-TR" sz="4800" b="0" i="0" dirty="0">
                <a:effectLst/>
                <a:latin typeface="Tahoma" panose="020B0604030504040204" pitchFamily="34" charset="0"/>
                <a:ea typeface="Tahoma" panose="020B0604030504040204" pitchFamily="34" charset="0"/>
                <a:cs typeface="Tahoma" panose="020B0604030504040204" pitchFamily="34" charset="0"/>
              </a:rPr>
              <a:t>Alzheimer hastalığının evrelerini sınıflandırmak için geliştirilen bu tür teknolojiler, genel halkın hastalığın farkındalığını artırabilir ve hastalığın önlenmesi veya erken teşhisi konusunda bilinçlendirme sağlayabilir.</a:t>
            </a:r>
          </a:p>
          <a:p>
            <a:pPr marL="0" indent="0" algn="l">
              <a:buNone/>
            </a:pPr>
            <a:r>
              <a:rPr lang="tr-TR" sz="4800" b="1" i="0" dirty="0">
                <a:effectLst/>
                <a:latin typeface="Tahoma" panose="020B0604030504040204" pitchFamily="34" charset="0"/>
                <a:ea typeface="Tahoma" panose="020B0604030504040204" pitchFamily="34" charset="0"/>
                <a:cs typeface="Tahoma" panose="020B0604030504040204" pitchFamily="34" charset="0"/>
              </a:rPr>
              <a:t>6. Veri Tabanlı Araştırmalar ve Gelecek Çalışmalar İçin Temel Oluşturma:</a:t>
            </a:r>
            <a:endParaRPr lang="tr-TR" sz="4800" b="0" i="0" dirty="0">
              <a:effectLst/>
              <a:latin typeface="Tahoma" panose="020B0604030504040204" pitchFamily="34" charset="0"/>
              <a:ea typeface="Tahoma" panose="020B0604030504040204" pitchFamily="34" charset="0"/>
              <a:cs typeface="Tahoma" panose="020B0604030504040204" pitchFamily="34" charset="0"/>
            </a:endParaRPr>
          </a:p>
          <a:p>
            <a:pPr marL="0" indent="0" algn="l">
              <a:buNone/>
            </a:pPr>
            <a:r>
              <a:rPr lang="tr-TR" sz="4800" b="0" i="0" dirty="0">
                <a:effectLst/>
                <a:latin typeface="Tahoma" panose="020B0604030504040204" pitchFamily="34" charset="0"/>
                <a:ea typeface="Tahoma" panose="020B0604030504040204" pitchFamily="34" charset="0"/>
                <a:cs typeface="Tahoma" panose="020B0604030504040204" pitchFamily="34" charset="0"/>
              </a:rPr>
              <a:t>Geliştirilen model, elde edilen sonuçlar ve sınıflandırma yeteneğiyle gelecekteki araştırmalar için veri tabanını oluşturabilir. Bu veri tabanı, daha geniş çaplı çalışmaların temelini oluşturabilir.</a:t>
            </a:r>
          </a:p>
          <a:p>
            <a:pPr marL="0" indent="0">
              <a:buNone/>
            </a:pPr>
            <a:br>
              <a:rPr lang="tr-TR" dirty="0">
                <a:latin typeface="Times New Roman" panose="02020603050405020304" pitchFamily="18" charset="0"/>
                <a:cs typeface="Times New Roman" panose="02020603050405020304" pitchFamily="18" charset="0"/>
              </a:rPr>
            </a:b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77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4782" y="171405"/>
            <a:ext cx="10131425" cy="1456267"/>
          </a:xfrm>
        </p:spPr>
        <p:txBody>
          <a:bodyPr/>
          <a:lstStyle/>
          <a:p>
            <a:r>
              <a:rPr lang="tr-TR" dirty="0"/>
              <a:t>3-literatür taraması</a:t>
            </a:r>
          </a:p>
        </p:txBody>
      </p:sp>
      <p:sp>
        <p:nvSpPr>
          <p:cNvPr id="3" name="İçerik Yer Tutucusu 2"/>
          <p:cNvSpPr>
            <a:spLocks noGrp="1"/>
          </p:cNvSpPr>
          <p:nvPr>
            <p:ph idx="1"/>
          </p:nvPr>
        </p:nvSpPr>
        <p:spPr>
          <a:xfrm>
            <a:off x="344782" y="2707921"/>
            <a:ext cx="9095053" cy="2841234"/>
          </a:xfrm>
        </p:spPr>
        <p:txBody>
          <a:bodyPr>
            <a:noAutofit/>
          </a:bodyPr>
          <a:lstStyle/>
          <a:p>
            <a:pPr algn="l">
              <a:buFont typeface="+mj-lt"/>
              <a:buAutoNum type="arabicPeriod"/>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Classification</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of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Alzheimer’s</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Disease</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Based</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on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Structural</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Magnetic</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Resonance</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Imaging</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(MRI) Data"</a:t>
            </a:r>
            <a:endParaRPr lang="tr-TR" sz="1300" b="0" i="0" dirty="0">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l">
              <a:buNone/>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Yazarlar: </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Smith, A.; Johnson, B.; et al.</a:t>
            </a:r>
          </a:p>
          <a:p>
            <a:pPr marL="457200" lvl="1" indent="0" algn="l">
              <a:buNone/>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Yayın Yılı: </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2020</a:t>
            </a:r>
          </a:p>
          <a:p>
            <a:pPr marL="457200" lvl="1" indent="0" algn="l">
              <a:buNone/>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Özet: </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Bu çalışma, Alzheimer hastalığının farklı evrelerini belirlemek için yapılan bir derin öğrenme yaklaşımını tanımlar. Yapılan çalışmada, MRI görüntülerinden özellik çıkarılması ve derin </a:t>
            </a:r>
            <a:r>
              <a:rPr lang="tr-TR" sz="1300" b="0" i="0" dirty="0" err="1">
                <a:effectLst/>
                <a:latin typeface="Times New Roman" panose="02020603050405020304" pitchFamily="18" charset="0"/>
                <a:ea typeface="Tahoma" panose="020B0604030504040204" pitchFamily="34" charset="0"/>
                <a:cs typeface="Times New Roman" panose="02020603050405020304" pitchFamily="18" charset="0"/>
              </a:rPr>
              <a:t>evrişimli</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 sinir ağları (CNN) kullanılarak sınıflandırma işlemi gerçekleştirilmiştir.</a:t>
            </a:r>
          </a:p>
          <a:p>
            <a:pPr algn="l">
              <a:buFont typeface="+mj-lt"/>
              <a:buAutoNum type="arabicPeriod"/>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Automated</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Classification</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of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Alzheimer’s</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Disease</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Stages</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Using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Convolutional</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Neural</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Networks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with</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Multimodal MRI Data"</a:t>
            </a:r>
            <a:endParaRPr lang="tr-TR" sz="1300" b="0" i="0" dirty="0">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l">
              <a:buNone/>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Yazarlar: </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Chen, X.; Wang, Y.; et al.</a:t>
            </a:r>
          </a:p>
          <a:p>
            <a:pPr marL="457200" lvl="1" indent="0" algn="l">
              <a:buNone/>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Yayın Yılı: </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2021</a:t>
            </a:r>
          </a:p>
          <a:p>
            <a:pPr marL="457200" lvl="1" indent="0" algn="l">
              <a:buNone/>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Özet: </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Bu makalede, farklı MRI modalitelerinden elde edilen verilerin kullanıldığı bir sınıflandırma yöntemi sunulmaktadır. Çalışmada, çoklu MRI görüntüleme tekniklerinin bir araya getirilmesi ve derin öğrenme yöntemlerinin kullanılmasıyla Alzheimer evrelerinin doğru bir şekilde sınıflandırılması hedeflenmiştir.</a:t>
            </a:r>
          </a:p>
          <a:p>
            <a:pPr algn="l">
              <a:buFont typeface="+mj-lt"/>
              <a:buAutoNum type="arabicPeriod"/>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Alzheimer’s</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Disease</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Staging</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Classification</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Using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Deep</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Convolutional</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300" b="1" i="0" dirty="0" err="1">
                <a:effectLst/>
                <a:latin typeface="Times New Roman" panose="02020603050405020304" pitchFamily="18" charset="0"/>
                <a:ea typeface="Tahoma" panose="020B0604030504040204" pitchFamily="34" charset="0"/>
                <a:cs typeface="Times New Roman" panose="02020603050405020304" pitchFamily="18" charset="0"/>
              </a:rPr>
              <a:t>Neural</a:t>
            </a: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 Networks"</a:t>
            </a:r>
            <a:endParaRPr lang="tr-TR" sz="1300" b="0" i="0" dirty="0">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l">
              <a:buNone/>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Yazarlar: </a:t>
            </a:r>
            <a:r>
              <a:rPr lang="tr-TR" sz="1300" b="0" i="0" dirty="0" err="1">
                <a:effectLst/>
                <a:latin typeface="Times New Roman" panose="02020603050405020304" pitchFamily="18" charset="0"/>
                <a:ea typeface="Tahoma" panose="020B0604030504040204" pitchFamily="34" charset="0"/>
                <a:cs typeface="Times New Roman" panose="02020603050405020304" pitchFamily="18" charset="0"/>
              </a:rPr>
              <a:t>Liu</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 Z.; Zhang, S.; et al.</a:t>
            </a:r>
          </a:p>
          <a:p>
            <a:pPr marL="457200" lvl="1" indent="0" algn="l">
              <a:buNone/>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Yayın Yılı: </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2019</a:t>
            </a:r>
          </a:p>
          <a:p>
            <a:pPr marL="457200" lvl="1" indent="0" algn="l">
              <a:buNone/>
            </a:pPr>
            <a:r>
              <a:rPr lang="tr-TR" sz="1300" b="1" i="0" dirty="0">
                <a:effectLst/>
                <a:latin typeface="Times New Roman" panose="02020603050405020304" pitchFamily="18" charset="0"/>
                <a:ea typeface="Tahoma" panose="020B0604030504040204" pitchFamily="34" charset="0"/>
                <a:cs typeface="Times New Roman" panose="02020603050405020304" pitchFamily="18" charset="0"/>
              </a:rPr>
              <a:t>Özet: </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Bu çalışma, derin </a:t>
            </a:r>
            <a:r>
              <a:rPr lang="tr-TR" sz="1300" b="0" i="0" dirty="0" err="1">
                <a:effectLst/>
                <a:latin typeface="Times New Roman" panose="02020603050405020304" pitchFamily="18" charset="0"/>
                <a:ea typeface="Tahoma" panose="020B0604030504040204" pitchFamily="34" charset="0"/>
                <a:cs typeface="Times New Roman" panose="02020603050405020304" pitchFamily="18" charset="0"/>
              </a:rPr>
              <a:t>evrişimli</a:t>
            </a:r>
            <a:r>
              <a:rPr lang="tr-TR" sz="1300" b="0" i="0" dirty="0">
                <a:effectLst/>
                <a:latin typeface="Times New Roman" panose="02020603050405020304" pitchFamily="18" charset="0"/>
                <a:ea typeface="Tahoma" panose="020B0604030504040204" pitchFamily="34" charset="0"/>
                <a:cs typeface="Times New Roman" panose="02020603050405020304" pitchFamily="18" charset="0"/>
              </a:rPr>
              <a:t> sinir ağlarını (CNN) kullanan bir yöntemle Alzheimer hastalığının evrelerini sınıflandırmak için bir model geliştirilmesini detaylandırır. MRI görüntüleri üzerinde yapılan sınıflandırma işlemi, farklı evreleri doğru bir şekilde tanımlama potansiyeline sahiptir.</a:t>
            </a:r>
          </a:p>
          <a:p>
            <a:pPr marL="0" indent="0">
              <a:buNone/>
            </a:pPr>
            <a:endParaRPr lang="tr-TR"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88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4782" y="171405"/>
            <a:ext cx="10131425" cy="1456267"/>
          </a:xfrm>
        </p:spPr>
        <p:txBody>
          <a:bodyPr/>
          <a:lstStyle/>
          <a:p>
            <a:r>
              <a:rPr lang="tr-TR" dirty="0"/>
              <a:t>3-literatür taraması</a:t>
            </a:r>
          </a:p>
        </p:txBody>
      </p:sp>
      <p:sp>
        <p:nvSpPr>
          <p:cNvPr id="3" name="İçerik Yer Tutucusu 2"/>
          <p:cNvSpPr>
            <a:spLocks noGrp="1"/>
          </p:cNvSpPr>
          <p:nvPr>
            <p:ph idx="1"/>
          </p:nvPr>
        </p:nvSpPr>
        <p:spPr>
          <a:xfrm>
            <a:off x="344782" y="2707921"/>
            <a:ext cx="9095053" cy="2841234"/>
          </a:xfrm>
        </p:spPr>
        <p:txBody>
          <a:bodyPr>
            <a:noAutofit/>
          </a:bodyPr>
          <a:lstStyle/>
          <a:p>
            <a:pPr marL="0" indent="0" algn="l">
              <a:buNone/>
            </a:pP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4. "Machine Learning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Approaches</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for</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Classification</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of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Alzheimer’s</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Disease</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from</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MRI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Images</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a:t>
            </a:r>
            <a:endParaRPr lang="tr-TR" sz="1500" b="0" i="0" dirty="0">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l">
              <a:buNone/>
            </a:pP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Yazarlar: </a:t>
            </a:r>
            <a:r>
              <a:rPr lang="tr-TR" sz="1500" b="0" i="0" dirty="0">
                <a:effectLst/>
                <a:latin typeface="Times New Roman" panose="02020603050405020304" pitchFamily="18" charset="0"/>
                <a:ea typeface="Tahoma" panose="020B0604030504040204" pitchFamily="34" charset="0"/>
                <a:cs typeface="Times New Roman" panose="02020603050405020304" pitchFamily="18" charset="0"/>
              </a:rPr>
              <a:t>Rahman, M.; </a:t>
            </a:r>
            <a:r>
              <a:rPr lang="tr-TR" sz="1500" b="0" i="0" dirty="0" err="1">
                <a:effectLst/>
                <a:latin typeface="Times New Roman" panose="02020603050405020304" pitchFamily="18" charset="0"/>
                <a:ea typeface="Tahoma" panose="020B0604030504040204" pitchFamily="34" charset="0"/>
                <a:cs typeface="Times New Roman" panose="02020603050405020304" pitchFamily="18" charset="0"/>
              </a:rPr>
              <a:t>Haque</a:t>
            </a:r>
            <a:r>
              <a:rPr lang="tr-TR" sz="1500" b="0" i="0" dirty="0">
                <a:effectLst/>
                <a:latin typeface="Times New Roman" panose="02020603050405020304" pitchFamily="18" charset="0"/>
                <a:ea typeface="Tahoma" panose="020B0604030504040204" pitchFamily="34" charset="0"/>
                <a:cs typeface="Times New Roman" panose="02020603050405020304" pitchFamily="18" charset="0"/>
              </a:rPr>
              <a:t>, M. E.; et al.</a:t>
            </a:r>
          </a:p>
          <a:p>
            <a:pPr marL="457200" lvl="1" indent="0" algn="l">
              <a:buNone/>
            </a:pP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Yayın Yılı: </a:t>
            </a:r>
            <a:r>
              <a:rPr lang="tr-TR" sz="1500" b="0" i="0" dirty="0">
                <a:effectLst/>
                <a:latin typeface="Times New Roman" panose="02020603050405020304" pitchFamily="18" charset="0"/>
                <a:ea typeface="Tahoma" panose="020B0604030504040204" pitchFamily="34" charset="0"/>
                <a:cs typeface="Times New Roman" panose="02020603050405020304" pitchFamily="18" charset="0"/>
              </a:rPr>
              <a:t>2022</a:t>
            </a:r>
          </a:p>
          <a:p>
            <a:pPr marL="457200" lvl="1" indent="0" algn="l">
              <a:buNone/>
            </a:pP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Özet: </a:t>
            </a:r>
            <a:r>
              <a:rPr lang="tr-TR" sz="1500" b="0" i="0" dirty="0">
                <a:effectLst/>
                <a:latin typeface="Times New Roman" panose="02020603050405020304" pitchFamily="18" charset="0"/>
                <a:ea typeface="Tahoma" panose="020B0604030504040204" pitchFamily="34" charset="0"/>
                <a:cs typeface="Times New Roman" panose="02020603050405020304" pitchFamily="18" charset="0"/>
              </a:rPr>
              <a:t>Bu makale, Alzheimer hastalığının MRI görüntüleri kullanılarak sınıflandırılması için makine öğrenimi yaklaşımlarını değerlendirir. Çalışmada, derin öğrenme tekniklerinin yanı sıra geleneksel öznitelik çıkarımı ve sınıflandırma yöntemlerinin performansı karşılaştırılmıştır.</a:t>
            </a:r>
          </a:p>
          <a:p>
            <a:pPr marL="0" indent="0" algn="l">
              <a:buNone/>
            </a:pP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5.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Alzheimer’s</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Disease</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Classification</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Using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Deep</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Learning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with</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Convolutional</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tr-TR" sz="1500" b="1" i="0" dirty="0" err="1">
                <a:effectLst/>
                <a:latin typeface="Times New Roman" panose="02020603050405020304" pitchFamily="18" charset="0"/>
                <a:ea typeface="Tahoma" panose="020B0604030504040204" pitchFamily="34" charset="0"/>
                <a:cs typeface="Times New Roman" panose="02020603050405020304" pitchFamily="18" charset="0"/>
              </a:rPr>
              <a:t>Neural</a:t>
            </a: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 Networks"</a:t>
            </a:r>
            <a:endParaRPr lang="tr-TR" sz="1500" b="0" i="0" dirty="0">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l">
              <a:buNone/>
            </a:pP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Yazarlar: </a:t>
            </a:r>
            <a:r>
              <a:rPr lang="tr-TR" sz="1500" b="0" i="0" dirty="0">
                <a:effectLst/>
                <a:latin typeface="Times New Roman" panose="02020603050405020304" pitchFamily="18" charset="0"/>
                <a:ea typeface="Tahoma" panose="020B0604030504040204" pitchFamily="34" charset="0"/>
                <a:cs typeface="Times New Roman" panose="02020603050405020304" pitchFamily="18" charset="0"/>
              </a:rPr>
              <a:t>Wang, H.; </a:t>
            </a:r>
            <a:r>
              <a:rPr lang="tr-TR" sz="1500" b="0" i="0" dirty="0" err="1">
                <a:effectLst/>
                <a:latin typeface="Times New Roman" panose="02020603050405020304" pitchFamily="18" charset="0"/>
                <a:ea typeface="Tahoma" panose="020B0604030504040204" pitchFamily="34" charset="0"/>
                <a:cs typeface="Times New Roman" panose="02020603050405020304" pitchFamily="18" charset="0"/>
              </a:rPr>
              <a:t>Li</a:t>
            </a:r>
            <a:r>
              <a:rPr lang="tr-TR" sz="1500" b="0" i="0" dirty="0">
                <a:effectLst/>
                <a:latin typeface="Times New Roman" panose="02020603050405020304" pitchFamily="18" charset="0"/>
                <a:ea typeface="Tahoma" panose="020B0604030504040204" pitchFamily="34" charset="0"/>
                <a:cs typeface="Times New Roman" panose="02020603050405020304" pitchFamily="18" charset="0"/>
              </a:rPr>
              <a:t>, S.; et al.</a:t>
            </a:r>
          </a:p>
          <a:p>
            <a:pPr marL="457200" lvl="1" indent="0" algn="l">
              <a:buNone/>
            </a:pP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Yayın Yılı: </a:t>
            </a:r>
            <a:r>
              <a:rPr lang="tr-TR" sz="1500" b="0" i="0" dirty="0">
                <a:effectLst/>
                <a:latin typeface="Times New Roman" panose="02020603050405020304" pitchFamily="18" charset="0"/>
                <a:ea typeface="Tahoma" panose="020B0604030504040204" pitchFamily="34" charset="0"/>
                <a:cs typeface="Times New Roman" panose="02020603050405020304" pitchFamily="18" charset="0"/>
              </a:rPr>
              <a:t>2018</a:t>
            </a:r>
          </a:p>
          <a:p>
            <a:pPr marL="457200" lvl="1" indent="0" algn="l">
              <a:buNone/>
            </a:pPr>
            <a:r>
              <a:rPr lang="tr-TR" sz="1500" b="1" i="0" dirty="0">
                <a:effectLst/>
                <a:latin typeface="Times New Roman" panose="02020603050405020304" pitchFamily="18" charset="0"/>
                <a:ea typeface="Tahoma" panose="020B0604030504040204" pitchFamily="34" charset="0"/>
                <a:cs typeface="Times New Roman" panose="02020603050405020304" pitchFamily="18" charset="0"/>
              </a:rPr>
              <a:t>Özet: </a:t>
            </a:r>
            <a:r>
              <a:rPr lang="tr-TR" sz="1500" b="0" i="0" dirty="0">
                <a:effectLst/>
                <a:latin typeface="Times New Roman" panose="02020603050405020304" pitchFamily="18" charset="0"/>
                <a:ea typeface="Tahoma" panose="020B0604030504040204" pitchFamily="34" charset="0"/>
                <a:cs typeface="Times New Roman" panose="02020603050405020304" pitchFamily="18" charset="0"/>
              </a:rPr>
              <a:t>Bu çalışma, derin </a:t>
            </a:r>
            <a:r>
              <a:rPr lang="tr-TR" sz="1500" b="0" i="0" dirty="0" err="1">
                <a:effectLst/>
                <a:latin typeface="Times New Roman" panose="02020603050405020304" pitchFamily="18" charset="0"/>
                <a:ea typeface="Tahoma" panose="020B0604030504040204" pitchFamily="34" charset="0"/>
                <a:cs typeface="Times New Roman" panose="02020603050405020304" pitchFamily="18" charset="0"/>
              </a:rPr>
              <a:t>evrişimli</a:t>
            </a:r>
            <a:r>
              <a:rPr lang="tr-TR" sz="1500" b="0" i="0" dirty="0">
                <a:effectLst/>
                <a:latin typeface="Times New Roman" panose="02020603050405020304" pitchFamily="18" charset="0"/>
                <a:ea typeface="Tahoma" panose="020B0604030504040204" pitchFamily="34" charset="0"/>
                <a:cs typeface="Times New Roman" panose="02020603050405020304" pitchFamily="18" charset="0"/>
              </a:rPr>
              <a:t> sinir ağlarının (CNN) Alzheimer hastalığının sınıflandırılmasında kullanılması üzerine odaklanmaktadır. Yapılan deneylerde, CNN modelinin farklı evreleri doğru bir şekilde ayırt etme yeteneği gösterilmiştir</a:t>
            </a:r>
            <a:r>
              <a:rPr lang="tr-TR" sz="1500" b="0" i="0" dirty="0">
                <a:solidFill>
                  <a:srgbClr val="37415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008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82787" y="242047"/>
            <a:ext cx="10131425" cy="1456267"/>
          </a:xfrm>
        </p:spPr>
        <p:txBody>
          <a:bodyPr/>
          <a:lstStyle/>
          <a:p>
            <a:r>
              <a:rPr lang="tr-TR" dirty="0"/>
              <a:t>4- projenin akış diyagramı </a:t>
            </a:r>
          </a:p>
        </p:txBody>
      </p:sp>
      <p:pic>
        <p:nvPicPr>
          <p:cNvPr id="5" name="İçerik Yer Tutucusu 4">
            <a:extLst>
              <a:ext uri="{FF2B5EF4-FFF2-40B4-BE49-F238E27FC236}">
                <a16:creationId xmlns:a16="http://schemas.microsoft.com/office/drawing/2014/main" id="{6904FB7D-1772-0612-4EA5-A1C239493B86}"/>
              </a:ext>
            </a:extLst>
          </p:cNvPr>
          <p:cNvPicPr>
            <a:picLocks noGrp="1" noChangeAspect="1"/>
          </p:cNvPicPr>
          <p:nvPr>
            <p:ph idx="1"/>
          </p:nvPr>
        </p:nvPicPr>
        <p:blipFill>
          <a:blip r:embed="rId2"/>
          <a:stretch>
            <a:fillRect/>
          </a:stretch>
        </p:blipFill>
        <p:spPr>
          <a:xfrm>
            <a:off x="1577788" y="1345116"/>
            <a:ext cx="7933765" cy="5270837"/>
          </a:xfrm>
        </p:spPr>
      </p:pic>
    </p:spTree>
    <p:extLst>
      <p:ext uri="{BB962C8B-B14F-4D97-AF65-F5344CB8AC3E}">
        <p14:creationId xmlns:p14="http://schemas.microsoft.com/office/powerpoint/2010/main" val="159393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5-Yöntem</a:t>
            </a:r>
          </a:p>
        </p:txBody>
      </p:sp>
      <p:sp>
        <p:nvSpPr>
          <p:cNvPr id="3" name="İçerik Yer Tutucusu 2"/>
          <p:cNvSpPr>
            <a:spLocks noGrp="1"/>
          </p:cNvSpPr>
          <p:nvPr>
            <p:ph idx="1"/>
          </p:nvPr>
        </p:nvSpPr>
        <p:spPr/>
        <p:txBody>
          <a:bodyPr/>
          <a:lstStyle/>
          <a:p>
            <a:pPr marL="0" indent="0" algn="just">
              <a:lnSpc>
                <a:spcPct val="115000"/>
              </a:lnSpc>
              <a:spcAft>
                <a:spcPts val="800"/>
              </a:spcAft>
              <a:buNone/>
            </a:pPr>
            <a:r>
              <a:rPr lang="tr-TR" dirty="0"/>
              <a:t>5.1. </a:t>
            </a:r>
            <a:r>
              <a:rPr lang="tr-TR" sz="1800" b="1" kern="100" dirty="0" err="1">
                <a:effectLst/>
                <a:latin typeface="Times New Roman" panose="02020603050405020304" pitchFamily="18" charset="0"/>
                <a:ea typeface="Calibri" panose="020F0502020204030204" pitchFamily="34" charset="0"/>
              </a:rPr>
              <a:t>LowPass</a:t>
            </a:r>
            <a:r>
              <a:rPr lang="tr-TR" sz="1800" b="1" kern="100" dirty="0">
                <a:effectLst/>
                <a:latin typeface="Times New Roman" panose="02020603050405020304" pitchFamily="18" charset="0"/>
                <a:ea typeface="Calibri" panose="020F0502020204030204" pitchFamily="34" charset="0"/>
              </a:rPr>
              <a:t> </a:t>
            </a:r>
            <a:r>
              <a:rPr lang="tr-TR" sz="1800" b="1" kern="100" dirty="0" err="1">
                <a:effectLst/>
                <a:latin typeface="Times New Roman" panose="02020603050405020304" pitchFamily="18" charset="0"/>
                <a:ea typeface="Calibri" panose="020F0502020204030204" pitchFamily="34" charset="0"/>
              </a:rPr>
              <a:t>Filter</a:t>
            </a:r>
            <a:r>
              <a:rPr lang="tr-TR" sz="1800" b="1" kern="100" dirty="0">
                <a:effectLst/>
                <a:latin typeface="Times New Roman" panose="02020603050405020304" pitchFamily="18" charset="0"/>
                <a:ea typeface="Calibri" panose="020F0502020204030204" pitchFamily="34" charset="0"/>
              </a:rPr>
              <a:t> (Alçak Geçiren Filtre)</a:t>
            </a:r>
            <a:endParaRPr lang="tr-TR" sz="1800" kern="100" dirty="0">
              <a:effectLst/>
              <a:latin typeface="Times New Roman" panose="02020603050405020304" pitchFamily="18" charset="0"/>
              <a:ea typeface="Calibri" panose="020F0502020204030204" pitchFamily="34" charset="0"/>
            </a:endParaRPr>
          </a:p>
          <a:p>
            <a:pPr marL="0" indent="0" algn="just">
              <a:lnSpc>
                <a:spcPct val="115000"/>
              </a:lnSpc>
              <a:spcAft>
                <a:spcPts val="800"/>
              </a:spcAft>
              <a:buNone/>
            </a:pPr>
            <a:r>
              <a:rPr lang="tr-TR" sz="1800" kern="100" dirty="0">
                <a:effectLst/>
                <a:latin typeface="Times New Roman" panose="02020603050405020304" pitchFamily="18" charset="0"/>
                <a:ea typeface="Calibri" panose="020F0502020204030204" pitchFamily="34" charset="0"/>
              </a:rPr>
              <a:t> 	Alçak geçiren filtre, frekans </a:t>
            </a:r>
            <a:r>
              <a:rPr lang="tr-TR" sz="1800" kern="100" dirty="0" err="1">
                <a:effectLst/>
                <a:latin typeface="Times New Roman" panose="02020603050405020304" pitchFamily="18" charset="0"/>
                <a:ea typeface="Calibri" panose="020F0502020204030204" pitchFamily="34" charset="0"/>
              </a:rPr>
              <a:t>domenindeki</a:t>
            </a:r>
            <a:r>
              <a:rPr lang="tr-TR" sz="1800" kern="100" dirty="0">
                <a:effectLst/>
                <a:latin typeface="Times New Roman" panose="02020603050405020304" pitchFamily="18" charset="0"/>
                <a:ea typeface="Calibri" panose="020F0502020204030204" pitchFamily="34" charset="0"/>
              </a:rPr>
              <a:t> düşük frekanslı bileşenleri korurken yüksek frekanslı bileşenleri zayıflatır. Genellikle, görüntülerdeki gürültüyü azaltmak ve pürüzsüzleştirmek için kullanılır.</a:t>
            </a:r>
          </a:p>
          <a:p>
            <a:pPr marL="342900" lvl="0" indent="-342900" algn="just">
              <a:lnSpc>
                <a:spcPct val="115000"/>
              </a:lnSpc>
              <a:spcAft>
                <a:spcPts val="800"/>
              </a:spcAft>
              <a:buFont typeface="+mj-lt"/>
              <a:buAutoNum type="arabicPeriod"/>
              <a:tabLst>
                <a:tab pos="457200" algn="l"/>
              </a:tabLst>
            </a:pPr>
            <a:r>
              <a:rPr lang="tr-TR" sz="1800" kern="100" dirty="0">
                <a:effectLst/>
                <a:latin typeface="Times New Roman" panose="02020603050405020304" pitchFamily="18" charset="0"/>
                <a:ea typeface="Calibri" panose="020F0502020204030204" pitchFamily="34" charset="0"/>
              </a:rPr>
              <a:t>Görüntüdeki her bir piksel, komşu piksellerin ağırlıklı ortalaması ile değiştirilir.</a:t>
            </a:r>
          </a:p>
          <a:p>
            <a:pPr marL="342900" lvl="0" indent="-342900" algn="just">
              <a:lnSpc>
                <a:spcPct val="115000"/>
              </a:lnSpc>
              <a:spcAft>
                <a:spcPts val="800"/>
              </a:spcAft>
              <a:buFont typeface="+mj-lt"/>
              <a:buAutoNum type="arabicPeriod"/>
              <a:tabLst>
                <a:tab pos="457200" algn="l"/>
              </a:tabLst>
            </a:pPr>
            <a:r>
              <a:rPr lang="tr-TR" sz="1800" kern="100" dirty="0">
                <a:effectLst/>
                <a:latin typeface="Times New Roman" panose="02020603050405020304" pitchFamily="18" charset="0"/>
                <a:ea typeface="Calibri" panose="020F0502020204030204" pitchFamily="34" charset="0"/>
              </a:rPr>
              <a:t>Bu ağırlıklar, bir filtre çekirdeği (</a:t>
            </a:r>
            <a:r>
              <a:rPr lang="tr-TR" sz="1800" kern="100" dirty="0" err="1">
                <a:effectLst/>
                <a:latin typeface="Times New Roman" panose="02020603050405020304" pitchFamily="18" charset="0"/>
                <a:ea typeface="Calibri" panose="020F0502020204030204" pitchFamily="34" charset="0"/>
              </a:rPr>
              <a:t>kernel</a:t>
            </a:r>
            <a:r>
              <a:rPr lang="tr-TR" sz="1800" kern="100" dirty="0">
                <a:effectLst/>
                <a:latin typeface="Times New Roman" panose="02020603050405020304" pitchFamily="18" charset="0"/>
                <a:ea typeface="Calibri" panose="020F0502020204030204" pitchFamily="34" charset="0"/>
              </a:rPr>
              <a:t>) ile belirlenir. Çekirdek, genellikle aynı boyutlu bir matristir ve bu matrisin merkezi (genellikle köşegen) önemli ağırlıklar içerir.</a:t>
            </a:r>
          </a:p>
          <a:p>
            <a:pPr marL="342900" lvl="0" indent="-342900" algn="just">
              <a:lnSpc>
                <a:spcPct val="115000"/>
              </a:lnSpc>
              <a:spcAft>
                <a:spcPts val="800"/>
              </a:spcAft>
              <a:buFont typeface="+mj-lt"/>
              <a:buAutoNum type="arabicPeriod"/>
              <a:tabLst>
                <a:tab pos="457200" algn="l"/>
              </a:tabLst>
            </a:pPr>
            <a:r>
              <a:rPr lang="tr-TR" sz="1800" kern="100" dirty="0">
                <a:effectLst/>
                <a:latin typeface="Times New Roman" panose="02020603050405020304" pitchFamily="18" charset="0"/>
                <a:ea typeface="Calibri" panose="020F0502020204030204" pitchFamily="34" charset="0"/>
              </a:rPr>
              <a:t>Görüntü üzerinde kayan pencere (</a:t>
            </a:r>
            <a:r>
              <a:rPr lang="tr-TR" sz="1800" kern="100" dirty="0" err="1">
                <a:effectLst/>
                <a:latin typeface="Times New Roman" panose="02020603050405020304" pitchFamily="18" charset="0"/>
                <a:ea typeface="Calibri" panose="020F0502020204030204" pitchFamily="34" charset="0"/>
              </a:rPr>
              <a:t>sliding</a:t>
            </a:r>
            <a:r>
              <a:rPr lang="tr-TR" sz="1800" kern="100" dirty="0">
                <a:effectLst/>
                <a:latin typeface="Times New Roman" panose="02020603050405020304" pitchFamily="18" charset="0"/>
                <a:ea typeface="Calibri" panose="020F0502020204030204" pitchFamily="34" charset="0"/>
              </a:rPr>
              <a:t> </a:t>
            </a:r>
            <a:r>
              <a:rPr lang="tr-TR" sz="1800" kern="100" dirty="0" err="1">
                <a:effectLst/>
                <a:latin typeface="Times New Roman" panose="02020603050405020304" pitchFamily="18" charset="0"/>
                <a:ea typeface="Calibri" panose="020F0502020204030204" pitchFamily="34" charset="0"/>
              </a:rPr>
              <a:t>window</a:t>
            </a:r>
            <a:r>
              <a:rPr lang="tr-TR" sz="1800" kern="100" dirty="0">
                <a:effectLst/>
                <a:latin typeface="Times New Roman" panose="02020603050405020304" pitchFamily="18" charset="0"/>
                <a:ea typeface="Calibri" panose="020F0502020204030204" pitchFamily="34" charset="0"/>
              </a:rPr>
              <a:t>) şeklinde ilerlerken, her piksel için çekirdek uygulanır ve çıktı hesaplanır.</a:t>
            </a:r>
          </a:p>
          <a:p>
            <a:pPr marL="0" indent="0">
              <a:buNone/>
            </a:pPr>
            <a:r>
              <a:rPr lang="tr-TR" dirty="0"/>
              <a:t> </a:t>
            </a:r>
          </a:p>
          <a:p>
            <a:endParaRPr lang="tr-TR" dirty="0"/>
          </a:p>
        </p:txBody>
      </p:sp>
    </p:spTree>
    <p:extLst>
      <p:ext uri="{BB962C8B-B14F-4D97-AF65-F5344CB8AC3E}">
        <p14:creationId xmlns:p14="http://schemas.microsoft.com/office/powerpoint/2010/main" val="399809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5-Yöntem</a:t>
            </a:r>
          </a:p>
        </p:txBody>
      </p:sp>
      <p:sp>
        <p:nvSpPr>
          <p:cNvPr id="3" name="İçerik Yer Tutucusu 2"/>
          <p:cNvSpPr>
            <a:spLocks noGrp="1"/>
          </p:cNvSpPr>
          <p:nvPr>
            <p:ph idx="1"/>
          </p:nvPr>
        </p:nvSpPr>
        <p:spPr>
          <a:xfrm>
            <a:off x="216462" y="2065867"/>
            <a:ext cx="6629400" cy="4141943"/>
          </a:xfrm>
        </p:spPr>
        <p:txBody>
          <a:bodyPr>
            <a:normAutofit lnSpcReduction="10000"/>
          </a:bodyPr>
          <a:lstStyle/>
          <a:p>
            <a:pPr marL="0" indent="0" algn="just">
              <a:lnSpc>
                <a:spcPct val="115000"/>
              </a:lnSpc>
              <a:spcAft>
                <a:spcPts val="800"/>
              </a:spcAft>
              <a:buNone/>
            </a:pPr>
            <a:r>
              <a:rPr lang="tr-TR" dirty="0"/>
              <a:t>5.2.</a:t>
            </a:r>
            <a:r>
              <a:rPr lang="tr-TR" sz="1800" b="1" kern="100" dirty="0">
                <a:effectLst/>
                <a:latin typeface="Times New Roman" panose="02020603050405020304" pitchFamily="18" charset="0"/>
                <a:ea typeface="Calibri" panose="020F0502020204030204" pitchFamily="34" charset="0"/>
              </a:rPr>
              <a:t> </a:t>
            </a:r>
            <a:r>
              <a:rPr lang="tr-TR" sz="1800" b="1" kern="100" dirty="0" err="1">
                <a:effectLst/>
                <a:latin typeface="Times New Roman" panose="02020603050405020304" pitchFamily="18" charset="0"/>
                <a:ea typeface="Calibri" panose="020F0502020204030204" pitchFamily="34" charset="0"/>
              </a:rPr>
              <a:t>HighPass</a:t>
            </a:r>
            <a:r>
              <a:rPr lang="tr-TR" sz="1800" b="1" kern="100" dirty="0">
                <a:effectLst/>
                <a:latin typeface="Times New Roman" panose="02020603050405020304" pitchFamily="18" charset="0"/>
                <a:ea typeface="Calibri" panose="020F0502020204030204" pitchFamily="34" charset="0"/>
              </a:rPr>
              <a:t> </a:t>
            </a:r>
            <a:r>
              <a:rPr lang="tr-TR" sz="1800" b="1" kern="100" dirty="0" err="1">
                <a:effectLst/>
                <a:latin typeface="Times New Roman" panose="02020603050405020304" pitchFamily="18" charset="0"/>
                <a:ea typeface="Calibri" panose="020F0502020204030204" pitchFamily="34" charset="0"/>
              </a:rPr>
              <a:t>Filter</a:t>
            </a:r>
            <a:r>
              <a:rPr lang="tr-TR" sz="1800" b="1" kern="100" dirty="0">
                <a:effectLst/>
                <a:latin typeface="Times New Roman" panose="02020603050405020304" pitchFamily="18" charset="0"/>
                <a:ea typeface="Calibri" panose="020F0502020204030204" pitchFamily="34" charset="0"/>
              </a:rPr>
              <a:t> (Yüksek Geçiren Filtre) (</a:t>
            </a:r>
            <a:r>
              <a:rPr lang="tr-TR" sz="1800" b="1" kern="100" dirty="0" err="1">
                <a:effectLst/>
                <a:latin typeface="Times New Roman" panose="02020603050405020304" pitchFamily="18" charset="0"/>
                <a:ea typeface="Calibri" panose="020F0502020204030204" pitchFamily="34" charset="0"/>
              </a:rPr>
              <a:t>Prewitt</a:t>
            </a:r>
            <a:r>
              <a:rPr lang="tr-TR" sz="1800" b="1" kern="100" dirty="0">
                <a:effectLst/>
                <a:latin typeface="Times New Roman" panose="02020603050405020304" pitchFamily="18" charset="0"/>
                <a:ea typeface="Calibri" panose="020F0502020204030204" pitchFamily="34" charset="0"/>
              </a:rPr>
              <a:t> </a:t>
            </a:r>
            <a:r>
              <a:rPr lang="tr-TR" sz="1800" b="1" kern="100" dirty="0" err="1">
                <a:effectLst/>
                <a:latin typeface="Times New Roman" panose="02020603050405020304" pitchFamily="18" charset="0"/>
                <a:ea typeface="Calibri" panose="020F0502020204030204" pitchFamily="34" charset="0"/>
              </a:rPr>
              <a:t>Filter</a:t>
            </a:r>
            <a:r>
              <a:rPr lang="tr-TR" sz="1800" b="1" kern="100" dirty="0">
                <a:effectLst/>
                <a:latin typeface="Times New Roman" panose="02020603050405020304" pitchFamily="18" charset="0"/>
                <a:ea typeface="Calibri" panose="020F0502020204030204" pitchFamily="34" charset="0"/>
              </a:rPr>
              <a:t>)</a:t>
            </a:r>
            <a:endParaRPr lang="tr-TR" sz="1800" kern="100" dirty="0">
              <a:effectLst/>
              <a:latin typeface="Times New Roman" panose="02020603050405020304" pitchFamily="18" charset="0"/>
              <a:ea typeface="Calibri" panose="020F0502020204030204" pitchFamily="34" charset="0"/>
            </a:endParaRPr>
          </a:p>
          <a:p>
            <a:pPr indent="0" algn="just">
              <a:lnSpc>
                <a:spcPct val="115000"/>
              </a:lnSpc>
              <a:spcAft>
                <a:spcPts val="800"/>
              </a:spcAft>
              <a:buNone/>
            </a:pPr>
            <a:r>
              <a:rPr lang="tr-TR" sz="1800" kern="100" dirty="0">
                <a:effectLst/>
                <a:latin typeface="Times New Roman" panose="02020603050405020304" pitchFamily="18" charset="0"/>
                <a:ea typeface="Calibri" panose="020F0502020204030204" pitchFamily="34" charset="0"/>
              </a:rPr>
              <a:t>	</a:t>
            </a:r>
            <a:r>
              <a:rPr lang="tr-TR" sz="1800" kern="100" dirty="0" err="1">
                <a:effectLst/>
                <a:latin typeface="Times New Roman" panose="02020603050405020304" pitchFamily="18" charset="0"/>
                <a:ea typeface="Calibri" panose="020F0502020204030204" pitchFamily="34" charset="0"/>
              </a:rPr>
              <a:t>Prewitt</a:t>
            </a:r>
            <a:r>
              <a:rPr lang="tr-TR" sz="1800" kern="100" dirty="0">
                <a:effectLst/>
                <a:latin typeface="Times New Roman" panose="02020603050405020304" pitchFamily="18" charset="0"/>
                <a:ea typeface="Calibri" panose="020F0502020204030204" pitchFamily="34" charset="0"/>
              </a:rPr>
              <a:t> filtresi, kenarları belirlemek ve vurgulamak için kullanılan bir kenar </a:t>
            </a:r>
            <a:r>
              <a:rPr lang="tr-TR" sz="1800" kern="100" dirty="0" err="1">
                <a:effectLst/>
                <a:latin typeface="Times New Roman" panose="02020603050405020304" pitchFamily="18" charset="0"/>
                <a:ea typeface="Calibri" panose="020F0502020204030204" pitchFamily="34" charset="0"/>
              </a:rPr>
              <a:t>tespitme</a:t>
            </a:r>
            <a:r>
              <a:rPr lang="tr-TR" sz="1800" kern="100" dirty="0">
                <a:effectLst/>
                <a:latin typeface="Times New Roman" panose="02020603050405020304" pitchFamily="18" charset="0"/>
                <a:ea typeface="Calibri" panose="020F0502020204030204" pitchFamily="34" charset="0"/>
              </a:rPr>
              <a:t> filtresidir. Dikey ve yatay yönde kenarları tespit etmek için iki ayrı filtre çekirdeği kullanır. </a:t>
            </a:r>
            <a:r>
              <a:rPr lang="tr-TR" sz="1800" kern="100" dirty="0" err="1">
                <a:effectLst/>
                <a:latin typeface="Times New Roman" panose="02020603050405020304" pitchFamily="18" charset="0"/>
                <a:ea typeface="Calibri" panose="020F0502020204030204" pitchFamily="34" charset="0"/>
              </a:rPr>
              <a:t>Tensorflow’un</a:t>
            </a:r>
            <a:r>
              <a:rPr lang="tr-TR" sz="1800" kern="100" dirty="0">
                <a:effectLst/>
                <a:latin typeface="Times New Roman" panose="02020603050405020304" pitchFamily="18" charset="0"/>
                <a:ea typeface="Calibri" panose="020F0502020204030204" pitchFamily="34" charset="0"/>
              </a:rPr>
              <a:t> doğrudan YGF bağıntılı filtrasyon işlemi olmadığından YGF tabanlı </a:t>
            </a:r>
            <a:r>
              <a:rPr lang="tr-TR" sz="1800" kern="100" dirty="0" err="1">
                <a:effectLst/>
                <a:latin typeface="Times New Roman" panose="02020603050405020304" pitchFamily="18" charset="0"/>
                <a:ea typeface="Calibri" panose="020F0502020204030204" pitchFamily="34" charset="0"/>
              </a:rPr>
              <a:t>Prewitt</a:t>
            </a:r>
            <a:r>
              <a:rPr lang="tr-TR" sz="1800" kern="100" dirty="0">
                <a:effectLst/>
                <a:latin typeface="Times New Roman" panose="02020603050405020304" pitchFamily="18" charset="0"/>
                <a:ea typeface="Calibri" panose="020F0502020204030204" pitchFamily="34" charset="0"/>
              </a:rPr>
              <a:t> kullanılmıştır.</a:t>
            </a:r>
          </a:p>
          <a:p>
            <a:pPr marL="342900" lvl="0" indent="-342900" algn="just">
              <a:lnSpc>
                <a:spcPct val="115000"/>
              </a:lnSpc>
              <a:spcAft>
                <a:spcPts val="800"/>
              </a:spcAft>
              <a:buFont typeface="+mj-lt"/>
              <a:buAutoNum type="arabicPeriod"/>
              <a:tabLst>
                <a:tab pos="457200" algn="l"/>
              </a:tabLst>
            </a:pPr>
            <a:r>
              <a:rPr lang="tr-TR" sz="1800" kern="100" dirty="0" err="1">
                <a:effectLst/>
                <a:latin typeface="Times New Roman" panose="02020603050405020304" pitchFamily="18" charset="0"/>
                <a:ea typeface="Calibri" panose="020F0502020204030204" pitchFamily="34" charset="0"/>
              </a:rPr>
              <a:t>Prewitt</a:t>
            </a:r>
            <a:r>
              <a:rPr lang="tr-TR" sz="1800" kern="100" dirty="0">
                <a:effectLst/>
                <a:latin typeface="Times New Roman" panose="02020603050405020304" pitchFamily="18" charset="0"/>
                <a:ea typeface="Calibri" panose="020F0502020204030204" pitchFamily="34" charset="0"/>
              </a:rPr>
              <a:t> filtresi, kenar tespitinde kullanılan matrislerden oluşur. Dikey kenarları tespit etmek için bir dikey türev hesabı yapar, yatay kenarları tespit etmek için ise yatay türev hesabı yapar.</a:t>
            </a:r>
          </a:p>
          <a:p>
            <a:pPr marL="342900" lvl="0" indent="-342900" algn="just">
              <a:lnSpc>
                <a:spcPct val="115000"/>
              </a:lnSpc>
              <a:spcAft>
                <a:spcPts val="800"/>
              </a:spcAft>
              <a:buFont typeface="+mj-lt"/>
              <a:buAutoNum type="arabicPeriod"/>
              <a:tabLst>
                <a:tab pos="457200" algn="l"/>
              </a:tabLst>
            </a:pPr>
            <a:r>
              <a:rPr lang="tr-TR" sz="1800" kern="100" dirty="0">
                <a:effectLst/>
                <a:latin typeface="Times New Roman" panose="02020603050405020304" pitchFamily="18" charset="0"/>
                <a:ea typeface="Calibri" panose="020F0502020204030204" pitchFamily="34" charset="0"/>
              </a:rPr>
              <a:t>Görüntü üzerinde her bir piksel için dikey ve yatay filtreler uygulanarak kenarlar belirlenir. Bu işlem, kenarların yoğunluğunu ve yönünü tespit etmeye yarar.</a:t>
            </a:r>
          </a:p>
          <a:p>
            <a:endParaRPr lang="tr-TR" dirty="0"/>
          </a:p>
        </p:txBody>
      </p:sp>
      <p:pic>
        <p:nvPicPr>
          <p:cNvPr id="5" name="Resim 4">
            <a:extLst>
              <a:ext uri="{FF2B5EF4-FFF2-40B4-BE49-F238E27FC236}">
                <a16:creationId xmlns:a16="http://schemas.microsoft.com/office/drawing/2014/main" id="{B3352459-6949-8A9C-ECB6-430617736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2065867"/>
            <a:ext cx="4138520" cy="1695644"/>
          </a:xfrm>
          <a:prstGeom prst="rect">
            <a:avLst/>
          </a:prstGeom>
          <a:noFill/>
          <a:ln>
            <a:noFill/>
          </a:ln>
        </p:spPr>
      </p:pic>
      <p:pic>
        <p:nvPicPr>
          <p:cNvPr id="6" name="Resim 5">
            <a:extLst>
              <a:ext uri="{FF2B5EF4-FFF2-40B4-BE49-F238E27FC236}">
                <a16:creationId xmlns:a16="http://schemas.microsoft.com/office/drawing/2014/main" id="{97C6B5DB-E339-AE8F-83EB-29EDA82B40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4258075"/>
            <a:ext cx="4138520" cy="1903493"/>
          </a:xfrm>
          <a:prstGeom prst="rect">
            <a:avLst/>
          </a:prstGeom>
          <a:noFill/>
          <a:ln>
            <a:noFill/>
          </a:ln>
        </p:spPr>
      </p:pic>
    </p:spTree>
    <p:extLst>
      <p:ext uri="{BB962C8B-B14F-4D97-AF65-F5344CB8AC3E}">
        <p14:creationId xmlns:p14="http://schemas.microsoft.com/office/powerpoint/2010/main" val="405234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5-Yöntem</a:t>
            </a:r>
          </a:p>
        </p:txBody>
      </p:sp>
      <p:sp>
        <p:nvSpPr>
          <p:cNvPr id="3" name="İçerik Yer Tutucusu 2"/>
          <p:cNvSpPr>
            <a:spLocks noGrp="1"/>
          </p:cNvSpPr>
          <p:nvPr>
            <p:ph idx="1"/>
          </p:nvPr>
        </p:nvSpPr>
        <p:spPr>
          <a:xfrm>
            <a:off x="300319" y="2065866"/>
            <a:ext cx="6727914" cy="3649133"/>
          </a:xfrm>
        </p:spPr>
        <p:txBody>
          <a:bodyPr>
            <a:normAutofit lnSpcReduction="10000"/>
          </a:bodyPr>
          <a:lstStyle/>
          <a:p>
            <a:pPr marL="0" indent="0" algn="just">
              <a:lnSpc>
                <a:spcPct val="115000"/>
              </a:lnSpc>
              <a:spcAft>
                <a:spcPts val="800"/>
              </a:spcAft>
              <a:buNone/>
            </a:pPr>
            <a:r>
              <a:rPr lang="tr-TR" dirty="0"/>
              <a:t>5.3. </a:t>
            </a:r>
            <a:r>
              <a:rPr lang="tr-TR" sz="1800" b="1" kern="100" dirty="0" err="1">
                <a:effectLst/>
                <a:latin typeface="Times New Roman" panose="02020603050405020304" pitchFamily="18" charset="0"/>
                <a:ea typeface="Calibri" panose="020F0502020204030204" pitchFamily="34" charset="0"/>
              </a:rPr>
              <a:t>Median</a:t>
            </a:r>
            <a:r>
              <a:rPr lang="tr-TR" sz="1800" b="1" kern="100" dirty="0">
                <a:effectLst/>
                <a:latin typeface="Times New Roman" panose="02020603050405020304" pitchFamily="18" charset="0"/>
                <a:ea typeface="Calibri" panose="020F0502020204030204" pitchFamily="34" charset="0"/>
              </a:rPr>
              <a:t> </a:t>
            </a:r>
            <a:r>
              <a:rPr lang="tr-TR" sz="1800" b="1" kern="100" dirty="0" err="1">
                <a:effectLst/>
                <a:latin typeface="Times New Roman" panose="02020603050405020304" pitchFamily="18" charset="0"/>
                <a:ea typeface="Calibri" panose="020F0502020204030204" pitchFamily="34" charset="0"/>
              </a:rPr>
              <a:t>Filter</a:t>
            </a:r>
            <a:r>
              <a:rPr lang="tr-TR" sz="1800" b="1" kern="100" dirty="0">
                <a:effectLst/>
                <a:latin typeface="Times New Roman" panose="02020603050405020304" pitchFamily="18" charset="0"/>
                <a:ea typeface="Calibri" panose="020F0502020204030204" pitchFamily="34" charset="0"/>
              </a:rPr>
              <a:t> (</a:t>
            </a:r>
            <a:r>
              <a:rPr lang="tr-TR" sz="1800" b="1" kern="100" dirty="0" err="1">
                <a:effectLst/>
                <a:latin typeface="Times New Roman" panose="02020603050405020304" pitchFamily="18" charset="0"/>
                <a:ea typeface="Calibri" panose="020F0502020204030204" pitchFamily="34" charset="0"/>
              </a:rPr>
              <a:t>Median</a:t>
            </a:r>
            <a:r>
              <a:rPr lang="tr-TR" sz="1800" b="1" kern="100" dirty="0">
                <a:effectLst/>
                <a:latin typeface="Times New Roman" panose="02020603050405020304" pitchFamily="18" charset="0"/>
                <a:ea typeface="Calibri" panose="020F0502020204030204" pitchFamily="34" charset="0"/>
              </a:rPr>
              <a:t> Filtresi)</a:t>
            </a:r>
            <a:endParaRPr lang="tr-TR" sz="1800" kern="100" dirty="0">
              <a:effectLst/>
              <a:latin typeface="Times New Roman" panose="02020603050405020304" pitchFamily="18" charset="0"/>
              <a:ea typeface="Calibri" panose="020F0502020204030204" pitchFamily="34" charset="0"/>
            </a:endParaRPr>
          </a:p>
          <a:p>
            <a:pPr indent="0" algn="just">
              <a:lnSpc>
                <a:spcPct val="115000"/>
              </a:lnSpc>
              <a:spcAft>
                <a:spcPts val="800"/>
              </a:spcAft>
              <a:buNone/>
            </a:pPr>
            <a:r>
              <a:rPr lang="tr-TR" sz="1800" kern="100" dirty="0">
                <a:effectLst/>
                <a:latin typeface="Times New Roman" panose="02020603050405020304" pitchFamily="18" charset="0"/>
                <a:ea typeface="Calibri" panose="020F0502020204030204" pitchFamily="34" charset="0"/>
              </a:rPr>
              <a:t>	</a:t>
            </a:r>
            <a:r>
              <a:rPr lang="tr-TR" sz="1800" kern="100" dirty="0" err="1">
                <a:effectLst/>
                <a:latin typeface="Times New Roman" panose="02020603050405020304" pitchFamily="18" charset="0"/>
                <a:ea typeface="Calibri" panose="020F0502020204030204" pitchFamily="34" charset="0"/>
              </a:rPr>
              <a:t>Median</a:t>
            </a:r>
            <a:r>
              <a:rPr lang="tr-TR" sz="1800" kern="100" dirty="0">
                <a:effectLst/>
                <a:latin typeface="Times New Roman" panose="02020603050405020304" pitchFamily="18" charset="0"/>
                <a:ea typeface="Calibri" panose="020F0502020204030204" pitchFamily="34" charset="0"/>
              </a:rPr>
              <a:t> filtresi, bir pikselin değerini, belirli bir pencerenin (örneğin, 3x3 veya 5x5 boyutlu bir pencerenin) medyanı ile değiştirir. Gürültüyü azaltmak için kullanılır ve özellikle salt ve </a:t>
            </a:r>
            <a:r>
              <a:rPr lang="tr-TR" sz="1800" kern="100" dirty="0" err="1">
                <a:effectLst/>
                <a:latin typeface="Times New Roman" panose="02020603050405020304" pitchFamily="18" charset="0"/>
                <a:ea typeface="Calibri" panose="020F0502020204030204" pitchFamily="34" charset="0"/>
              </a:rPr>
              <a:t>impuls</a:t>
            </a:r>
            <a:r>
              <a:rPr lang="tr-TR" sz="1800" kern="100" dirty="0">
                <a:effectLst/>
                <a:latin typeface="Times New Roman" panose="02020603050405020304" pitchFamily="18" charset="0"/>
                <a:ea typeface="Calibri" panose="020F0502020204030204" pitchFamily="34" charset="0"/>
              </a:rPr>
              <a:t> gibi gürültülerin giderilmesinde etkilidir.</a:t>
            </a:r>
          </a:p>
          <a:p>
            <a:pPr marL="342900" lvl="0" indent="-342900" algn="just">
              <a:lnSpc>
                <a:spcPct val="115000"/>
              </a:lnSpc>
              <a:spcAft>
                <a:spcPts val="800"/>
              </a:spcAft>
              <a:buFont typeface="+mj-lt"/>
              <a:buAutoNum type="arabicPeriod"/>
              <a:tabLst>
                <a:tab pos="457200" algn="l"/>
              </a:tabLst>
            </a:pPr>
            <a:r>
              <a:rPr lang="tr-TR" sz="1800" kern="100" dirty="0" err="1">
                <a:effectLst/>
                <a:latin typeface="Times New Roman" panose="02020603050405020304" pitchFamily="18" charset="0"/>
                <a:ea typeface="Calibri" panose="020F0502020204030204" pitchFamily="34" charset="0"/>
              </a:rPr>
              <a:t>Median</a:t>
            </a:r>
            <a:r>
              <a:rPr lang="tr-TR" sz="1800" kern="100" dirty="0">
                <a:effectLst/>
                <a:latin typeface="Times New Roman" panose="02020603050405020304" pitchFamily="18" charset="0"/>
                <a:ea typeface="Calibri" panose="020F0502020204030204" pitchFamily="34" charset="0"/>
              </a:rPr>
              <a:t> filtresi, piksel değerlerini sıralar ve ortanca (</a:t>
            </a:r>
            <a:r>
              <a:rPr lang="tr-TR" sz="1800" kern="100" dirty="0" err="1">
                <a:effectLst/>
                <a:latin typeface="Times New Roman" panose="02020603050405020304" pitchFamily="18" charset="0"/>
                <a:ea typeface="Calibri" panose="020F0502020204030204" pitchFamily="34" charset="0"/>
              </a:rPr>
              <a:t>median</a:t>
            </a:r>
            <a:r>
              <a:rPr lang="tr-TR" sz="1800" kern="100" dirty="0">
                <a:effectLst/>
                <a:latin typeface="Times New Roman" panose="02020603050405020304" pitchFamily="18" charset="0"/>
                <a:ea typeface="Calibri" panose="020F0502020204030204" pitchFamily="34" charset="0"/>
              </a:rPr>
              <a:t>) değeri alır.</a:t>
            </a:r>
          </a:p>
          <a:p>
            <a:pPr marL="342900" lvl="0" indent="-342900" algn="just">
              <a:lnSpc>
                <a:spcPct val="115000"/>
              </a:lnSpc>
              <a:spcAft>
                <a:spcPts val="800"/>
              </a:spcAft>
              <a:buFont typeface="+mj-lt"/>
              <a:buAutoNum type="arabicPeriod"/>
              <a:tabLst>
                <a:tab pos="457200" algn="l"/>
              </a:tabLst>
            </a:pPr>
            <a:r>
              <a:rPr lang="tr-TR" sz="1800" kern="100" dirty="0">
                <a:effectLst/>
                <a:latin typeface="Times New Roman" panose="02020603050405020304" pitchFamily="18" charset="0"/>
                <a:ea typeface="Calibri" panose="020F0502020204030204" pitchFamily="34" charset="0"/>
              </a:rPr>
              <a:t>Görüntü üzerinde her bir piksel için, belirlenen pencere içindeki pikseller sıralanır ve ortanca değer pikselin yeni değeri olarak atanır.</a:t>
            </a:r>
          </a:p>
          <a:p>
            <a:endParaRPr lang="tr-TR" dirty="0"/>
          </a:p>
        </p:txBody>
      </p:sp>
      <p:pic>
        <p:nvPicPr>
          <p:cNvPr id="4" name="Resim 3" descr="A graphical depiction of the median filter operation | Download Scientific  Diagram">
            <a:extLst>
              <a:ext uri="{FF2B5EF4-FFF2-40B4-BE49-F238E27FC236}">
                <a16:creationId xmlns:a16="http://schemas.microsoft.com/office/drawing/2014/main" id="{8D3BC6DA-B391-EF96-77F0-03E8644478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0333" y="2823883"/>
            <a:ext cx="4541348" cy="1781709"/>
          </a:xfrm>
          <a:prstGeom prst="rect">
            <a:avLst/>
          </a:prstGeom>
          <a:noFill/>
          <a:ln>
            <a:noFill/>
          </a:ln>
        </p:spPr>
      </p:pic>
    </p:spTree>
    <p:extLst>
      <p:ext uri="{BB962C8B-B14F-4D97-AF65-F5344CB8AC3E}">
        <p14:creationId xmlns:p14="http://schemas.microsoft.com/office/powerpoint/2010/main" val="2482951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Gökyüzü</Template>
  <TotalTime>954</TotalTime>
  <Words>1945</Words>
  <Application>Microsoft Office PowerPoint</Application>
  <PresentationFormat>Geniş ekran</PresentationFormat>
  <Paragraphs>135</Paragraphs>
  <Slides>23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23</vt:i4>
      </vt:variant>
    </vt:vector>
  </HeadingPairs>
  <TitlesOfParts>
    <vt:vector size="29" baseType="lpstr">
      <vt:lpstr>Arial</vt:lpstr>
      <vt:lpstr>Calibri</vt:lpstr>
      <vt:lpstr>Calibri Light</vt:lpstr>
      <vt:lpstr>Tahoma</vt:lpstr>
      <vt:lpstr>Times New Roman</vt:lpstr>
      <vt:lpstr>Gökyüzü</vt:lpstr>
      <vt:lpstr>Sayısal işaret işleme final projesi sunumu</vt:lpstr>
      <vt:lpstr>1-Projenin amacı</vt:lpstr>
      <vt:lpstr>2- Projenin kullanım alanları</vt:lpstr>
      <vt:lpstr>3-literatür taraması</vt:lpstr>
      <vt:lpstr>3-literatür taraması</vt:lpstr>
      <vt:lpstr>4- projenin akış diyagramı </vt:lpstr>
      <vt:lpstr>5-Yöntem</vt:lpstr>
      <vt:lpstr>5-Yöntem</vt:lpstr>
      <vt:lpstr>5-Yöntem</vt:lpstr>
      <vt:lpstr>5-Yöntem</vt:lpstr>
      <vt:lpstr>5-Yöntem</vt:lpstr>
      <vt:lpstr>6-Simülasyon sonuçları </vt:lpstr>
      <vt:lpstr>6-Simülasyon sonuçları </vt:lpstr>
      <vt:lpstr>6-Simülasyon sonuçları </vt:lpstr>
      <vt:lpstr>6-Simülasyon sonuçları </vt:lpstr>
      <vt:lpstr>6-Simülasyon sonuçları </vt:lpstr>
      <vt:lpstr>6-Simülasyon sonuçları </vt:lpstr>
      <vt:lpstr>6-Simülasyon sonuçları </vt:lpstr>
      <vt:lpstr>6-Simülasyon sonuçları </vt:lpstr>
      <vt:lpstr>6-Simülasyon sonuçları </vt:lpstr>
      <vt:lpstr>6-Simülasyon sonuçları – FİLTRELEME İŞLEMLERİ</vt:lpstr>
      <vt:lpstr>8-yorumlar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işaret işleme final projesi sunumu</dc:title>
  <dc:creator>admin</dc:creator>
  <cp:lastModifiedBy>ofarukusta1903@gmail.com</cp:lastModifiedBy>
  <cp:revision>34</cp:revision>
  <dcterms:created xsi:type="dcterms:W3CDTF">2023-12-18T07:01:00Z</dcterms:created>
  <dcterms:modified xsi:type="dcterms:W3CDTF">2023-12-27T20:26:09Z</dcterms:modified>
</cp:coreProperties>
</file>