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4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 algn="ctr">
              <a:defRPr sz="84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96874" indent="-396874">
              <a:defRPr sz="3000"/>
            </a:lvl1pPr>
            <a:lvl2pPr marL="1031875" indent="-396875">
              <a:defRPr sz="3000"/>
            </a:lvl2pPr>
            <a:lvl3pPr marL="1666875" indent="-396875">
              <a:defRPr sz="3000"/>
            </a:lvl3pPr>
            <a:lvl4pPr marL="2301875" indent="-396875">
              <a:defRPr sz="3000"/>
            </a:lvl4pPr>
            <a:lvl5pPr marL="2936875" indent="-396875"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117600" indent="-558800"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76400" indent="-558800"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35200" indent="-558800"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94000" indent="-558800"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396874" indent="-396874">
              <a:defRPr sz="3000"/>
            </a:lvl1pPr>
            <a:lvl2pPr marL="1031875" indent="-396875">
              <a:defRPr sz="3000"/>
            </a:lvl2pPr>
            <a:lvl3pPr marL="1666875" indent="-396875">
              <a:defRPr sz="3000"/>
            </a:lvl3pPr>
            <a:lvl4pPr marL="2301875" indent="-396875">
              <a:defRPr sz="3000"/>
            </a:lvl4pPr>
            <a:lvl5pPr marL="2936875" indent="-396875"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1" i="0" u="none" strike="noStrike" cap="none" spc="0" baseline="0">
          <a:ln>
            <a:noFill/>
          </a:ln>
          <a:solidFill>
            <a:srgbClr val="929292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1" i="0" u="none" strike="noStrike" cap="none" spc="0" baseline="0">
          <a:ln>
            <a:noFill/>
          </a:ln>
          <a:solidFill>
            <a:srgbClr val="929292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1" i="0" u="none" strike="noStrike" cap="none" spc="0" baseline="0">
          <a:ln>
            <a:noFill/>
          </a:ln>
          <a:solidFill>
            <a:srgbClr val="929292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1" i="0" u="none" strike="noStrike" cap="none" spc="0" baseline="0">
          <a:ln>
            <a:noFill/>
          </a:ln>
          <a:solidFill>
            <a:srgbClr val="929292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1" i="0" u="none" strike="noStrike" cap="none" spc="0" baseline="0">
          <a:ln>
            <a:noFill/>
          </a:ln>
          <a:solidFill>
            <a:srgbClr val="929292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1" i="0" u="none" strike="noStrike" cap="none" spc="0" baseline="0">
          <a:ln>
            <a:noFill/>
          </a:ln>
          <a:solidFill>
            <a:srgbClr val="929292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1" i="0" u="none" strike="noStrike" cap="none" spc="0" baseline="0">
          <a:ln>
            <a:noFill/>
          </a:ln>
          <a:solidFill>
            <a:srgbClr val="929292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1" i="0" u="none" strike="noStrike" cap="none" spc="0" baseline="0">
          <a:ln>
            <a:noFill/>
          </a:ln>
          <a:solidFill>
            <a:srgbClr val="929292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1" i="0" u="none" strike="noStrike" cap="none" spc="0" baseline="0">
          <a:ln>
            <a:noFill/>
          </a:ln>
          <a:solidFill>
            <a:srgbClr val="929292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24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Lato Regular"/>
          <a:ea typeface="Lato Regular"/>
          <a:cs typeface="Lato Regular"/>
          <a:sym typeface="Lato Regular"/>
        </a:defRPr>
      </a:lvl1pPr>
      <a:lvl2pPr marL="1270000" marR="0" indent="-635000" algn="l" defTabSz="825500" latinLnBrk="0">
        <a:lnSpc>
          <a:spcPct val="100000"/>
        </a:lnSpc>
        <a:spcBef>
          <a:spcPts val="24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Lato Regular"/>
          <a:ea typeface="Lato Regular"/>
          <a:cs typeface="Lato Regular"/>
          <a:sym typeface="Lato Regular"/>
        </a:defRPr>
      </a:lvl2pPr>
      <a:lvl3pPr marL="1905000" marR="0" indent="-635000" algn="l" defTabSz="825500" latinLnBrk="0">
        <a:lnSpc>
          <a:spcPct val="100000"/>
        </a:lnSpc>
        <a:spcBef>
          <a:spcPts val="24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Lato Regular"/>
          <a:ea typeface="Lato Regular"/>
          <a:cs typeface="Lato Regular"/>
          <a:sym typeface="Lato Regular"/>
        </a:defRPr>
      </a:lvl3pPr>
      <a:lvl4pPr marL="2540000" marR="0" indent="-635000" algn="l" defTabSz="825500" latinLnBrk="0">
        <a:lnSpc>
          <a:spcPct val="100000"/>
        </a:lnSpc>
        <a:spcBef>
          <a:spcPts val="24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Lato Regular"/>
          <a:ea typeface="Lato Regular"/>
          <a:cs typeface="Lato Regular"/>
          <a:sym typeface="Lato Regular"/>
        </a:defRPr>
      </a:lvl4pPr>
      <a:lvl5pPr marL="3175000" marR="0" indent="-635000" algn="l" defTabSz="825500" latinLnBrk="0">
        <a:lnSpc>
          <a:spcPct val="100000"/>
        </a:lnSpc>
        <a:spcBef>
          <a:spcPts val="24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Lato Regular"/>
          <a:ea typeface="Lato Regular"/>
          <a:cs typeface="Lato Regular"/>
          <a:sym typeface="Lato Regular"/>
        </a:defRPr>
      </a:lvl5pPr>
      <a:lvl6pPr marL="3810000" marR="0" indent="-635000" algn="l" defTabSz="825500" latinLnBrk="0">
        <a:lnSpc>
          <a:spcPct val="100000"/>
        </a:lnSpc>
        <a:spcBef>
          <a:spcPts val="24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Lato Regular"/>
          <a:ea typeface="Lato Regular"/>
          <a:cs typeface="Lato Regular"/>
          <a:sym typeface="Lato Regular"/>
        </a:defRPr>
      </a:lvl6pPr>
      <a:lvl7pPr marL="4445000" marR="0" indent="-635000" algn="l" defTabSz="825500" latinLnBrk="0">
        <a:lnSpc>
          <a:spcPct val="100000"/>
        </a:lnSpc>
        <a:spcBef>
          <a:spcPts val="24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Lato Regular"/>
          <a:ea typeface="Lato Regular"/>
          <a:cs typeface="Lato Regular"/>
          <a:sym typeface="Lato Regular"/>
        </a:defRPr>
      </a:lvl7pPr>
      <a:lvl8pPr marL="5080000" marR="0" indent="-635000" algn="l" defTabSz="825500" latinLnBrk="0">
        <a:lnSpc>
          <a:spcPct val="100000"/>
        </a:lnSpc>
        <a:spcBef>
          <a:spcPts val="24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Lato Regular"/>
          <a:ea typeface="Lato Regular"/>
          <a:cs typeface="Lato Regular"/>
          <a:sym typeface="Lato Regular"/>
        </a:defRPr>
      </a:lvl8pPr>
      <a:lvl9pPr marL="5715000" marR="0" indent="-635000" algn="l" defTabSz="825500" latinLnBrk="0">
        <a:lnSpc>
          <a:spcPct val="100000"/>
        </a:lnSpc>
        <a:spcBef>
          <a:spcPts val="24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Lato Regular"/>
          <a:ea typeface="Lato Regular"/>
          <a:cs typeface="Lato Regular"/>
          <a:sym typeface="Lato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ofchurches/HARC_Development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Health Translation SA Graphic_RGB.ai" descr="Health Translation SA Graphic_RGB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0336" y="562471"/>
            <a:ext cx="977827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"/>
          <p:cNvSpPr/>
          <p:nvPr/>
        </p:nvSpPr>
        <p:spPr>
          <a:xfrm>
            <a:off x="-31651" y="-25400"/>
            <a:ext cx="24447302" cy="211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dist="115500" dir="5400000" rotWithShape="0">
              <a:srgbClr val="000000">
                <a:alpha val="31341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883" y="168652"/>
            <a:ext cx="3236197" cy="1723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Health Translation SA Logo RGB.png" descr="Health Translation SA Logo RG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677" y="168652"/>
            <a:ext cx="4418042" cy="172363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Bullet point copy typeface is Calibri Regular.…"/>
          <p:cNvSpPr txBox="1"/>
          <p:nvPr/>
        </p:nvSpPr>
        <p:spPr>
          <a:xfrm>
            <a:off x="2393487" y="3108553"/>
            <a:ext cx="21990513" cy="7608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400" indent="-406400" algn="l">
              <a:lnSpc>
                <a:spcPct val="150000"/>
              </a:lnSpc>
              <a:spcBef>
                <a:spcPts val="2400"/>
              </a:spcBef>
              <a:buClr>
                <a:srgbClr val="CD3E36"/>
              </a:buClr>
              <a:buSzPct val="100000"/>
              <a:buChar char="๏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dirty="0"/>
              <a:t>Background</a:t>
            </a:r>
          </a:p>
          <a:p>
            <a:pPr marL="1162050" lvl="2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The health system in South Australia needs systems that promote the continuous development of data skills by data professionals and the continuous promotion of these skills throughout the health system.</a:t>
            </a:r>
          </a:p>
          <a:p>
            <a:pPr marL="406400" indent="-406400" algn="l">
              <a:lnSpc>
                <a:spcPct val="150000"/>
              </a:lnSpc>
              <a:spcBef>
                <a:spcPts val="2400"/>
              </a:spcBef>
              <a:buClr>
                <a:srgbClr val="CD3E36"/>
              </a:buClr>
              <a:buSzPct val="100000"/>
              <a:buChar char="๏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Already in place</a:t>
            </a:r>
          </a:p>
          <a:p>
            <a:pPr marL="1162050" lvl="2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A range of options for individual learning and group networking exist within the health system. This project will strengthen these organisations and add structure to identified gaps.</a:t>
            </a:r>
          </a:p>
          <a:p>
            <a:pPr marL="406400" indent="-406400" algn="l">
              <a:lnSpc>
                <a:spcPct val="150000"/>
              </a:lnSpc>
              <a:spcBef>
                <a:spcPts val="2400"/>
              </a:spcBef>
              <a:buClr>
                <a:srgbClr val="CD3E36"/>
              </a:buClr>
              <a:buSzPct val="100000"/>
              <a:buChar char="๏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Leading by example</a:t>
            </a:r>
          </a:p>
          <a:p>
            <a:pPr marL="1162050" lvl="2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Follow along with the development: </a:t>
            </a:r>
            <a:r>
              <a:rPr lang="en-AU" sz="3400" b="0" dirty="0">
                <a:sym typeface="Calibri"/>
                <a:hlinkClick r:id="rId5"/>
              </a:rPr>
              <a:t>https://github.com/ofchurches/HARC_Development</a:t>
            </a:r>
            <a:endParaRPr lang="en-AU" sz="3400" b="0" dirty="0">
              <a:sym typeface="Calibri"/>
            </a:endParaRPr>
          </a:p>
        </p:txBody>
      </p:sp>
      <p:sp>
        <p:nvSpPr>
          <p:cNvPr id="8" name="SECTION BREAK - Page with bullet points…">
            <a:extLst>
              <a:ext uri="{FF2B5EF4-FFF2-40B4-BE49-F238E27FC236}">
                <a16:creationId xmlns:a16="http://schemas.microsoft.com/office/drawing/2014/main" id="{102BDF80-87E0-4666-97FF-F702AEBFD1F4}"/>
              </a:ext>
            </a:extLst>
          </p:cNvPr>
          <p:cNvSpPr txBox="1"/>
          <p:nvPr/>
        </p:nvSpPr>
        <p:spPr>
          <a:xfrm>
            <a:off x="2250713" y="562471"/>
            <a:ext cx="16958190" cy="188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algn="l" defTabSz="726440">
              <a:defRPr sz="5720">
                <a:latin typeface="+mj-lt"/>
                <a:ea typeface="+mj-ea"/>
                <a:cs typeface="+mj-cs"/>
                <a:sym typeface="Calibri"/>
              </a:defRPr>
            </a:pPr>
            <a:r>
              <a:rPr lang="en-AU" dirty="0"/>
              <a:t>Capacity Development for Data in Health</a:t>
            </a:r>
          </a:p>
          <a:p>
            <a:pPr algn="l" defTabSz="726440">
              <a:defRPr sz="5720">
                <a:solidFill>
                  <a:srgbClr val="929292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Health Translation SA Graphic_RGB.ai" descr="Health Translation SA Graphic_RGB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0336" y="562471"/>
            <a:ext cx="977827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"/>
          <p:cNvSpPr/>
          <p:nvPr/>
        </p:nvSpPr>
        <p:spPr>
          <a:xfrm>
            <a:off x="-31651" y="-25400"/>
            <a:ext cx="24447302" cy="211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dist="115500" dir="5400000" rotWithShape="0">
              <a:srgbClr val="000000">
                <a:alpha val="31341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883" y="168652"/>
            <a:ext cx="3236197" cy="1723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Health Translation SA Logo RGB.png" descr="Health Translation SA Logo RG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677" y="168652"/>
            <a:ext cx="4418042" cy="172363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Bullet point copy typeface is Calibri Regular.…"/>
          <p:cNvSpPr txBox="1"/>
          <p:nvPr/>
        </p:nvSpPr>
        <p:spPr>
          <a:xfrm>
            <a:off x="3106719" y="4287705"/>
            <a:ext cx="8396433" cy="7762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400" indent="-406400" algn="l">
              <a:lnSpc>
                <a:spcPct val="150000"/>
              </a:lnSpc>
              <a:spcBef>
                <a:spcPts val="2400"/>
              </a:spcBef>
              <a:buClr>
                <a:srgbClr val="CD3E36"/>
              </a:buClr>
              <a:buSzPct val="100000"/>
              <a:buChar char="๏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dirty="0"/>
              <a:t>Headline seminar series</a:t>
            </a:r>
          </a:p>
          <a:p>
            <a:pPr marL="1162050" lvl="4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Held monthly</a:t>
            </a:r>
          </a:p>
          <a:p>
            <a:pPr marL="1162050" lvl="2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High profile speakers and guests from industry, academia and government</a:t>
            </a:r>
          </a:p>
          <a:p>
            <a:pPr marL="406400" indent="-406400" algn="l">
              <a:lnSpc>
                <a:spcPct val="150000"/>
              </a:lnSpc>
              <a:spcBef>
                <a:spcPts val="2400"/>
              </a:spcBef>
              <a:buClr>
                <a:srgbClr val="CD3E36"/>
              </a:buClr>
              <a:buSzPct val="100000"/>
              <a:buChar char="๏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Technical skills network</a:t>
            </a:r>
          </a:p>
          <a:p>
            <a:pPr marL="1162050" lvl="4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Held weekly</a:t>
            </a:r>
          </a:p>
          <a:p>
            <a:pPr marL="1162050" lvl="2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Focus on data visualisation </a:t>
            </a:r>
          </a:p>
          <a:p>
            <a:pPr marL="1162050" lvl="2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endParaRPr lang="en-AU" sz="3400" b="0" dirty="0">
              <a:sym typeface="Calibri"/>
            </a:endParaRPr>
          </a:p>
        </p:txBody>
      </p:sp>
      <p:sp>
        <p:nvSpPr>
          <p:cNvPr id="9" name="SECTION BREAK - Page with bullet points…">
            <a:extLst>
              <a:ext uri="{FF2B5EF4-FFF2-40B4-BE49-F238E27FC236}">
                <a16:creationId xmlns:a16="http://schemas.microsoft.com/office/drawing/2014/main" id="{BA58DF48-7015-42BF-B6E3-D827EFEF4368}"/>
              </a:ext>
            </a:extLst>
          </p:cNvPr>
          <p:cNvSpPr txBox="1"/>
          <p:nvPr/>
        </p:nvSpPr>
        <p:spPr>
          <a:xfrm>
            <a:off x="3106719" y="3261640"/>
            <a:ext cx="15210840" cy="188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algn="l" defTabSz="726440">
              <a:defRPr sz="572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4000" dirty="0"/>
              <a:t>Phase 1</a:t>
            </a:r>
          </a:p>
          <a:p>
            <a:pPr algn="l" defTabSz="726440">
              <a:defRPr sz="5720">
                <a:solidFill>
                  <a:srgbClr val="929292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 lang="en-AU" dirty="0"/>
          </a:p>
        </p:txBody>
      </p:sp>
      <p:sp>
        <p:nvSpPr>
          <p:cNvPr id="10" name="Bullet point copy typeface is Calibri Regular.…">
            <a:extLst>
              <a:ext uri="{FF2B5EF4-FFF2-40B4-BE49-F238E27FC236}">
                <a16:creationId xmlns:a16="http://schemas.microsoft.com/office/drawing/2014/main" id="{A7138D25-9540-4A06-9CEC-12D4FD9D060D}"/>
              </a:ext>
            </a:extLst>
          </p:cNvPr>
          <p:cNvSpPr txBox="1"/>
          <p:nvPr/>
        </p:nvSpPr>
        <p:spPr>
          <a:xfrm>
            <a:off x="14012463" y="4202641"/>
            <a:ext cx="8396433" cy="666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400" indent="-406400" algn="l">
              <a:lnSpc>
                <a:spcPct val="150000"/>
              </a:lnSpc>
              <a:spcBef>
                <a:spcPts val="2400"/>
              </a:spcBef>
              <a:buClr>
                <a:srgbClr val="CD3E36"/>
              </a:buClr>
              <a:buSzPct val="100000"/>
              <a:buChar char="๏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dirty="0"/>
              <a:t>Work with finance and human resources to develop</a:t>
            </a:r>
          </a:p>
          <a:p>
            <a:pPr marL="1162050" lvl="2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Formal training</a:t>
            </a:r>
          </a:p>
          <a:p>
            <a:pPr marL="1162050" lvl="2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Secondments (incoming and outgoing)</a:t>
            </a:r>
          </a:p>
          <a:p>
            <a:pPr marL="1162050" lvl="2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Hiring practices</a:t>
            </a:r>
          </a:p>
          <a:p>
            <a:pPr marL="1162050" lvl="2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Promotion pathways</a:t>
            </a:r>
          </a:p>
          <a:p>
            <a:pPr marL="1162050" lvl="2" indent="-438150" algn="l">
              <a:lnSpc>
                <a:spcPct val="150000"/>
              </a:lnSpc>
              <a:spcBef>
                <a:spcPts val="1800"/>
              </a:spcBef>
              <a:buClr>
                <a:srgbClr val="CD3E36"/>
              </a:buClr>
              <a:buSzPct val="100000"/>
              <a:buFont typeface="Arial" panose="020B0604020202020204" pitchFamily="34" charset="0"/>
              <a:buChar char="•"/>
              <a:defRPr sz="3400" b="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3400" b="0" dirty="0">
                <a:sym typeface="Calibri"/>
              </a:rPr>
              <a:t>Access to latest resources and tools</a:t>
            </a:r>
          </a:p>
        </p:txBody>
      </p:sp>
      <p:sp>
        <p:nvSpPr>
          <p:cNvPr id="11" name="SECTION BREAK - Page with bullet points…">
            <a:extLst>
              <a:ext uri="{FF2B5EF4-FFF2-40B4-BE49-F238E27FC236}">
                <a16:creationId xmlns:a16="http://schemas.microsoft.com/office/drawing/2014/main" id="{BD9726B8-8F94-4A8F-B6AB-23704DBBA86A}"/>
              </a:ext>
            </a:extLst>
          </p:cNvPr>
          <p:cNvSpPr txBox="1"/>
          <p:nvPr/>
        </p:nvSpPr>
        <p:spPr>
          <a:xfrm>
            <a:off x="14012463" y="3176576"/>
            <a:ext cx="15210840" cy="188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algn="l" defTabSz="726440">
              <a:defRPr sz="572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4000" dirty="0"/>
              <a:t>Phase 2</a:t>
            </a:r>
          </a:p>
          <a:p>
            <a:pPr algn="l" defTabSz="726440">
              <a:defRPr sz="5720">
                <a:solidFill>
                  <a:srgbClr val="929292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 lang="en-AU" dirty="0"/>
          </a:p>
        </p:txBody>
      </p:sp>
      <p:sp>
        <p:nvSpPr>
          <p:cNvPr id="12" name="SECTION BREAK - Page with bullet points…">
            <a:extLst>
              <a:ext uri="{FF2B5EF4-FFF2-40B4-BE49-F238E27FC236}">
                <a16:creationId xmlns:a16="http://schemas.microsoft.com/office/drawing/2014/main" id="{BB1E092F-7127-47E8-B765-F338905FB29F}"/>
              </a:ext>
            </a:extLst>
          </p:cNvPr>
          <p:cNvSpPr txBox="1"/>
          <p:nvPr/>
        </p:nvSpPr>
        <p:spPr>
          <a:xfrm>
            <a:off x="2250713" y="562471"/>
            <a:ext cx="16958190" cy="188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algn="l" defTabSz="726440">
              <a:defRPr sz="5720">
                <a:latin typeface="+mj-lt"/>
                <a:ea typeface="+mj-ea"/>
                <a:cs typeface="+mj-cs"/>
                <a:sym typeface="Calibri"/>
              </a:defRPr>
            </a:pPr>
            <a:r>
              <a:rPr lang="en-AU" sz="5720" dirty="0">
                <a:sym typeface="Calibri"/>
              </a:rPr>
              <a:t>Capacity Development for Data in Health</a:t>
            </a:r>
          </a:p>
          <a:p>
            <a:pPr algn="l" defTabSz="726440">
              <a:defRPr sz="5720">
                <a:solidFill>
                  <a:srgbClr val="929292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20695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9095</TotalTime>
  <Words>151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Helvetica Neue</vt:lpstr>
      <vt:lpstr>Helvetica Neue Light</vt:lpstr>
      <vt:lpstr>Helvetica Neue Medium</vt:lpstr>
      <vt:lpstr>Lato Regular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Churches</dc:creator>
  <cp:lastModifiedBy>Owen Churches</cp:lastModifiedBy>
  <cp:revision>62</cp:revision>
  <dcterms:modified xsi:type="dcterms:W3CDTF">2020-12-09T06:09:44Z</dcterms:modified>
</cp:coreProperties>
</file>