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Alef" panose="00000500000000000000" pitchFamily="2" charset="-79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Tahoma" panose="020B0604030504040204" pitchFamily="3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dirty="0"/>
              <a:t>חלוקת משימות, מה הספקתם...</a:t>
            </a:r>
            <a:endParaRPr dirty="0"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ופית כותרת" type="title">
  <p:cSld name="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Tahom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o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VERTICAL_TITLE_AND_VERTICAL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o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o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Tahom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o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o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o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o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OBJECT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ahom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o"/>
              <a:defRPr sz="3200"/>
            </a:lvl1pPr>
            <a:lvl2pPr marL="914400" lvl="1" indent="-4064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ם כיתוב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ahom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ahoma"/>
              <a:buNone/>
              <a:defRPr sz="4400" b="1" i="0" u="none" strike="noStrike" cap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Courier New"/>
              <a:buChar char="o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1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1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1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1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1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1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1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1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1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646228" y="5342708"/>
            <a:ext cx="1214846" cy="1175658"/>
          </a:xfrm>
          <a:custGeom>
            <a:avLst/>
            <a:gdLst/>
            <a:ahLst/>
            <a:cxnLst/>
            <a:rect l="l" t="t" r="r" b="b"/>
            <a:pathLst>
              <a:path w="1345474" h="1515292" extrusionOk="0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noFill/>
          <a:ln w="28575" cap="flat" cmpd="sng">
            <a:solidFill>
              <a:srgbClr val="45D8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0489474" y="5186090"/>
            <a:ext cx="1524000" cy="1484676"/>
          </a:xfrm>
          <a:custGeom>
            <a:avLst/>
            <a:gdLst/>
            <a:ahLst/>
            <a:cxnLst/>
            <a:rect l="l" t="t" r="r" b="b"/>
            <a:pathLst>
              <a:path w="1345474" h="1515292" extrusionOk="0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noFill/>
          <a:ln w="28575" cap="flat" cmpd="sng">
            <a:solidFill>
              <a:srgbClr val="FF91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0855233" y="5603966"/>
            <a:ext cx="796709" cy="744582"/>
          </a:xfrm>
          <a:custGeom>
            <a:avLst/>
            <a:gdLst/>
            <a:ahLst/>
            <a:cxnLst/>
            <a:rect l="l" t="t" r="r" b="b"/>
            <a:pathLst>
              <a:path w="1345474" h="1515292" extrusionOk="0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noFill/>
          <a:ln w="28575" cap="flat" cmpd="sng">
            <a:solidFill>
              <a:srgbClr val="FFBD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1606222" y="5610922"/>
            <a:ext cx="91440" cy="84481"/>
          </a:xfrm>
          <a:prstGeom prst="ellipse">
            <a:avLst/>
          </a:prstGeom>
          <a:solidFill>
            <a:srgbClr val="FFBD30"/>
          </a:solidFill>
          <a:ln w="28575" cap="flat" cmpd="sng">
            <a:solidFill>
              <a:srgbClr val="FFBD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1614929" y="6089895"/>
            <a:ext cx="91440" cy="84481"/>
          </a:xfrm>
          <a:prstGeom prst="ellipse">
            <a:avLst/>
          </a:prstGeom>
          <a:solidFill>
            <a:srgbClr val="FFBD30"/>
          </a:solidFill>
          <a:ln w="28575" cap="flat" cmpd="sng">
            <a:solidFill>
              <a:srgbClr val="FFBD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857287" y="6298898"/>
            <a:ext cx="91440" cy="84481"/>
          </a:xfrm>
          <a:prstGeom prst="ellipse">
            <a:avLst/>
          </a:prstGeom>
          <a:solidFill>
            <a:srgbClr val="FFBD30"/>
          </a:solidFill>
          <a:ln w="28575" cap="flat" cmpd="sng">
            <a:solidFill>
              <a:srgbClr val="FFBD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1388514" y="6307605"/>
            <a:ext cx="91440" cy="84481"/>
          </a:xfrm>
          <a:prstGeom prst="ellipse">
            <a:avLst/>
          </a:prstGeom>
          <a:solidFill>
            <a:srgbClr val="FFBD30"/>
          </a:solidFill>
          <a:ln w="28575" cap="flat" cmpd="sng">
            <a:solidFill>
              <a:srgbClr val="FFBD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1810873" y="5332246"/>
            <a:ext cx="91440" cy="84481"/>
          </a:xfrm>
          <a:prstGeom prst="ellipse">
            <a:avLst/>
          </a:prstGeom>
          <a:solidFill>
            <a:srgbClr val="45D8FF"/>
          </a:solidFill>
          <a:ln w="28575" cap="flat" cmpd="sng">
            <a:solidFill>
              <a:srgbClr val="45D8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0565549" y="6464359"/>
            <a:ext cx="91440" cy="84481"/>
          </a:xfrm>
          <a:prstGeom prst="ellipse">
            <a:avLst/>
          </a:prstGeom>
          <a:solidFill>
            <a:srgbClr val="45D8FF"/>
          </a:solidFill>
          <a:ln w="28575" cap="flat" cmpd="sng">
            <a:solidFill>
              <a:srgbClr val="45D8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1819580" y="5798158"/>
            <a:ext cx="91440" cy="84481"/>
          </a:xfrm>
          <a:prstGeom prst="ellipse">
            <a:avLst/>
          </a:prstGeom>
          <a:solidFill>
            <a:srgbClr val="45D8FF"/>
          </a:solidFill>
          <a:ln w="28575" cap="flat" cmpd="sng">
            <a:solidFill>
              <a:srgbClr val="45D8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1114188" y="6464361"/>
            <a:ext cx="91440" cy="84481"/>
          </a:xfrm>
          <a:prstGeom prst="ellipse">
            <a:avLst/>
          </a:prstGeom>
          <a:solidFill>
            <a:srgbClr val="45D8FF"/>
          </a:solidFill>
          <a:ln w="28575" cap="flat" cmpd="sng">
            <a:solidFill>
              <a:srgbClr val="45D8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1971981" y="5166781"/>
            <a:ext cx="91440" cy="84481"/>
          </a:xfrm>
          <a:prstGeom prst="ellipse">
            <a:avLst/>
          </a:prstGeom>
          <a:solidFill>
            <a:srgbClr val="FF93B2"/>
          </a:solidFill>
          <a:ln w="28575" cap="flat" cmpd="sng">
            <a:solidFill>
              <a:srgbClr val="FF91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0387022" y="6625468"/>
            <a:ext cx="91440" cy="84481"/>
          </a:xfrm>
          <a:prstGeom prst="ellipse">
            <a:avLst/>
          </a:prstGeom>
          <a:solidFill>
            <a:srgbClr val="FF93B2"/>
          </a:solidFill>
          <a:ln w="28575" cap="flat" cmpd="sng">
            <a:solidFill>
              <a:srgbClr val="FF91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11532198" y="6634175"/>
            <a:ext cx="91440" cy="84481"/>
          </a:xfrm>
          <a:prstGeom prst="ellipse">
            <a:avLst/>
          </a:prstGeom>
          <a:solidFill>
            <a:srgbClr val="FF93B2"/>
          </a:solidFill>
          <a:ln w="28575" cap="flat" cmpd="sng">
            <a:solidFill>
              <a:srgbClr val="FF91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1963272" y="6176970"/>
            <a:ext cx="91440" cy="84481"/>
          </a:xfrm>
          <a:prstGeom prst="ellipse">
            <a:avLst/>
          </a:prstGeom>
          <a:solidFill>
            <a:srgbClr val="FF93B2"/>
          </a:solidFill>
          <a:ln w="28575" cap="flat" cmpd="sng">
            <a:solidFill>
              <a:srgbClr val="FF91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 rot="10800000">
            <a:off x="317609" y="339100"/>
            <a:ext cx="1214846" cy="1175658"/>
          </a:xfrm>
          <a:custGeom>
            <a:avLst/>
            <a:gdLst/>
            <a:ahLst/>
            <a:cxnLst/>
            <a:rect l="l" t="t" r="r" b="b"/>
            <a:pathLst>
              <a:path w="1345474" h="1515292" extrusionOk="0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noFill/>
          <a:ln w="28575" cap="flat" cmpd="sng">
            <a:solidFill>
              <a:srgbClr val="45D8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 rot="10800000">
            <a:off x="165209" y="186700"/>
            <a:ext cx="1524000" cy="1484676"/>
          </a:xfrm>
          <a:custGeom>
            <a:avLst/>
            <a:gdLst/>
            <a:ahLst/>
            <a:cxnLst/>
            <a:rect l="l" t="t" r="r" b="b"/>
            <a:pathLst>
              <a:path w="1345474" h="1515292" extrusionOk="0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noFill/>
          <a:ln w="28575" cap="flat" cmpd="sng">
            <a:solidFill>
              <a:srgbClr val="FF91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 rot="10800000">
            <a:off x="526741" y="508918"/>
            <a:ext cx="796709" cy="744582"/>
          </a:xfrm>
          <a:custGeom>
            <a:avLst/>
            <a:gdLst/>
            <a:ahLst/>
            <a:cxnLst/>
            <a:rect l="l" t="t" r="r" b="b"/>
            <a:pathLst>
              <a:path w="1345474" h="1515292" extrusionOk="0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noFill/>
          <a:ln w="28575" cap="flat" cmpd="sng">
            <a:solidFill>
              <a:srgbClr val="FFBD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 cap="flat" cmpd="sng">
            <a:solidFill>
              <a:srgbClr val="FFBD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 cap="flat" cmpd="sng">
            <a:solidFill>
              <a:srgbClr val="FFBD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 cap="flat" cmpd="sng">
            <a:solidFill>
              <a:srgbClr val="FFBD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 cap="flat" cmpd="sng">
            <a:solidFill>
              <a:srgbClr val="FFBD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 cap="flat" cmpd="sng">
            <a:solidFill>
              <a:srgbClr val="45D8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/>
          <p:nvPr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 cap="flat" cmpd="sng">
            <a:solidFill>
              <a:srgbClr val="45D8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 cap="flat" cmpd="sng">
            <a:solidFill>
              <a:srgbClr val="45D8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 cap="flat" cmpd="sng">
            <a:solidFill>
              <a:srgbClr val="45D8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 cap="flat" cmpd="sng">
            <a:solidFill>
              <a:srgbClr val="FF91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/>
          <p:nvPr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 cap="flat" cmpd="sng">
            <a:solidFill>
              <a:srgbClr val="FF91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"/>
          <p:cNvSpPr/>
          <p:nvPr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 cap="flat" cmpd="sng">
            <a:solidFill>
              <a:srgbClr val="FF91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 cap="flat" cmpd="sng">
            <a:solidFill>
              <a:srgbClr val="FF91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" name="Google Shape;43;p1"/>
          <p:cNvGrpSpPr/>
          <p:nvPr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44" name="Google Shape;44;p1"/>
            <p:cNvPicPr preferRelativeResize="0"/>
            <p:nvPr/>
          </p:nvPicPr>
          <p:blipFill rotWithShape="1">
            <a:blip r:embed="rId13">
              <a:alphaModFix/>
            </a:blip>
            <a:srcRect l="19465" t="24829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1"/>
            <p:cNvPicPr preferRelativeResize="0"/>
            <p:nvPr/>
          </p:nvPicPr>
          <p:blipFill rotWithShape="1">
            <a:blip r:embed="rId14">
              <a:alphaModFix/>
            </a:blip>
            <a:srcRect l="9214" t="24398" r="6753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ctrTitle"/>
          </p:nvPr>
        </p:nvSpPr>
        <p:spPr>
          <a:xfrm>
            <a:off x="1686675" y="104138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Tahoma"/>
              <a:buNone/>
            </a:pPr>
            <a:r>
              <a:rPr lang="iw-IL" dirty="0"/>
              <a:t>הצגת ספרינט </a:t>
            </a:r>
            <a:r>
              <a:rPr lang="en-US" dirty="0"/>
              <a:t>2</a:t>
            </a:r>
            <a:r>
              <a:rPr lang="iw-IL" dirty="0"/>
              <a:t> – פרויקט Bobox</a:t>
            </a:r>
            <a:endParaRPr dirty="0"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iw-IL" dirty="0"/>
              <a:t>מציגים: </a:t>
            </a:r>
            <a:endParaRPr dirty="0"/>
          </a:p>
          <a:p>
            <a:pPr marL="457200" lvl="0" indent="-38100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w-IL" dirty="0"/>
              <a:t>דניאל מורדוכוביץ</a:t>
            </a:r>
            <a:endParaRPr dirty="0"/>
          </a:p>
          <a:p>
            <a:pPr marL="457200" lvl="0" indent="-38100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w-IL" dirty="0"/>
              <a:t>אופק יפרח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ahoma"/>
              <a:buNone/>
            </a:pPr>
            <a:r>
              <a:rPr lang="iw-IL"/>
              <a:t>מטרות הספרינט</a:t>
            </a:r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iw-IL" dirty="0"/>
              <a:t>Bobox</a:t>
            </a:r>
            <a:r>
              <a:rPr lang="he-IL" dirty="0"/>
              <a:t> - </a:t>
            </a:r>
            <a:r>
              <a:rPr lang="iw-IL" dirty="0"/>
              <a:t>אתר אינטרנט המשמש לשמירת קבצים ושיתופם עם חברים או עם כל בן אדם אחר בעזרת קישור.</a:t>
            </a:r>
            <a:endParaRPr dirty="0"/>
          </a:p>
          <a:p>
            <a:pPr marL="228600" lvl="0" indent="-508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228600" lvl="0" indent="-508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-IL" dirty="0"/>
              <a:t>בסיום הספרינט הנ"ל, יהיה לנו אתר בסיסי עםLogin page ומנגנון אותנטיקציה עובד. בנוסף לכך יהיה דף בו המשתמש יוכל להעלות קבצים לענן.</a:t>
            </a:r>
            <a:endParaRPr dirty="0"/>
          </a:p>
          <a:p>
            <a:pPr marL="228600" lvl="0" indent="-508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228600" lvl="0" indent="-508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ahoma"/>
              <a:buNone/>
            </a:pPr>
            <a:r>
              <a:rPr lang="iw-IL"/>
              <a:t>תהליך העבודה</a:t>
            </a:r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50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82352"/>
              <a:buNone/>
            </a:pPr>
            <a:r>
              <a:rPr lang="iw-IL" sz="3400" b="1" dirty="0"/>
              <a:t>העבודה התחלקה כך: </a:t>
            </a:r>
            <a:endParaRPr sz="3400" b="1" dirty="0"/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555"/>
              <a:buNone/>
            </a:pPr>
            <a:br>
              <a:rPr lang="iw-IL" dirty="0"/>
            </a:br>
            <a:r>
              <a:rPr lang="iw-IL" sz="2929" dirty="0"/>
              <a:t>אופק היה אחראי על כל מה שקשור ל</a:t>
            </a:r>
            <a:r>
              <a:rPr lang="iw-IL" sz="2929" b="1" dirty="0"/>
              <a:t>שיתוף הקבצים</a:t>
            </a:r>
            <a:r>
              <a:rPr lang="he-IL" sz="2929" dirty="0"/>
              <a:t>, </a:t>
            </a:r>
            <a:r>
              <a:rPr lang="iw-IL" sz="2929" dirty="0"/>
              <a:t>מפיתוח ה</a:t>
            </a:r>
            <a:r>
              <a:rPr lang="en-US" sz="2929" dirty="0"/>
              <a:t>Endpoints </a:t>
            </a:r>
            <a:r>
              <a:rPr lang="he-IL" sz="2929" dirty="0"/>
              <a:t> ה</a:t>
            </a:r>
            <a:r>
              <a:rPr lang="iw-IL" sz="2929" dirty="0"/>
              <a:t>רלוונטים בשרת ועד התממשקות עם ה</a:t>
            </a:r>
            <a:r>
              <a:rPr lang="en-US" sz="2929" dirty="0"/>
              <a:t>API</a:t>
            </a:r>
            <a:r>
              <a:rPr lang="he-IL" sz="2929" dirty="0"/>
              <a:t> עם הלקוח.</a:t>
            </a:r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555"/>
              <a:buNone/>
            </a:pPr>
            <a:endParaRPr lang="iw-IL" sz="2929" dirty="0"/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555"/>
              <a:buNone/>
            </a:pPr>
            <a:r>
              <a:rPr lang="iw-IL" sz="2929" dirty="0"/>
              <a:t>דניאל היה אחראי על כל מה שקשור ל</a:t>
            </a:r>
            <a:r>
              <a:rPr lang="he-IL" sz="2929" b="1" dirty="0"/>
              <a:t>הורדת</a:t>
            </a:r>
            <a:r>
              <a:rPr lang="iw-IL" sz="2929" b="1" dirty="0"/>
              <a:t> הקבצים</a:t>
            </a:r>
            <a:r>
              <a:rPr lang="he-IL" sz="2929" dirty="0"/>
              <a:t>, </a:t>
            </a:r>
            <a:r>
              <a:rPr lang="iw-IL" sz="2929" dirty="0"/>
              <a:t>מפיתוח ה</a:t>
            </a:r>
            <a:r>
              <a:rPr lang="en-US" sz="2929" dirty="0"/>
              <a:t>Endpoints </a:t>
            </a:r>
            <a:r>
              <a:rPr lang="he-IL" sz="2929" dirty="0"/>
              <a:t> </a:t>
            </a:r>
            <a:r>
              <a:rPr lang="iw-IL" sz="2929" dirty="0"/>
              <a:t>הרלוונטים בשרת ועד התממשקות עם ה</a:t>
            </a:r>
            <a:r>
              <a:rPr lang="en-US" sz="2929" dirty="0"/>
              <a:t>API</a:t>
            </a:r>
            <a:r>
              <a:rPr lang="he-IL" sz="2929" dirty="0"/>
              <a:t> עם הלקוח.</a:t>
            </a:r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555"/>
              <a:buNone/>
            </a:pPr>
            <a:endParaRPr sz="2929" dirty="0"/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555"/>
              <a:buNone/>
            </a:pPr>
            <a:r>
              <a:rPr lang="he-IL" sz="2929" dirty="0"/>
              <a:t>החלטנו ביחד על הדרך שבה אנחנו מאפשרים גישה לקובץ, מאחר וזה קשור לארכיטקטורה של הפרויקט.</a:t>
            </a:r>
            <a:br>
              <a:rPr lang="en-US" sz="2929" dirty="0"/>
            </a:br>
            <a:br>
              <a:rPr lang="he-IL" sz="2929" dirty="0"/>
            </a:br>
            <a:r>
              <a:rPr lang="he-IL" sz="2929" dirty="0"/>
              <a:t>הספקנו את כל המטרות שלנו.</a:t>
            </a:r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555"/>
              <a:buNone/>
            </a:pPr>
            <a:endParaRPr sz="2929" dirty="0"/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endParaRPr dirty="0"/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endParaRPr dirty="0"/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228600" lvl="0" indent="-50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ahoma"/>
              <a:buNone/>
            </a:pPr>
            <a:r>
              <a:rPr lang="iw-IL"/>
              <a:t>פערים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610700" cy="43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/>
              <a:t>אין, עבדנו בצורה מושלמת.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ahoma"/>
              <a:buNone/>
            </a:pPr>
            <a:r>
              <a:rPr lang="iw-IL"/>
              <a:t>מסקנות</a:t>
            </a: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iw-IL" dirty="0"/>
              <a:t>תכנון זמן– </a:t>
            </a:r>
            <a:r>
              <a:rPr lang="he-IL" dirty="0"/>
              <a:t> ה</a:t>
            </a:r>
            <a:r>
              <a:rPr lang="iw-IL" dirty="0"/>
              <a:t>ספקנו את כל המשימות שתכננו באופן איכותי</a:t>
            </a:r>
            <a:br>
              <a:rPr lang="iw-IL" dirty="0"/>
            </a:br>
            <a:endParaRPr dirty="0"/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iw-IL" dirty="0"/>
              <a:t>עבודת צוות - </a:t>
            </a:r>
            <a:r>
              <a:rPr lang="he-IL" dirty="0"/>
              <a:t> </a:t>
            </a:r>
            <a:r>
              <a:rPr lang="iw-IL" dirty="0"/>
              <a:t>הייתה עבודת צוות מעולה, כל אחד ביצע את החלק שלו כמו שצריך ולא התבייש להעזר בשני כשצריך.</a:t>
            </a:r>
            <a:br>
              <a:rPr lang="iw-IL" dirty="0"/>
            </a:br>
            <a:endParaRPr dirty="0"/>
          </a:p>
          <a:p>
            <a:pPr marL="457200" lvl="0" indent="-3429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iw-IL" dirty="0"/>
              <a:t>טכנולוגיה- Cloudflare R2 תומך בAPI שלAmazon S3 </a:t>
            </a:r>
            <a:r>
              <a:rPr lang="he-IL" dirty="0"/>
              <a:t> </a:t>
            </a:r>
            <a:r>
              <a:rPr lang="iw-IL" dirty="0"/>
              <a:t>אז השתמשנו בSDK שלAmazon S3 לJavaScript </a:t>
            </a:r>
            <a:r>
              <a:rPr lang="he-IL" dirty="0"/>
              <a:t> </a:t>
            </a:r>
            <a:r>
              <a:rPr lang="iw-IL" dirty="0"/>
              <a:t>בצד השרת וזה חסך לנו הרבה זמן וכאב ראש לעומת אם היינו משתמשים בWorkers API </a:t>
            </a:r>
            <a:r>
              <a:rPr lang="he-IL" dirty="0"/>
              <a:t> </a:t>
            </a:r>
            <a:r>
              <a:rPr lang="iw-IL" dirty="0"/>
              <a:t>שלהם או אפילו בAPI </a:t>
            </a:r>
            <a:r>
              <a:rPr lang="he-IL" dirty="0"/>
              <a:t> </a:t>
            </a:r>
            <a:r>
              <a:rPr lang="iw-IL" dirty="0"/>
              <a:t>של Amazon S3 שהרבה יותר מסובכים ופחות נוחים לשימוש.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ahoma"/>
              <a:buNone/>
            </a:pPr>
            <a:r>
              <a:rPr lang="iw-IL"/>
              <a:t>תכנון הספרינט הבא</a:t>
            </a: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endParaRPr lang="he-IL" dirty="0"/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he-IL" dirty="0"/>
              <a:t>ליצור דף בו ניתן לראות את הקבצים שהמשתמש העלה</a:t>
            </a: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endParaRPr lang="he-IL" dirty="0"/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he-IL" dirty="0"/>
              <a:t>מחיקת קובץ (פיצ'ר 5.2)</a:t>
            </a: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endParaRPr lang="he-IL" dirty="0"/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he-IL" dirty="0"/>
              <a:t>הוספת תמיכה למחיקת קובץ באמצעות ממשק המשתמש</a:t>
            </a: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endParaRPr lang="he-IL" dirty="0"/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he-IL" dirty="0"/>
              <a:t>שינוי שם קובץ</a:t>
            </a: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endParaRPr lang="he-IL" dirty="0"/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he-IL" dirty="0"/>
              <a:t>הוספת תמיכה לשינוי שם קובץ באמצעות ממשק המשתמש</a:t>
            </a:r>
            <a:br>
              <a:rPr lang="he-IL" dirty="0"/>
            </a:br>
            <a:endParaRPr lang="he-IL" dirty="0"/>
          </a:p>
          <a:p>
            <a:pPr marL="228600" lvl="0" indent="-508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iw-IL" dirty="0"/>
              <a:t> </a:t>
            </a:r>
            <a:endParaRPr sz="1100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228600" lvl="0" indent="-508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 sz="1100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Tahoma"/>
              <a:buNone/>
            </a:pPr>
            <a:r>
              <a:rPr lang="iw-IL"/>
              <a:t>תודה רבה!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271</Words>
  <Application>Microsoft Office PowerPoint</Application>
  <PresentationFormat>מסך רחב</PresentationFormat>
  <Paragraphs>40</Paragraphs>
  <Slides>7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Tahoma</vt:lpstr>
      <vt:lpstr>Arial</vt:lpstr>
      <vt:lpstr>Calibri</vt:lpstr>
      <vt:lpstr>Alef</vt:lpstr>
      <vt:lpstr>Courier New</vt:lpstr>
      <vt:lpstr>ערכת נושא Office</vt:lpstr>
      <vt:lpstr>הצגת ספרינט 2 – פרויקט Bobox</vt:lpstr>
      <vt:lpstr>מטרות הספרינט</vt:lpstr>
      <vt:lpstr>תהליך העבודה</vt:lpstr>
      <vt:lpstr>פערים</vt:lpstr>
      <vt:lpstr>מסקנות</vt:lpstr>
      <vt:lpstr>תכנון הספרינט הבא</vt:lpstr>
      <vt:lpstr>תודה רבה!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הצגת ספרינט 1 – פרויקט Bobox</dc:title>
  <cp:lastModifiedBy>Ofek Ifrah</cp:lastModifiedBy>
  <cp:revision>10</cp:revision>
  <dcterms:modified xsi:type="dcterms:W3CDTF">2023-12-16T19:30:41Z</dcterms:modified>
</cp:coreProperties>
</file>