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83" r:id="rId6"/>
    <p:sldId id="311" r:id="rId7"/>
    <p:sldId id="297" r:id="rId8"/>
    <p:sldId id="294" r:id="rId9"/>
    <p:sldId id="299" r:id="rId10"/>
    <p:sldId id="312" r:id="rId11"/>
    <p:sldId id="298" r:id="rId12"/>
    <p:sldId id="310" r:id="rId13"/>
    <p:sldId id="313" r:id="rId14"/>
    <p:sldId id="300" r:id="rId15"/>
    <p:sldId id="306" r:id="rId16"/>
    <p:sldId id="308" r:id="rId17"/>
    <p:sldId id="314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C730D-7A03-4A2A-A1D0-A2F1E994A1C2}" v="12" dt="2023-01-18T16:43:47.15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629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470902384"/>
        <c:axId val="-1470903472"/>
      </c:barChart>
      <c:catAx>
        <c:axId val="-147090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470903472"/>
        <c:crosses val="autoZero"/>
        <c:auto val="1"/>
        <c:lblAlgn val="ctr"/>
        <c:lblOffset val="100"/>
        <c:noMultiLvlLbl val="0"/>
      </c:catAx>
      <c:valAx>
        <c:axId val="-147090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47090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423045408"/>
        <c:axId val="-1663231072"/>
      </c:barChart>
      <c:catAx>
        <c:axId val="-14230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663231072"/>
        <c:crosses val="autoZero"/>
        <c:auto val="1"/>
        <c:lblAlgn val="ctr"/>
        <c:lblOffset val="100"/>
        <c:noMultiLvlLbl val="0"/>
      </c:catAx>
      <c:valAx>
        <c:axId val="-166323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42304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315576320"/>
        <c:axId val="-1315574688"/>
      </c:barChart>
      <c:catAx>
        <c:axId val="-131557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15574688"/>
        <c:crosses val="autoZero"/>
        <c:auto val="1"/>
        <c:lblAlgn val="ctr"/>
        <c:lblOffset val="100"/>
        <c:noMultiLvlLbl val="0"/>
      </c:catAx>
      <c:valAx>
        <c:axId val="-131557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1557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315574144"/>
        <c:axId val="-1315575232"/>
      </c:barChart>
      <c:catAx>
        <c:axId val="-13155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15575232"/>
        <c:crosses val="autoZero"/>
        <c:auto val="1"/>
        <c:lblAlgn val="ctr"/>
        <c:lblOffset val="100"/>
        <c:noMultiLvlLbl val="0"/>
      </c:catAx>
      <c:valAx>
        <c:axId val="-131557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1557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3-01-11T15:34:09.999" idx="1">
    <p:pos x="1507" y="373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4877709-D177-19D2-9593-B4BA3E03B54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795923" y="0"/>
          <a:ext cx="7713763" cy="444419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1/19/2023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004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91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8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820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260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967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90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228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chart" Target="../charts/chart3.xm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67" y="4318664"/>
            <a:ext cx="6798250" cy="1674470"/>
          </a:xfrm>
        </p:spPr>
        <p:txBody>
          <a:bodyPr/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פרוייקט סוף במסדי נתונים</a:t>
            </a:r>
            <a:br>
              <a:rPr lang="he-IL" dirty="0"/>
            </a:b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אופק רבוטינקוף-207676917</a:t>
            </a:r>
            <a:b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עידו פס-208705871</a:t>
            </a:r>
            <a:b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אביחי דורון-207541525</a:t>
            </a:r>
            <a:b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שירה הלוי-316599877</a:t>
            </a:r>
            <a:br>
              <a:rPr lang="he-IL" dirty="0"/>
            </a:br>
            <a:endParaRPr lang="en-US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7704307" y="5543579"/>
            <a:ext cx="2030886" cy="611317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Community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latin typeface="Corbel" panose="020B0503020204020204" pitchFamily="34" charset="0"/>
              </a:rPr>
              <a:t>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latin typeface="Corbel" panose="020B0503020204020204" pitchFamily="34" charset="0"/>
              </a:rPr>
              <a:t>Center</a:t>
            </a:r>
            <a:endParaRPr lang="en-US" sz="2400" b="1" spc="-100" baseline="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649753" cy="432000"/>
          </a:xfrm>
        </p:spPr>
        <p:txBody>
          <a:bodyPr/>
          <a:lstStyle/>
          <a:p>
            <a:pPr algn="ctr"/>
            <a:r>
              <a:rPr lang="he-IL" dirty="0"/>
              <a:t>אכלוס מסד הנתונים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193" y="1175038"/>
            <a:ext cx="9601200" cy="51264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316266"/>
              </p:ext>
            </p:extLst>
          </p:nvPr>
        </p:nvGraphicFramePr>
        <p:xfrm>
          <a:off x="795923" y="1474936"/>
          <a:ext cx="771376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0" y="5919135"/>
            <a:ext cx="2202001" cy="93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8256E9-007D-5858-ABB4-FC1CAE8034DB}"/>
              </a:ext>
            </a:extLst>
          </p:cNvPr>
          <p:cNvSpPr txBox="1">
            <a:spLocks/>
          </p:cNvSpPr>
          <p:nvPr/>
        </p:nvSpPr>
        <p:spPr>
          <a:xfrm>
            <a:off x="3373642" y="938865"/>
            <a:ext cx="8046212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1800" b="0" i="1" cap="none" spc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ביצענו ייבוא לטבלאות באמצעות פונקציית</a:t>
            </a:r>
          </a:p>
          <a:p>
            <a:pPr algn="ctr"/>
            <a:r>
              <a:rPr lang="he-IL" sz="1800" b="0" i="1" cap="none" spc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מ-</a:t>
            </a:r>
            <a:r>
              <a:rPr lang="en-US" sz="1800" b="0" i="1" cap="none" spc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EXCEL</a:t>
            </a:r>
            <a:r>
              <a:rPr lang="he-IL" sz="1800" b="0" i="1" cap="none" spc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אל מסד הנתונים</a:t>
            </a:r>
            <a:endParaRPr lang="en-US" sz="1800" b="0" i="1" cap="none" spc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8D05E84-9A52-6C49-A92B-6686C90C5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837" y="848486"/>
            <a:ext cx="923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4107" y="34996"/>
            <a:ext cx="9911201" cy="6727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273" y="794569"/>
            <a:ext cx="6798250" cy="553648"/>
          </a:xfrm>
        </p:spPr>
        <p:txBody>
          <a:bodyPr/>
          <a:lstStyle/>
          <a:p>
            <a:pPr algn="ctr"/>
            <a:r>
              <a:rPr lang="he-IL" sz="4400" dirty="0">
                <a:solidFill>
                  <a:schemeClr val="tx1"/>
                </a:solidFill>
              </a:rPr>
              <a:t>ממוצע גילאים בכל חוג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0971" y="162860"/>
            <a:ext cx="6798250" cy="80936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1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שאילתות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0"/>
          <a:stretch/>
        </p:blipFill>
        <p:spPr>
          <a:xfrm>
            <a:off x="1134119" y="1683223"/>
            <a:ext cx="3681089" cy="1581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6521" b="9678"/>
          <a:stretch/>
        </p:blipFill>
        <p:spPr>
          <a:xfrm>
            <a:off x="1134119" y="3807330"/>
            <a:ext cx="2074888" cy="24122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93234" y="6313714"/>
            <a:ext cx="2098766" cy="44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5398" y="3807330"/>
            <a:ext cx="41634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dirty="0"/>
              <a:t>השאילתה מיועדת להחלטות הקשורות למחלקת השיווק של החברה. </a:t>
            </a:r>
          </a:p>
          <a:p>
            <a:pPr algn="r"/>
            <a:r>
              <a:rPr lang="he-IL" dirty="0"/>
              <a:t>ממוצע הגילאים בכל חוג נותן אינדיקציה על משתתפים פוטנציאלים שאליהם ניתן לפנות.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מסקנות:</a:t>
            </a:r>
          </a:p>
          <a:p>
            <a:pPr algn="r"/>
            <a:r>
              <a:rPr lang="he-IL" dirty="0"/>
              <a:t>ניתן לראות שאין גוון בין הגילאים של הנרשמים לקורסים הנוכחים, השוויק העתידי יתמקד באוכלוסיות בגילאים שונים.</a:t>
            </a:r>
          </a:p>
        </p:txBody>
      </p:sp>
      <p:pic>
        <p:nvPicPr>
          <p:cNvPr id="16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4107" y="17066"/>
            <a:ext cx="9911201" cy="6727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273" y="794569"/>
            <a:ext cx="6798250" cy="553648"/>
          </a:xfrm>
        </p:spPr>
        <p:txBody>
          <a:bodyPr/>
          <a:lstStyle/>
          <a:p>
            <a:pPr algn="ctr"/>
            <a:r>
              <a:rPr lang="he-IL" sz="4400" dirty="0">
                <a:solidFill>
                  <a:schemeClr val="tx1"/>
                </a:solidFill>
              </a:rPr>
              <a:t>מספר רישומים לכל מזכירה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0971" y="162860"/>
            <a:ext cx="6798250" cy="80936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1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שאילתות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93234" y="6313714"/>
            <a:ext cx="2098766" cy="44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0549" y="1912493"/>
            <a:ext cx="262646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dirty="0"/>
              <a:t>השאילתה מיודעת לבחון את הביצועים של המזכירות ולעזור לקבל החלטות בנושאי קידום ופיטורים.</a:t>
            </a:r>
          </a:p>
          <a:p>
            <a:pPr algn="r"/>
            <a:r>
              <a:rPr lang="he-IL" dirty="0"/>
              <a:t>בנוסף השאילתה מציגה את הבונוס השנתי שכל מזכירה מרוויחה.</a:t>
            </a:r>
          </a:p>
        </p:txBody>
      </p:sp>
      <p:pic>
        <p:nvPicPr>
          <p:cNvPr id="19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3" name="מציין מיקום תוכן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5254DB0-6832-5B71-6D94-C5CEB919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1" y="1520003"/>
            <a:ext cx="4763230" cy="25263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מציין מיקום תוכן 1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AD38C9BA-5D44-3CFD-C5FF-ABB0162BA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543" y="4329086"/>
            <a:ext cx="5184775" cy="16276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6084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80C48D1-FA64-56DD-72B9-4DC1C3432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75" y="0"/>
            <a:ext cx="9911201" cy="6727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607" y="371593"/>
            <a:ext cx="6798250" cy="1230152"/>
          </a:xfrm>
        </p:spPr>
        <p:txBody>
          <a:bodyPr/>
          <a:lstStyle/>
          <a:p>
            <a:pPr algn="ctr"/>
            <a:r>
              <a:rPr lang="he-IL" sz="4400" dirty="0">
                <a:solidFill>
                  <a:schemeClr val="tx1"/>
                </a:solidFill>
              </a:rPr>
              <a:t>שווי המתנות שעובדים לקחו ביחס למשכורת שלהם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49349" y="177305"/>
            <a:ext cx="6798250" cy="80936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1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שאילתות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93234" y="6313714"/>
            <a:ext cx="2098766" cy="44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1540" y="3881336"/>
            <a:ext cx="26264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dirty="0"/>
              <a:t>השאילתה מציגה את הקשר בין ממוצע המשכורת לבין המתנה שאותה בחר העובד. בנוסף את כמות המתנות.</a:t>
            </a:r>
          </a:p>
          <a:p>
            <a:pPr algn="r"/>
            <a:r>
              <a:rPr lang="he-IL" dirty="0"/>
              <a:t>ניתן לראות שהעובדים שבחרו את המתנה היקרה ביותר מרוויחים הכי מעט.</a:t>
            </a:r>
          </a:p>
        </p:txBody>
      </p:sp>
      <p:pic>
        <p:nvPicPr>
          <p:cNvPr id="9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5" name="מציין מיקום תוכן 20">
            <a:extLst>
              <a:ext uri="{FF2B5EF4-FFF2-40B4-BE49-F238E27FC236}">
                <a16:creationId xmlns:a16="http://schemas.microsoft.com/office/drawing/2014/main" id="{B9F48AAA-A06C-D373-7657-2CC9FD30F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00" y="1709832"/>
            <a:ext cx="4368800" cy="206341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מציין מיקום תוכן 2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7A1DDE0-6EC7-C87E-B579-94E020185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00" y="4291641"/>
            <a:ext cx="5184775" cy="9586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6660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4107" y="34996"/>
            <a:ext cx="9911201" cy="6727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0775" y="371593"/>
            <a:ext cx="6798250" cy="1230152"/>
          </a:xfrm>
        </p:spPr>
        <p:txBody>
          <a:bodyPr/>
          <a:lstStyle/>
          <a:p>
            <a:pPr algn="ctr"/>
            <a:r>
              <a:rPr lang="he-IL" sz="4400" dirty="0">
                <a:solidFill>
                  <a:schemeClr val="tx1"/>
                </a:solidFill>
              </a:rPr>
              <a:t>קורסים עם פחות מ50 נרשמים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49349" y="177305"/>
            <a:ext cx="6798250" cy="80936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1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שאילתות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93234" y="6313714"/>
            <a:ext cx="2098766" cy="44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8624" y="2383006"/>
            <a:ext cx="317144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dirty="0"/>
              <a:t>בשאילתה זו רצינו לבדוק איזה קורסים פחות רווחים, מצאנו את הקורסים בהם פחות מ50 רשומים.</a:t>
            </a:r>
          </a:p>
          <a:p>
            <a:pPr algn="r"/>
            <a:r>
              <a:rPr lang="he-IL" dirty="0"/>
              <a:t>בנוסף מפורטות ההכנסות החודשיות מקורסים אלו והאחוז היחסי מסך כל ההכנסות החודשית.</a:t>
            </a:r>
          </a:p>
        </p:txBody>
      </p:sp>
      <p:pic>
        <p:nvPicPr>
          <p:cNvPr id="9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1FE667A-3C08-85FC-2E46-B55B6B45D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4" y="1606591"/>
            <a:ext cx="5572708" cy="395909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2F5FC50A-018B-B758-6635-AECC0C455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064" y="4854604"/>
            <a:ext cx="6457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5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4107" y="34996"/>
            <a:ext cx="9911201" cy="6727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122" y="581987"/>
            <a:ext cx="6798250" cy="1230152"/>
          </a:xfrm>
        </p:spPr>
        <p:txBody>
          <a:bodyPr/>
          <a:lstStyle/>
          <a:p>
            <a:pPr algn="ctr"/>
            <a:r>
              <a:rPr lang="he-IL" sz="4400" dirty="0">
                <a:solidFill>
                  <a:schemeClr val="tx1"/>
                </a:solidFill>
              </a:rPr>
              <a:t>עובדים שלא עובדים בעיר שלהם, והמשכורת שלהם גדולה מ6,000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49349" y="177305"/>
            <a:ext cx="6798250" cy="80936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1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שאילתות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93234" y="6313714"/>
            <a:ext cx="2098766" cy="44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4854" y="1961920"/>
            <a:ext cx="361918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dirty="0"/>
              <a:t>בשאילתה זו רצינו לבדוק לאיזה עובדים נרצה לתת רכב חברה</a:t>
            </a:r>
          </a:p>
          <a:p>
            <a:pPr algn="r"/>
            <a:r>
              <a:rPr lang="he-IL" dirty="0"/>
              <a:t>התנאים לקבלת רכב חברה הם:</a:t>
            </a:r>
          </a:p>
          <a:p>
            <a:pPr algn="r"/>
            <a:r>
              <a:rPr lang="he-IL" dirty="0"/>
              <a:t>לא עובדים בעיר שלהם</a:t>
            </a:r>
          </a:p>
          <a:p>
            <a:pPr algn="r"/>
            <a:r>
              <a:rPr lang="he-IL" dirty="0"/>
              <a:t>משכורת מעל 6000.</a:t>
            </a:r>
          </a:p>
        </p:txBody>
      </p:sp>
      <p:pic>
        <p:nvPicPr>
          <p:cNvPr id="9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5" name="מציין מיקום תוכן 3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0656B9D-B7D1-098E-6E7E-DDC98F392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51" y="2026348"/>
            <a:ext cx="5184775" cy="21393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מציין מיקום תוכן 38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3ECF6A11-F9A5-A83B-3C49-AA0E4F96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992" y="3393124"/>
            <a:ext cx="3913621" cy="32829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335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192" y="556168"/>
            <a:ext cx="5184913" cy="432000"/>
          </a:xfrm>
        </p:spPr>
        <p:txBody>
          <a:bodyPr/>
          <a:lstStyle/>
          <a:p>
            <a:pPr algn="ctr"/>
            <a:r>
              <a:rPr lang="he-IL" dirty="0"/>
              <a:t>תיאור הארגון</a:t>
            </a:r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190914"/>
            <a:ext cx="2211524" cy="667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17" y="6248347"/>
            <a:ext cx="1786283" cy="609653"/>
          </a:xfrm>
          <a:prstGeom prst="rect">
            <a:avLst/>
          </a:prstGeom>
        </p:spPr>
      </p:pic>
      <p:sp>
        <p:nvSpPr>
          <p:cNvPr id="41" name="מציין מיקום תוכן 40">
            <a:extLst>
              <a:ext uri="{FF2B5EF4-FFF2-40B4-BE49-F238E27FC236}">
                <a16:creationId xmlns:a16="http://schemas.microsoft.com/office/drawing/2014/main" id="{1647AB47-166E-102C-03AD-83AF3229B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5676" y="1351348"/>
            <a:ext cx="7553864" cy="4662274"/>
          </a:xfrm>
        </p:spPr>
        <p:txBody>
          <a:bodyPr/>
          <a:lstStyle/>
          <a:p>
            <a:pPr algn="ctr"/>
            <a:r>
              <a:rPr lang="he-IL" dirty="0"/>
              <a:t>הארגון שבחרנו לעסוק בו הוא רשת מתנ"סים – </a:t>
            </a:r>
            <a:r>
              <a:rPr lang="en-US" dirty="0"/>
              <a:t>Community Center</a:t>
            </a:r>
            <a:endParaRPr lang="he-IL" dirty="0"/>
          </a:p>
          <a:p>
            <a:pPr algn="ctr"/>
            <a:r>
              <a:rPr lang="he-IL" dirty="0"/>
              <a:t>רשת המתנסי"ם הינה בפריסה ארצית של כ-6 סניפים בררחבי הארץ:  ירושלים, חולון, חיפה, אילת, נתניה ואריאל.</a:t>
            </a:r>
          </a:p>
          <a:p>
            <a:pPr algn="ctr"/>
            <a:r>
              <a:rPr lang="he-IL" dirty="0"/>
              <a:t>המתנס"ים מציעים 12 חוגים במגוון תחומים, החל משיעורי ספורט למיניהם ועד לאומנות על מגוון תחומיה. </a:t>
            </a:r>
          </a:p>
          <a:p>
            <a:pPr algn="ctr"/>
            <a:r>
              <a:rPr lang="he-IL" dirty="0"/>
              <a:t>הרשת מעסיקה כ- 50 עובדים שמתוכם כ- 38 מדריכים מקצועיים ברמות הסמכה שונות, 6 מזכירות וכ- 6 מנהלים, אחד לכל סניף.</a:t>
            </a:r>
          </a:p>
          <a:p>
            <a:pPr algn="ctr"/>
            <a:r>
              <a:rPr lang="he-IL" dirty="0"/>
              <a:t>כיום, לרשת יש כ 566 תלמידים סה"כ. 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192" y="556168"/>
            <a:ext cx="5184913" cy="432000"/>
          </a:xfrm>
        </p:spPr>
        <p:txBody>
          <a:bodyPr/>
          <a:lstStyle/>
          <a:p>
            <a:pPr algn="ctr"/>
            <a:r>
              <a:rPr lang="he-IL" dirty="0"/>
              <a:t>אפיון המערכת </a:t>
            </a:r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68336" y="1429966"/>
            <a:ext cx="7665937" cy="4346620"/>
          </a:xfrm>
        </p:spPr>
        <p:txBody>
          <a:bodyPr/>
          <a:lstStyle/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r>
              <a:rPr lang="he-IL" dirty="0"/>
              <a:t>מטרת המערכת היא לספק מידע עבור בעלי העניין אודות מערך החוגים במתנ"סים בששת הסניפים הארציים ולהסיק עבורם מסקנות עסקיות.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b="1" dirty="0"/>
              <a:t>שימושי המערכת :</a:t>
            </a:r>
            <a:endParaRPr lang="en-US" b="1" dirty="0"/>
          </a:p>
          <a:p>
            <a:pPr algn="r"/>
            <a:r>
              <a:rPr lang="he-IL" dirty="0"/>
              <a:t>השימוש היומיומי במערכת מתבצע על ידי המזכירות שרושמות תלמידים לחוגים ע"פ בחירתם אשר משלמים מראש 12 תשלומים חודשיים, בנוסף ישנה אופצית רישום לחוגים אונליין.</a:t>
            </a:r>
            <a:endParaRPr lang="en-US" dirty="0"/>
          </a:p>
          <a:p>
            <a:pPr algn="r"/>
            <a:r>
              <a:rPr lang="he-IL" dirty="0"/>
              <a:t>השימוש העסקי במערכת מתבצע ע"י הגורמים האנליטיים ומקבלי ההחלטות העסקיות בחברה לרבות אנשי השיווק.</a:t>
            </a:r>
            <a:endParaRPr lang="he-IL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190914"/>
            <a:ext cx="2211524" cy="6670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17" y="6248347"/>
            <a:ext cx="178628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3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192" y="556168"/>
            <a:ext cx="5184913" cy="432000"/>
          </a:xfrm>
        </p:spPr>
        <p:txBody>
          <a:bodyPr/>
          <a:lstStyle/>
          <a:p>
            <a:pPr algn="ctr"/>
            <a:r>
              <a:rPr lang="he-IL" dirty="0"/>
              <a:t>אפיון המערכת </a:t>
            </a:r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68336" y="1429966"/>
            <a:ext cx="7665937" cy="4346620"/>
          </a:xfrm>
        </p:spPr>
        <p:txBody>
          <a:bodyPr/>
          <a:lstStyle/>
          <a:p>
            <a:pPr marL="0" indent="0" algn="r">
              <a:buNone/>
            </a:pPr>
            <a:endParaRPr lang="he-IL" dirty="0"/>
          </a:p>
          <a:p>
            <a:pPr algn="r"/>
            <a:endParaRPr lang="en-US" dirty="0"/>
          </a:p>
          <a:p>
            <a:pPr algn="r"/>
            <a:r>
              <a:rPr lang="he-IL" dirty="0"/>
              <a:t>הנתונים שהמערכת שומרת: פרטי אנשי הצוות, המשתתפים בחוגים, החוגים עצמם, סניפי המתנ"ס, והקבוצות שבהן מתקיימים החוגים בסניפים השונים.</a:t>
            </a:r>
          </a:p>
          <a:p>
            <a:pPr marL="0" indent="0" algn="r">
              <a:buNone/>
            </a:pPr>
            <a:endParaRPr lang="en-US" dirty="0"/>
          </a:p>
          <a:p>
            <a:pPr algn="r"/>
            <a:r>
              <a:rPr lang="he-IL" dirty="0"/>
              <a:t>השאלות עליהן צריכה לענות המערכת יספקו מידע שיעזור לקבוע אילו סניפים רווחיים, איכות תפקוד העובדים, תנאי העובדים, סיווג אוכלוסיות המשתתפים בחוגים והכדאיות העסקית הכללית של כל חוג.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189830"/>
            <a:ext cx="2211524" cy="625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17" y="6248347"/>
            <a:ext cx="178628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649753" cy="432000"/>
          </a:xfrm>
        </p:spPr>
        <p:txBody>
          <a:bodyPr/>
          <a:lstStyle/>
          <a:p>
            <a:pPr algn="ctr"/>
            <a:r>
              <a:rPr lang="he-IL" dirty="0"/>
              <a:t>אפיון הנתונים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72374" y="1089498"/>
            <a:ext cx="9601200" cy="5126476"/>
          </a:xfrm>
        </p:spPr>
        <p:txBody>
          <a:bodyPr/>
          <a:lstStyle/>
          <a:p>
            <a:r>
              <a:rPr lang="he-IL" b="1" dirty="0"/>
              <a:t>צוות העובדים </a:t>
            </a:r>
            <a:r>
              <a:rPr lang="he-IL" dirty="0"/>
              <a:t>אשר מתחלקים לשלושה סוגים:</a:t>
            </a:r>
            <a:endParaRPr lang="en-US" dirty="0"/>
          </a:p>
          <a:p>
            <a:r>
              <a:rPr lang="he-IL" dirty="0"/>
              <a:t>מנהלים, מזכירות ומדריכים. הנתונים אשר שמורים עבור כל איש צוות הם: מזהה חח"ע ערכי סידורי, שם פרטי, שם משפחה, מס' טלפון, משכורת והעיר בה הוא מתגורר. </a:t>
            </a:r>
            <a:endParaRPr lang="en-US" dirty="0"/>
          </a:p>
          <a:p>
            <a:r>
              <a:rPr lang="he-IL" b="1" dirty="0"/>
              <a:t>מנהלים: </a:t>
            </a:r>
            <a:r>
              <a:rPr lang="he-IL" dirty="0"/>
              <a:t>מזהה חח"ע סידורי, שנות ניסיון. מנהל מנהל סניף בעיר שבה הוא מתגורר.</a:t>
            </a:r>
            <a:endParaRPr lang="en-US" dirty="0"/>
          </a:p>
          <a:p>
            <a:r>
              <a:rPr lang="he-IL" b="1" dirty="0"/>
              <a:t>מדריכים: </a:t>
            </a:r>
            <a:r>
              <a:rPr lang="he-IL" dirty="0"/>
              <a:t>מדריך לא בהכרח מדריך קורס בעיר שבה הוא מתגורר. כל מדריך מכיל את התכונות הבאות: מזהה חח"ע סידורי, רמת הסמכה. </a:t>
            </a:r>
          </a:p>
          <a:p>
            <a:r>
              <a:rPr lang="he-IL" b="1" dirty="0"/>
              <a:t>מזכירות: </a:t>
            </a:r>
            <a:r>
              <a:rPr lang="he-IL" dirty="0"/>
              <a:t>מזהה חח"ע סידורי, בונוס, אשר מחושב כפונקציה של מספר הרישומים שכל מזכירה עשתה, ומהווה את הבונוס השנתי שלה.</a:t>
            </a:r>
            <a:endParaRPr lang="en-US" dirty="0"/>
          </a:p>
          <a:p>
            <a:r>
              <a:rPr lang="he-IL" dirty="0"/>
              <a:t>כל איש צוות זכאי לקבל מתנה אחת במהלך העסקתו.</a:t>
            </a:r>
            <a:endParaRPr lang="en-US" dirty="0"/>
          </a:p>
          <a:p>
            <a:r>
              <a:rPr lang="he-IL" b="1" dirty="0"/>
              <a:t>טבלת המתנות: </a:t>
            </a:r>
            <a:r>
              <a:rPr lang="he-IL" dirty="0"/>
              <a:t>הטבלה מציגה נתונים עבור סוג המתנה ואת שוויה בש"ח. טבלת הקשר בין העובד למתנה מציגה עבור כל עובד האם הוא לקח את המתנה באופן בוליאני.</a:t>
            </a:r>
            <a:endParaRPr lang="en-US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678819"/>
              </p:ext>
            </p:extLst>
          </p:nvPr>
        </p:nvGraphicFramePr>
        <p:xfrm>
          <a:off x="431999" y="1577314"/>
          <a:ext cx="39370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987" y="5829227"/>
            <a:ext cx="2085013" cy="938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17" y="6248347"/>
            <a:ext cx="1786283" cy="609653"/>
          </a:xfrm>
          <a:prstGeom prst="rect">
            <a:avLst/>
          </a:prstGeom>
        </p:spPr>
      </p:pic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649753" cy="432000"/>
          </a:xfrm>
        </p:spPr>
        <p:txBody>
          <a:bodyPr/>
          <a:lstStyle/>
          <a:p>
            <a:pPr algn="ctr"/>
            <a:r>
              <a:rPr lang="he-IL" dirty="0"/>
              <a:t>אפיון נתונים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647" y="1069637"/>
            <a:ext cx="9601200" cy="5126476"/>
          </a:xfrm>
        </p:spPr>
        <p:txBody>
          <a:bodyPr/>
          <a:lstStyle/>
          <a:p>
            <a:r>
              <a:rPr lang="he-IL" b="1" dirty="0"/>
              <a:t>סטודנטים:</a:t>
            </a:r>
            <a:r>
              <a:rPr lang="he-IL" dirty="0"/>
              <a:t> מזהה חח"ע סידורי, שם פרטי, שם משפחה, גיל.</a:t>
            </a:r>
            <a:endParaRPr lang="en-US" dirty="0"/>
          </a:p>
          <a:p>
            <a:r>
              <a:rPr lang="he-IL" b="1" dirty="0"/>
              <a:t>חוגים :</a:t>
            </a:r>
            <a:r>
              <a:rPr lang="he-IL" dirty="0"/>
              <a:t> החוגים הקיימים הם במגוון תחומים ומכילים את התכונות: מזהה חח"ע סידורי, שם החוג, מחיר חודשי עבור השתתפות בחוג.</a:t>
            </a:r>
            <a:endParaRPr lang="en-US" dirty="0"/>
          </a:p>
          <a:p>
            <a:r>
              <a:rPr lang="he-IL" b="1" dirty="0"/>
              <a:t>סניפים:</a:t>
            </a:r>
            <a:r>
              <a:rPr lang="he-IL" dirty="0"/>
              <a:t>  הסניפים במערך המתנס"ים פרוסים בחמש ערים ברחבי הארץ ומכילים את התכונות : מזהה חח"ע סידורי, עיר, מנהל הסניף. </a:t>
            </a:r>
            <a:endParaRPr lang="en-US" dirty="0"/>
          </a:p>
          <a:p>
            <a:r>
              <a:rPr lang="he-IL" b="1" dirty="0"/>
              <a:t>קבוצות: </a:t>
            </a:r>
            <a:r>
              <a:rPr lang="he-IL" dirty="0"/>
              <a:t>יישות חלשה אשר מתארת את כל החוגים המתקיימים בכל הסניפים.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/>
        </p:nvGraphicFramePr>
        <p:xfrm>
          <a:off x="431800" y="1512000"/>
          <a:ext cx="39370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0" y="5919135"/>
            <a:ext cx="2202001" cy="93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13" name="תמונה 1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DEB35EE2-F47E-D8B9-B97F-6A32F921D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5" y="2828925"/>
            <a:ext cx="6457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אילוצי המערכת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000" y="1432029"/>
            <a:ext cx="4500000" cy="498616"/>
          </a:xfrm>
        </p:spPr>
        <p:txBody>
          <a:bodyPr/>
          <a:lstStyle/>
          <a:p>
            <a:pPr algn="ctr"/>
            <a:r>
              <a:rPr lang="he-IL" dirty="0"/>
              <a:t>אילוצי השתתפות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000" y="2169053"/>
            <a:ext cx="4500000" cy="3239525"/>
          </a:xfrm>
        </p:spPr>
        <p:txBody>
          <a:bodyPr/>
          <a:lstStyle/>
          <a:p>
            <a:pPr lvl="0"/>
            <a:r>
              <a:rPr lang="he-IL" dirty="0"/>
              <a:t>כל חוג חייב להתקיים </a:t>
            </a:r>
            <a:r>
              <a:rPr lang="he-IL" u="sng" dirty="0"/>
              <a:t>לכל הפחות</a:t>
            </a:r>
            <a:r>
              <a:rPr lang="he-IL" dirty="0"/>
              <a:t> בסניף אחד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he-IL" dirty="0"/>
              <a:t>לכל סניף יש </a:t>
            </a:r>
            <a:r>
              <a:rPr lang="he-IL" u="sng" dirty="0"/>
              <a:t>בדיוק</a:t>
            </a:r>
            <a:r>
              <a:rPr lang="he-IL" dirty="0"/>
              <a:t> מנהל אחד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he-IL" dirty="0"/>
              <a:t>כל רישום של משתתף לחוג מתבצע בדיוק ע"י מזכירה אחת.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he-IL" dirty="0"/>
              <a:t>כל קבוצה (חוג מסוים בסניף מסוים) מודרכת ע"י בדיוק מדריך אחד.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23305"/>
            <a:ext cx="4500000" cy="496920"/>
          </a:xfrm>
        </p:spPr>
        <p:txBody>
          <a:bodyPr/>
          <a:lstStyle/>
          <a:p>
            <a:pPr algn="ctr"/>
            <a:r>
              <a:rPr lang="he-IL" dirty="0"/>
              <a:t>אילוצי מפתח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7621" y="2107781"/>
            <a:ext cx="4500000" cy="674330"/>
          </a:xfrm>
        </p:spPr>
        <p:txBody>
          <a:bodyPr/>
          <a:lstStyle/>
          <a:p>
            <a:r>
              <a:rPr lang="he-IL" dirty="0"/>
              <a:t> כל איש צוות לוקח לכל היותר מתנה אחת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7621" y="3326683"/>
            <a:ext cx="4500000" cy="496920"/>
          </a:xfrm>
        </p:spPr>
        <p:txBody>
          <a:bodyPr/>
          <a:lstStyle/>
          <a:p>
            <a:pPr algn="ctr"/>
            <a:r>
              <a:rPr lang="he-IL" dirty="0"/>
              <a:t>מאפיינים נוספים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7621" y="3949886"/>
            <a:ext cx="4500000" cy="2626012"/>
          </a:xfrm>
        </p:spPr>
        <p:txBody>
          <a:bodyPr/>
          <a:lstStyle/>
          <a:p>
            <a:pPr marL="0" lvl="0" indent="0">
              <a:buNone/>
            </a:pPr>
            <a:r>
              <a:rPr lang="he-IL" b="1" dirty="0"/>
              <a:t>1.</a:t>
            </a:r>
            <a:r>
              <a:rPr lang="he-IL" dirty="0"/>
              <a:t>    הורשה: כל העובדים (מנהלים, מדריכים      ומזכירות) יורשים תכונות מטבלת האב "</a:t>
            </a:r>
            <a:r>
              <a:rPr lang="en-US" dirty="0"/>
              <a:t>STUFF</a:t>
            </a:r>
            <a:r>
              <a:rPr lang="he-IL" dirty="0"/>
              <a:t>".</a:t>
            </a:r>
            <a:endParaRPr lang="en-US" dirty="0"/>
          </a:p>
          <a:p>
            <a:pPr marL="0" lvl="0" indent="0">
              <a:buNone/>
            </a:pPr>
            <a:r>
              <a:rPr lang="he-IL" b="1" dirty="0"/>
              <a:t>2.    </a:t>
            </a:r>
            <a:r>
              <a:rPr lang="he-IL" dirty="0"/>
              <a:t>אגרגציה : </a:t>
            </a:r>
            <a:endParaRPr lang="en-US" dirty="0"/>
          </a:p>
          <a:p>
            <a:pPr lvl="0"/>
            <a:r>
              <a:rPr lang="he-IL" dirty="0"/>
              <a:t>מזכירה מבצעת רישום לחוג ומתעדת אותו בטבלת הקשר שבין תלמידים וחוגים. </a:t>
            </a:r>
            <a:endParaRPr lang="en-US" dirty="0"/>
          </a:p>
          <a:p>
            <a:pPr lvl="0"/>
            <a:r>
              <a:rPr lang="he-IL" dirty="0"/>
              <a:t>תיאום של מדריך לקבוצה מתועדת ע"י הקשר בין חוג, סניף וקבוצה.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58400" y="6313251"/>
            <a:ext cx="2133600" cy="4182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35" y="6121887"/>
            <a:ext cx="1786283" cy="609653"/>
          </a:xfrm>
          <a:prstGeom prst="rect">
            <a:avLst/>
          </a:prstGeom>
        </p:spPr>
      </p:pic>
      <p:pic>
        <p:nvPicPr>
          <p:cNvPr id="16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649753" cy="432000"/>
          </a:xfrm>
        </p:spPr>
        <p:txBody>
          <a:bodyPr/>
          <a:lstStyle/>
          <a:p>
            <a:pPr algn="r"/>
            <a:r>
              <a:rPr lang="en-US" sz="7200" dirty="0" err="1"/>
              <a:t>Erd</a:t>
            </a:r>
            <a:r>
              <a:rPr lang="en-US" sz="7200" dirty="0"/>
              <a:t>           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162419"/>
              </p:ext>
            </p:extLst>
          </p:nvPr>
        </p:nvGraphicFramePr>
        <p:xfrm flipV="1">
          <a:off x="2319875" y="5927016"/>
          <a:ext cx="7312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6" y="254759"/>
            <a:ext cx="5223753" cy="623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987" y="5838954"/>
            <a:ext cx="2085013" cy="93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5717" y="6151582"/>
            <a:ext cx="1786283" cy="609653"/>
          </a:xfrm>
          <a:prstGeom prst="rect">
            <a:avLst/>
          </a:prstGeom>
        </p:spPr>
      </p:pic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649753" cy="432000"/>
          </a:xfrm>
        </p:spPr>
        <p:txBody>
          <a:bodyPr/>
          <a:lstStyle/>
          <a:p>
            <a:pPr algn="ctr"/>
            <a:r>
              <a:rPr lang="he-IL" dirty="0"/>
              <a:t>נרמול הטבלאות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647" y="1069637"/>
            <a:ext cx="9601200" cy="51264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0" y="5919135"/>
            <a:ext cx="2202001" cy="93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717" y="6196113"/>
            <a:ext cx="1786283" cy="609653"/>
          </a:xfrm>
          <a:prstGeom prst="rect">
            <a:avLst/>
          </a:prstGeom>
        </p:spPr>
      </p:pic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0931A41-6DF2-06A3-1F95-635A98686C78}"/>
              </a:ext>
            </a:extLst>
          </p:cNvPr>
          <p:cNvSpPr txBox="1"/>
          <p:nvPr/>
        </p:nvSpPr>
        <p:spPr>
          <a:xfrm>
            <a:off x="559837" y="1008386"/>
            <a:ext cx="8614487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צוות העובדים: </a:t>
            </a:r>
            <a:r>
              <a:rPr kumimoji="0" lang="he-IL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כל השדות תלויים במספר עובד, לפי מספר עובד ניתן להגיע לכל פרטיו-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BCNF</a:t>
            </a: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מנהלים, מדריכים, מזכירות</a:t>
            </a:r>
            <a:r>
              <a:rPr lang="he-IL" b="1" i="1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kumimoji="0" lang="he-IL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כל פרטיי העובד תלויים במספר העובד-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BCNF</a:t>
            </a:r>
            <a:endParaRPr kumimoji="0" lang="he-IL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טבלת המתנות:</a:t>
            </a:r>
            <a:r>
              <a:rPr lang="he-IL" b="1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he-IL" i="1" dirty="0">
                <a:solidFill>
                  <a:srgbClr val="000000"/>
                </a:solidFill>
                <a:latin typeface="Times New Roman"/>
              </a:rPr>
              <a:t>ניתן לגשת לכל הפרטים על המתנה לפי קוד מתנה-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BCNF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סטודנטים:</a:t>
            </a:r>
            <a:r>
              <a:rPr kumimoji="0" lang="he-IL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לפי מספר הסטודנט ניתן לגשת לכל השדות-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BCNF</a:t>
            </a:r>
            <a:r>
              <a:rPr kumimoji="0" lang="he-IL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b="1" i="1" dirty="0">
                <a:solidFill>
                  <a:srgbClr val="000000"/>
                </a:solidFill>
                <a:latin typeface="Times New Roman"/>
              </a:rPr>
              <a:t>ח</a:t>
            </a:r>
            <a:r>
              <a:rPr kumimoji="0" lang="he-IL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וגים</a:t>
            </a: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:</a:t>
            </a:r>
            <a:r>
              <a:rPr kumimoji="0" lang="he-IL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he-IL" i="1" dirty="0">
                <a:solidFill>
                  <a:srgbClr val="000000"/>
                </a:solidFill>
                <a:latin typeface="Times New Roman"/>
              </a:rPr>
              <a:t>שם החוג תלוי במספר החוג-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BCNF</a:t>
            </a:r>
            <a:endParaRPr kumimoji="0" lang="he-IL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סניפים:</a:t>
            </a:r>
            <a:r>
              <a:rPr kumimoji="0" lang="he-IL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כל השדות תלויים במספר הסניף- המפתח, וכן אין שום תלות נוספת בין שני שדות שאינן מפתחות-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BCNF</a:t>
            </a:r>
            <a:endParaRPr kumimoji="0" lang="he-IL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קבוצות: </a:t>
            </a:r>
            <a:r>
              <a:rPr kumimoji="0" lang="he-IL" sz="18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כל השדות הן מפתחות ואין תלות ביניהן-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BCNF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1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9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00F67-BC3D-46B4-8D39-802DC9D7F2EB}">
  <ds:schemaRefs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881</Words>
  <Application>Microsoft Office PowerPoint</Application>
  <PresentationFormat>מסך רחב</PresentationFormat>
  <Paragraphs>116</Paragraphs>
  <Slides>15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Office Theme</vt:lpstr>
      <vt:lpstr>פרוייקט סוף במסדי נתונים אופק רבוטינקוף-207676917 עידו פס-208705871 אביחי דורון-207541525 שירה הלוי-316599877 </vt:lpstr>
      <vt:lpstr>תיאור הארגון</vt:lpstr>
      <vt:lpstr>אפיון המערכת </vt:lpstr>
      <vt:lpstr>אפיון המערכת </vt:lpstr>
      <vt:lpstr>אפיון הנתונים</vt:lpstr>
      <vt:lpstr>אפיון נתונים</vt:lpstr>
      <vt:lpstr>אילוצי המערכת</vt:lpstr>
      <vt:lpstr>Erd            </vt:lpstr>
      <vt:lpstr>נרמול הטבלאות</vt:lpstr>
      <vt:lpstr>אכלוס מסד הנתונים</vt:lpstr>
      <vt:lpstr>ממוצע גילאים בכל חוג</vt:lpstr>
      <vt:lpstr>מספר רישומים לכל מזכירה</vt:lpstr>
      <vt:lpstr>שווי המתנות שעובדים לקחו ביחס למשכורת שלהם</vt:lpstr>
      <vt:lpstr>קורסים עם פחות מ50 נרשמים</vt:lpstr>
      <vt:lpstr>עובדים שלא עובדים בעיר שלהם, והמשכורת שלהם גדולה מ6,000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2023-01-11T11:47:16Z</dcterms:created>
  <dcterms:modified xsi:type="dcterms:W3CDTF">2023-01-19T18:59:04Z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