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56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15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32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79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541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05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33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9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57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0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651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C67E-171E-45D2-A9F4-95D17BD814F0}" type="datetimeFigureOut">
              <a:rPr lang="he-IL" smtClean="0"/>
              <a:t>כ'/אדר/תשע"ח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11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92" y="2668043"/>
            <a:ext cx="8388899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dirty="0" smtClean="0"/>
              <a:t> </a:t>
            </a:r>
            <a:r>
              <a:rPr lang="he-IL" sz="4800" dirty="0" smtClean="0"/>
              <a:t>שלב 1 – יצירת השלד של המערכת</a:t>
            </a:r>
          </a:p>
          <a:p>
            <a:pPr algn="ctr"/>
            <a:r>
              <a:rPr lang="he-IL" sz="4800" dirty="0" smtClean="0"/>
              <a:t>-אזור אורח - 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1267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2968283" y="2623177"/>
            <a:ext cx="5402961" cy="3369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808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מייצגת את תוכן </a:t>
            </a:r>
            <a:r>
              <a:rPr lang="he-IL" dirty="0" smtClean="0"/>
              <a:t>התת-</a:t>
            </a:r>
            <a:r>
              <a:rPr lang="he-IL" dirty="0" err="1" smtClean="0"/>
              <a:t>קומפוננטה</a:t>
            </a:r>
            <a:r>
              <a:rPr lang="he-IL" dirty="0" smtClean="0"/>
              <a:t> באזור הפרטים של הרכבים – כל מופע הוא עבור רכב בודד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155684" y="425378"/>
            <a:ext cx="230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smtClean="0"/>
              <a:t>App-car-preview</a:t>
            </a:r>
            <a:endParaRPr lang="he-IL" sz="24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B553DC2C-DFB4-46E7-B43E-B9962DFB01DA}"/>
              </a:ext>
            </a:extLst>
          </p:cNvPr>
          <p:cNvCxnSpPr>
            <a:cxnSpLocks/>
          </p:cNvCxnSpPr>
          <p:nvPr/>
        </p:nvCxnSpPr>
        <p:spPr>
          <a:xfrm flipH="1" flipV="1">
            <a:off x="2066648" y="2851842"/>
            <a:ext cx="2031178" cy="6873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339110" y="2557617"/>
            <a:ext cx="1709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תמונה של </a:t>
            </a:r>
            <a:r>
              <a:rPr lang="he-IL" sz="1400" dirty="0" smtClean="0"/>
              <a:t>הרכב</a:t>
            </a:r>
            <a:endParaRPr lang="he-IL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7769312" y="3151194"/>
            <a:ext cx="1521759" cy="3657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9291071" y="2532336"/>
            <a:ext cx="22111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 המידע המלא אודות </a:t>
            </a:r>
            <a:r>
              <a:rPr lang="he-IL" sz="1400" dirty="0" smtClean="0"/>
              <a:t>הרכב.</a:t>
            </a:r>
            <a:r>
              <a:rPr lang="he-IL" sz="1400" dirty="0"/>
              <a:t> </a:t>
            </a:r>
            <a:r>
              <a:rPr lang="he-IL" sz="1400" dirty="0" smtClean="0"/>
              <a:t>המידע </a:t>
            </a:r>
            <a:r>
              <a:rPr lang="he-IL" sz="1400" dirty="0"/>
              <a:t>יכלול: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שם </a:t>
            </a:r>
            <a:r>
              <a:rPr lang="he-IL" sz="1400" dirty="0"/>
              <a:t>יצרן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דגם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עלות יומית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עלות יום איחור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שנת ייצור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גיר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באיזה </a:t>
            </a:r>
            <a:r>
              <a:rPr lang="he-IL" sz="1400" dirty="0"/>
              <a:t>סניף נמצא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3115994" y="4675266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5C28F87-ADEE-466E-97A8-F086C18F7231}"/>
              </a:ext>
            </a:extLst>
          </p:cNvPr>
          <p:cNvSpPr/>
          <p:nvPr/>
        </p:nvSpPr>
        <p:spPr>
          <a:xfrm>
            <a:off x="3115994" y="5381753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BB5ED2C-6083-4BAC-99D3-AB3B7EA17CB8}"/>
              </a:ext>
            </a:extLst>
          </p:cNvPr>
          <p:cNvSpPr/>
          <p:nvPr/>
        </p:nvSpPr>
        <p:spPr>
          <a:xfrm>
            <a:off x="3115994" y="2821812"/>
            <a:ext cx="1719999" cy="1603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46AB394-DA7F-4F45-8CE2-E26E2EA88BEE}"/>
              </a:ext>
            </a:extLst>
          </p:cNvPr>
          <p:cNvSpPr/>
          <p:nvPr/>
        </p:nvSpPr>
        <p:spPr>
          <a:xfrm>
            <a:off x="4999459" y="2821811"/>
            <a:ext cx="3202006" cy="298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2A5EA66-C2DC-4202-8235-8166BD695E26}"/>
              </a:ext>
            </a:extLst>
          </p:cNvPr>
          <p:cNvSpPr txBox="1"/>
          <p:nvPr/>
        </p:nvSpPr>
        <p:spPr>
          <a:xfrm>
            <a:off x="339110" y="3539220"/>
            <a:ext cx="170934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ראשון יאפשר </a:t>
            </a:r>
            <a:r>
              <a:rPr lang="he-IL" sz="1400" dirty="0" smtClean="0"/>
              <a:t>לבצע הזמנה של הרכב (רק </a:t>
            </a:r>
            <a:r>
              <a:rPr lang="he-IL" sz="1400" dirty="0"/>
              <a:t>אם המשתמש הוא לא אנונימי)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339110" y="5009263"/>
            <a:ext cx="17093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שני יאפשר </a:t>
            </a:r>
            <a:r>
              <a:rPr lang="he-IL" sz="1400" dirty="0" smtClean="0"/>
              <a:t>לעבור לחישוב עלות השכרה עבור הרכב הנוכחי</a:t>
            </a:r>
            <a:endParaRPr lang="he-I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1F750838-A2D5-4476-96DD-FC390A5DB96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048456" y="4504444"/>
            <a:ext cx="1067538" cy="3831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31DF44F-0EF5-4197-9427-D89DF3D818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065336" y="5261329"/>
            <a:ext cx="1050658" cy="3327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2968283" y="2623177"/>
            <a:ext cx="5402961" cy="3369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353656" y="425378"/>
            <a:ext cx="191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smtClean="0"/>
              <a:t>App-car-price</a:t>
            </a:r>
            <a:endParaRPr lang="he-IL" sz="24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B553DC2C-DFB4-46E7-B43E-B9962DFB01DA}"/>
              </a:ext>
            </a:extLst>
          </p:cNvPr>
          <p:cNvCxnSpPr>
            <a:cxnSpLocks/>
          </p:cNvCxnSpPr>
          <p:nvPr/>
        </p:nvCxnSpPr>
        <p:spPr>
          <a:xfrm flipH="1" flipV="1">
            <a:off x="2066648" y="2851842"/>
            <a:ext cx="2031178" cy="6873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339110" y="2557617"/>
            <a:ext cx="1709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תמונה של </a:t>
            </a:r>
            <a:r>
              <a:rPr lang="he-IL" sz="1400" dirty="0" smtClean="0"/>
              <a:t>הרכב</a:t>
            </a:r>
            <a:endParaRPr lang="he-IL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7769312" y="3151194"/>
            <a:ext cx="1521759" cy="3657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9451823" y="2797479"/>
            <a:ext cx="221114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 המידע המלא אודות </a:t>
            </a:r>
            <a:r>
              <a:rPr lang="he-IL" sz="1400" dirty="0" smtClean="0"/>
              <a:t>הרכב.</a:t>
            </a:r>
            <a:r>
              <a:rPr lang="he-IL" sz="1400" dirty="0"/>
              <a:t> </a:t>
            </a:r>
            <a:r>
              <a:rPr lang="he-IL" sz="1400" dirty="0" smtClean="0"/>
              <a:t>המידע </a:t>
            </a:r>
            <a:r>
              <a:rPr lang="he-IL" sz="1400" dirty="0"/>
              <a:t>יכלול: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שם </a:t>
            </a:r>
            <a:r>
              <a:rPr lang="he-IL" sz="1400" dirty="0"/>
              <a:t>יצרן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דגם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עלות יומית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עלות יום </a:t>
            </a:r>
            <a:r>
              <a:rPr lang="he-IL" sz="1400" dirty="0" smtClean="0"/>
              <a:t>איחור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3115994" y="4675266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5C28F87-ADEE-466E-97A8-F086C18F7231}"/>
              </a:ext>
            </a:extLst>
          </p:cNvPr>
          <p:cNvSpPr/>
          <p:nvPr/>
        </p:nvSpPr>
        <p:spPr>
          <a:xfrm>
            <a:off x="3115994" y="5381753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BB5ED2C-6083-4BAC-99D3-AB3B7EA17CB8}"/>
              </a:ext>
            </a:extLst>
          </p:cNvPr>
          <p:cNvSpPr/>
          <p:nvPr/>
        </p:nvSpPr>
        <p:spPr>
          <a:xfrm>
            <a:off x="3115994" y="2821812"/>
            <a:ext cx="1719999" cy="1603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46AB394-DA7F-4F45-8CE2-E26E2EA88BEE}"/>
              </a:ext>
            </a:extLst>
          </p:cNvPr>
          <p:cNvSpPr/>
          <p:nvPr/>
        </p:nvSpPr>
        <p:spPr>
          <a:xfrm>
            <a:off x="4999459" y="2821811"/>
            <a:ext cx="3202006" cy="1603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2A5EA66-C2DC-4202-8235-8166BD695E26}"/>
              </a:ext>
            </a:extLst>
          </p:cNvPr>
          <p:cNvSpPr txBox="1"/>
          <p:nvPr/>
        </p:nvSpPr>
        <p:spPr>
          <a:xfrm>
            <a:off x="339110" y="3539220"/>
            <a:ext cx="170934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ראשון יאפשר </a:t>
            </a:r>
            <a:r>
              <a:rPr lang="he-IL" sz="1400" dirty="0" smtClean="0"/>
              <a:t>לבצע הזמנה של הרכב (רק </a:t>
            </a:r>
            <a:r>
              <a:rPr lang="he-IL" sz="1400" dirty="0"/>
              <a:t>אם המשתמש הוא לא אנונימי)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339110" y="5009263"/>
            <a:ext cx="17093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שני יאפשר </a:t>
            </a:r>
            <a:r>
              <a:rPr lang="he-IL" sz="1400" dirty="0" smtClean="0"/>
              <a:t>לחזור לעמוד קטלוג הרכבים</a:t>
            </a:r>
            <a:endParaRPr lang="he-I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1F750838-A2D5-4476-96DD-FC390A5DB96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048456" y="4504444"/>
            <a:ext cx="1067538" cy="3831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31DF44F-0EF5-4197-9427-D89DF3D818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065336" y="5261329"/>
            <a:ext cx="1050658" cy="3327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main</a:t>
            </a:r>
            <a:r>
              <a:rPr lang="he-IL" dirty="0"/>
              <a:t> לאחר שהלקוח לחץ על הכפתור </a:t>
            </a:r>
            <a:r>
              <a:rPr lang="he-IL" dirty="0" smtClean="0"/>
              <a:t>חישוב עלות של רכב מסוים בעמוד של קטלוג הרכבים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לעמוד זה יועבר פרמטר ב</a:t>
            </a:r>
            <a:r>
              <a:rPr lang="en-US" dirty="0" err="1" smtClean="0"/>
              <a:t>url</a:t>
            </a:r>
            <a:r>
              <a:rPr lang="he-IL" dirty="0" smtClean="0"/>
              <a:t> שיציין את הרכב עבורו נידרש החישוב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 App-car-price</a:t>
            </a:r>
            <a:r>
              <a:rPr lang="he-IL" dirty="0" smtClean="0"/>
              <a:t>אינו </a:t>
            </a:r>
            <a:r>
              <a:rPr lang="he-IL" dirty="0"/>
              <a:t>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(בתוך ה</a:t>
            </a:r>
            <a:r>
              <a:rPr lang="en-US" dirty="0"/>
              <a:t>app-main</a:t>
            </a:r>
            <a:r>
              <a:rPr lang="he-IL" dirty="0"/>
              <a:t> המשנה את תוכנו בהתאם 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4600173"/>
            <a:ext cx="1713686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5009263"/>
            <a:ext cx="1713686" cy="28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5427684"/>
            <a:ext cx="1713686" cy="28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8177689" y="4572018"/>
            <a:ext cx="1587428" cy="2405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205361" y="5190454"/>
            <a:ext cx="1748264" cy="104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177689" y="5608666"/>
            <a:ext cx="1752160" cy="5085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9953625" y="4350555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 smtClean="0"/>
              <a:t>תיבת קלט של תאריך  להתחלת ההשכרה</a:t>
            </a:r>
            <a:endParaRPr lang="he-IL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9953625" y="5033311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1400" dirty="0" smtClean="0"/>
              <a:t>תיבת קלט של תאריך  לסיום ההשכרה</a:t>
            </a:r>
            <a:endParaRPr lang="he-IL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9929849" y="5747927"/>
            <a:ext cx="17093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1400" dirty="0" smtClean="0"/>
              <a:t>כפתור </a:t>
            </a:r>
            <a:r>
              <a:rPr lang="en-US" sz="1400" dirty="0" smtClean="0"/>
              <a:t>register</a:t>
            </a:r>
            <a:r>
              <a:rPr lang="he-IL" sz="1400" dirty="0" smtClean="0"/>
              <a:t> – יהיה </a:t>
            </a:r>
            <a:r>
              <a:rPr lang="en-US" sz="1400" dirty="0" smtClean="0"/>
              <a:t>enabled</a:t>
            </a:r>
            <a:r>
              <a:rPr lang="he-IL" sz="1400" dirty="0" smtClean="0"/>
              <a:t> רק כאשר שתי התיבות מלאות</a:t>
            </a:r>
            <a:endParaRPr lang="he-IL" sz="1400" dirty="0" smtClean="0"/>
          </a:p>
        </p:txBody>
      </p:sp>
      <p:sp>
        <p:nvSpPr>
          <p:cNvPr id="38" name="Rectangle 7">
            <a:extLst>
              <a:ext uri="{FF2B5EF4-FFF2-40B4-BE49-F238E27FC236}">
                <a16:creationId xmlns="" xmlns:a16="http://schemas.microsoft.com/office/drawing/2014/main" id="{5BB5ED2C-6083-4BAC-99D3-AB3B7EA17CB8}"/>
              </a:ext>
            </a:extLst>
          </p:cNvPr>
          <p:cNvSpPr/>
          <p:nvPr/>
        </p:nvSpPr>
        <p:spPr>
          <a:xfrm>
            <a:off x="5104368" y="4572969"/>
            <a:ext cx="1048102" cy="1194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>
            <a:off x="5645376" y="5320497"/>
            <a:ext cx="48774" cy="7480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5004349" y="6084432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 smtClean="0"/>
              <a:t>הצגת המחיר לאחר שבוצע חישוב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7152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856" y="2668043"/>
            <a:ext cx="9425978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dirty="0" smtClean="0"/>
              <a:t> </a:t>
            </a:r>
            <a:r>
              <a:rPr lang="he-IL" sz="4800" dirty="0" smtClean="0"/>
              <a:t>שלב 2 – הוספת האופציות של משתמש</a:t>
            </a:r>
          </a:p>
          <a:p>
            <a:pPr algn="ctr"/>
            <a:r>
              <a:rPr lang="he-IL" sz="4800" dirty="0" smtClean="0"/>
              <a:t>-אזור משתמש- 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4932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645920" y="2339861"/>
            <a:ext cx="8806376" cy="759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b="1" dirty="0">
                <a:solidFill>
                  <a:schemeClr val="accent1"/>
                </a:solidFill>
              </a:rPr>
              <a:t>                        Hello user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1872074" y="949996"/>
            <a:ext cx="6948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התפריט העליון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app-root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2946178" y="547341"/>
            <a:ext cx="490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2400" b="1" u="sng" dirty="0" smtClean="0"/>
              <a:t>במצב של משתמש רשום- </a:t>
            </a:r>
            <a:r>
              <a:rPr lang="en-US" sz="2400" b="1" u="sng" dirty="0" smtClean="0"/>
              <a:t>App-header</a:t>
            </a:r>
            <a:endParaRPr lang="he-IL" sz="24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2155172" y="2558362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5429548" y="2571408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6FEDE33-8BCD-47F6-8CA9-5E6A5F0B13B6}"/>
              </a:ext>
            </a:extLst>
          </p:cNvPr>
          <p:cNvCxnSpPr>
            <a:cxnSpLocks/>
          </p:cNvCxnSpPr>
          <p:nvPr/>
        </p:nvCxnSpPr>
        <p:spPr>
          <a:xfrm>
            <a:off x="9935396" y="2846875"/>
            <a:ext cx="155979" cy="1621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 flipH="1">
            <a:off x="5965563" y="2913026"/>
            <a:ext cx="99515" cy="15549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1585519" y="2763751"/>
            <a:ext cx="1246540" cy="16236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DBA82D3-029C-4974-AA26-C603869908CC}"/>
              </a:ext>
            </a:extLst>
          </p:cNvPr>
          <p:cNvSpPr txBox="1"/>
          <p:nvPr/>
        </p:nvSpPr>
        <p:spPr>
          <a:xfrm>
            <a:off x="8907811" y="4604382"/>
            <a:ext cx="2211148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שם הלקוח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הלקוח יכול להיות: אורח, משתמש, עובד חברה, מנהל</a:t>
            </a: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5001812" y="4604382"/>
            <a:ext cx="145586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כפתור </a:t>
            </a:r>
            <a:r>
              <a:rPr lang="he-IL" sz="1600" dirty="0" smtClean="0"/>
              <a:t>שני</a:t>
            </a: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 smtClean="0"/>
              <a:t>דף הבית</a:t>
            </a: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585591" y="4619771"/>
            <a:ext cx="221114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</a:t>
            </a:r>
            <a:r>
              <a:rPr lang="he-IL" dirty="0" smtClean="0"/>
              <a:t>שלישי</a:t>
            </a:r>
            <a:endParaRPr lang="he-I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יכיל את הטקסט "</a:t>
            </a:r>
            <a:r>
              <a:rPr lang="en-US" sz="1400" dirty="0" smtClean="0"/>
              <a:t> </a:t>
            </a:r>
            <a:r>
              <a:rPr lang="en-US" sz="1400" dirty="0" smtClean="0"/>
              <a:t>logout</a:t>
            </a:r>
            <a:r>
              <a:rPr lang="he-IL" sz="1400" dirty="0" smtClean="0"/>
              <a:t>" </a:t>
            </a:r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3758095" y="2558947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15122" y="4604382"/>
            <a:ext cx="221114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</a:t>
            </a:r>
            <a:r>
              <a:rPr lang="he-IL" dirty="0" smtClean="0"/>
              <a:t>רביעי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יכיל את הטקסט </a:t>
            </a:r>
            <a:r>
              <a:rPr lang="he-IL" sz="1600" dirty="0" smtClean="0"/>
              <a:t>"</a:t>
            </a:r>
            <a:r>
              <a:rPr lang="en-US" sz="1600" dirty="0" smtClean="0"/>
              <a:t> my orders</a:t>
            </a:r>
            <a:r>
              <a:rPr lang="he-IL" sz="1600" dirty="0" smtClean="0"/>
              <a:t>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600" dirty="0"/>
          </a:p>
          <a:p>
            <a:endParaRPr lang="he-IL" sz="1600" dirty="0" smtClean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=""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4354122" y="2805890"/>
            <a:ext cx="37881" cy="17030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>
            <a:extLst>
              <a:ext uri="{FF2B5EF4-FFF2-40B4-BE49-F238E27FC236}">
                <a16:creationId xmlns=""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6999952" y="2576849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2">
            <a:extLst>
              <a:ext uri="{FF2B5EF4-FFF2-40B4-BE49-F238E27FC236}">
                <a16:creationId xmlns=""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>
            <a:off x="7468248" y="2890131"/>
            <a:ext cx="26978" cy="16188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6967587" y="4604382"/>
            <a:ext cx="159380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כפתור ראשון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 smtClean="0"/>
              <a:t>דף רכבים</a:t>
            </a: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284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2968283" y="2623177"/>
            <a:ext cx="5402961" cy="3369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320282" y="425378"/>
            <a:ext cx="1977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smtClean="0"/>
              <a:t>App-car-order</a:t>
            </a:r>
            <a:endParaRPr lang="he-IL" sz="24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B553DC2C-DFB4-46E7-B43E-B9962DFB01DA}"/>
              </a:ext>
            </a:extLst>
          </p:cNvPr>
          <p:cNvCxnSpPr>
            <a:cxnSpLocks/>
          </p:cNvCxnSpPr>
          <p:nvPr/>
        </p:nvCxnSpPr>
        <p:spPr>
          <a:xfrm flipH="1" flipV="1">
            <a:off x="2066648" y="2851842"/>
            <a:ext cx="2031178" cy="6873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339110" y="2406332"/>
            <a:ext cx="170934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1400" dirty="0" smtClean="0"/>
              <a:t>במידה והמשתמש מאשר את עלות ההשכרה, תוצג באזור זה הודעה מתאימה על כך</a:t>
            </a:r>
            <a:endParaRPr lang="he-IL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7769312" y="3151194"/>
            <a:ext cx="1521759" cy="3657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9451823" y="2797479"/>
            <a:ext cx="221114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 המידע המלא אודות </a:t>
            </a:r>
            <a:r>
              <a:rPr lang="he-IL" sz="1400" dirty="0" smtClean="0"/>
              <a:t>הרכב.</a:t>
            </a:r>
            <a:r>
              <a:rPr lang="he-IL" sz="1400" dirty="0"/>
              <a:t> </a:t>
            </a:r>
            <a:r>
              <a:rPr lang="he-IL" sz="1400" dirty="0" smtClean="0"/>
              <a:t>המידע </a:t>
            </a:r>
            <a:r>
              <a:rPr lang="he-IL" sz="1400" dirty="0"/>
              <a:t>יכלול: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שם </a:t>
            </a:r>
            <a:r>
              <a:rPr lang="he-IL" sz="1400" dirty="0"/>
              <a:t>יצרן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דגם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עלות יומית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עלות יום </a:t>
            </a:r>
            <a:r>
              <a:rPr lang="he-IL" sz="1400" dirty="0" smtClean="0"/>
              <a:t>איחור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3115994" y="4675266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5C28F87-ADEE-466E-97A8-F086C18F7231}"/>
              </a:ext>
            </a:extLst>
          </p:cNvPr>
          <p:cNvSpPr/>
          <p:nvPr/>
        </p:nvSpPr>
        <p:spPr>
          <a:xfrm>
            <a:off x="3115994" y="5381753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BB5ED2C-6083-4BAC-99D3-AB3B7EA17CB8}"/>
              </a:ext>
            </a:extLst>
          </p:cNvPr>
          <p:cNvSpPr/>
          <p:nvPr/>
        </p:nvSpPr>
        <p:spPr>
          <a:xfrm>
            <a:off x="3115994" y="2821812"/>
            <a:ext cx="1719999" cy="1603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46AB394-DA7F-4F45-8CE2-E26E2EA88BEE}"/>
              </a:ext>
            </a:extLst>
          </p:cNvPr>
          <p:cNvSpPr/>
          <p:nvPr/>
        </p:nvSpPr>
        <p:spPr>
          <a:xfrm>
            <a:off x="4999459" y="2821811"/>
            <a:ext cx="3202006" cy="1603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2A5EA66-C2DC-4202-8235-8166BD695E26}"/>
              </a:ext>
            </a:extLst>
          </p:cNvPr>
          <p:cNvSpPr txBox="1"/>
          <p:nvPr/>
        </p:nvSpPr>
        <p:spPr>
          <a:xfrm>
            <a:off x="310969" y="4005198"/>
            <a:ext cx="17093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ראשון יאפשר </a:t>
            </a:r>
            <a:r>
              <a:rPr lang="he-IL" sz="1400" dirty="0" smtClean="0"/>
              <a:t>לבצע הזמנה של הרכב</a:t>
            </a:r>
            <a:endParaRPr lang="he-IL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339110" y="5009263"/>
            <a:ext cx="17093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שני יאפשר </a:t>
            </a:r>
            <a:r>
              <a:rPr lang="he-IL" sz="1400" dirty="0" smtClean="0"/>
              <a:t>לחזור לעמוד קטלוג הרכבים</a:t>
            </a:r>
            <a:endParaRPr lang="he-I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1F750838-A2D5-4476-96DD-FC390A5DB96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048456" y="4504444"/>
            <a:ext cx="1067538" cy="3831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31DF44F-0EF5-4197-9427-D89DF3D818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065336" y="5261329"/>
            <a:ext cx="1050658" cy="3327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main</a:t>
            </a:r>
            <a:r>
              <a:rPr lang="he-IL" dirty="0"/>
              <a:t> לאחר שהלקוח לחץ על הכפתור </a:t>
            </a:r>
            <a:r>
              <a:rPr lang="he-IL" dirty="0" smtClean="0"/>
              <a:t>להזמנת רכב מסוים בעמוד של קטלוג הרכבים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לעמוד זה יועבר פרמטר ב</a:t>
            </a:r>
            <a:r>
              <a:rPr lang="en-US" dirty="0" err="1" smtClean="0"/>
              <a:t>url</a:t>
            </a:r>
            <a:r>
              <a:rPr lang="he-IL" dirty="0" smtClean="0"/>
              <a:t> שיציין את הרכב עבורו תתבצע ההזמנה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 App-car-order</a:t>
            </a:r>
            <a:r>
              <a:rPr lang="he-IL" dirty="0" smtClean="0"/>
              <a:t>אינו </a:t>
            </a:r>
            <a:r>
              <a:rPr lang="he-IL" dirty="0"/>
              <a:t>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(בתוך ה</a:t>
            </a:r>
            <a:r>
              <a:rPr lang="en-US" dirty="0"/>
              <a:t>app-main</a:t>
            </a:r>
            <a:r>
              <a:rPr lang="he-IL" dirty="0"/>
              <a:t> המשנה את תוכנו בהתאם 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4600173"/>
            <a:ext cx="1713686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5009263"/>
            <a:ext cx="1713686" cy="28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8177689" y="4572018"/>
            <a:ext cx="1587428" cy="2405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>
            <a:off x="8140844" y="5190454"/>
            <a:ext cx="1748264" cy="104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9953625" y="4350555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 smtClean="0"/>
              <a:t>תיבת קלט של תאריך  להתחלת ההשכרה</a:t>
            </a:r>
            <a:endParaRPr lang="he-IL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9953625" y="5033311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1400" dirty="0" smtClean="0"/>
              <a:t>תיבת קלט של תאריך  לסיום ההשכרה</a:t>
            </a:r>
            <a:endParaRPr lang="he-IL" sz="1400" dirty="0"/>
          </a:p>
        </p:txBody>
      </p:sp>
      <p:sp>
        <p:nvSpPr>
          <p:cNvPr id="38" name="Rectangle 7">
            <a:extLst>
              <a:ext uri="{FF2B5EF4-FFF2-40B4-BE49-F238E27FC236}">
                <a16:creationId xmlns="" xmlns:a16="http://schemas.microsoft.com/office/drawing/2014/main" id="{5BB5ED2C-6083-4BAC-99D3-AB3B7EA17CB8}"/>
              </a:ext>
            </a:extLst>
          </p:cNvPr>
          <p:cNvSpPr/>
          <p:nvPr/>
        </p:nvSpPr>
        <p:spPr>
          <a:xfrm>
            <a:off x="5104368" y="4572969"/>
            <a:ext cx="1048102" cy="1194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>
            <a:off x="5645376" y="5320497"/>
            <a:ext cx="48774" cy="7480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4400116" y="6113266"/>
            <a:ext cx="27649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1400" dirty="0" smtClean="0"/>
              <a:t>הצגת העלות עבור הזמנתו ואת העלות עבור כל יום איחור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146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3952054" y="2393086"/>
            <a:ext cx="7542217" cy="3967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main</a:t>
            </a:r>
            <a:r>
              <a:rPr lang="he-IL" dirty="0"/>
              <a:t> לאחר שהלקוח </a:t>
            </a:r>
            <a:r>
              <a:rPr lang="he-IL" dirty="0" smtClean="0"/>
              <a:t>לחץ על </a:t>
            </a:r>
            <a:r>
              <a:rPr lang="he-IL" dirty="0"/>
              <a:t>הכפתור </a:t>
            </a:r>
            <a:r>
              <a:rPr lang="he-IL" dirty="0" smtClean="0"/>
              <a:t>"</a:t>
            </a:r>
            <a:r>
              <a:rPr lang="en-US" dirty="0" smtClean="0"/>
              <a:t>my orders</a:t>
            </a:r>
            <a:r>
              <a:rPr lang="he-IL" dirty="0" smtClean="0"/>
              <a:t>" </a:t>
            </a:r>
            <a:r>
              <a:rPr lang="he-IL" dirty="0"/>
              <a:t>שנמצא בחלק ה</a:t>
            </a:r>
            <a:r>
              <a:rPr lang="en-US" dirty="0" smtClean="0"/>
              <a:t>header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 App-order-list</a:t>
            </a:r>
            <a:r>
              <a:rPr lang="he-IL" dirty="0" smtClean="0"/>
              <a:t>אינו </a:t>
            </a:r>
            <a:r>
              <a:rPr lang="he-IL" dirty="0"/>
              <a:t>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(בתוך ה</a:t>
            </a:r>
            <a:r>
              <a:rPr lang="en-US" dirty="0"/>
              <a:t>app-main</a:t>
            </a:r>
            <a:r>
              <a:rPr lang="he-IL" dirty="0"/>
              <a:t> המשנה את תוכנו בהתאם 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325118" y="425378"/>
            <a:ext cx="196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smtClean="0"/>
              <a:t>App-order-list</a:t>
            </a:r>
            <a:endParaRPr lang="he-IL" sz="2400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B84068-D13F-424D-901E-737972C3D36B}"/>
              </a:ext>
            </a:extLst>
          </p:cNvPr>
          <p:cNvSpPr/>
          <p:nvPr/>
        </p:nvSpPr>
        <p:spPr>
          <a:xfrm>
            <a:off x="5339337" y="371500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H="1" flipV="1">
            <a:off x="2968284" y="5120638"/>
            <a:ext cx="2371053" cy="150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613960" y="4320419"/>
            <a:ext cx="22111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יוצגו כל </a:t>
            </a:r>
            <a:r>
              <a:rPr lang="he-IL" sz="1400" dirty="0" smtClean="0"/>
              <a:t>ההזמנות המתאימות </a:t>
            </a:r>
            <a:r>
              <a:rPr lang="he-IL" sz="1400" dirty="0"/>
              <a:t>לפילטור של הלקוח.</a:t>
            </a:r>
          </a:p>
          <a:p>
            <a:pPr algn="r" rtl="1"/>
            <a:r>
              <a:rPr lang="he-IL" sz="1400" dirty="0"/>
              <a:t>כל תת-ריבוע הינו מופע של קומפוננטת</a:t>
            </a:r>
            <a:endParaRPr lang="en-US" sz="1400" dirty="0"/>
          </a:p>
          <a:p>
            <a:pPr algn="r" rtl="1"/>
            <a:r>
              <a:rPr lang="he-IL" sz="1400" dirty="0"/>
              <a:t> </a:t>
            </a:r>
            <a:r>
              <a:rPr lang="en-US" sz="1400" dirty="0" smtClean="0"/>
              <a:t>app-order-preview</a:t>
            </a:r>
            <a:r>
              <a:rPr lang="he-IL" sz="1400" dirty="0" smtClean="0"/>
              <a:t> </a:t>
            </a:r>
            <a:r>
              <a:rPr lang="he-IL" sz="1400" dirty="0"/>
              <a:t>המציגה את המידע </a:t>
            </a:r>
            <a:r>
              <a:rPr lang="he-IL" sz="1400" dirty="0" smtClean="0"/>
              <a:t>של הזמנה בודדת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C9C6EE8-8453-48D0-B2B0-333E80007480}"/>
              </a:ext>
            </a:extLst>
          </p:cNvPr>
          <p:cNvSpPr txBox="1"/>
          <p:nvPr/>
        </p:nvSpPr>
        <p:spPr>
          <a:xfrm>
            <a:off x="6792180" y="2467087"/>
            <a:ext cx="1518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Order history: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B759CD9-C962-444B-8EA7-7FDBB7DCB979}"/>
              </a:ext>
            </a:extLst>
          </p:cNvPr>
          <p:cNvSpPr/>
          <p:nvPr/>
        </p:nvSpPr>
        <p:spPr>
          <a:xfrm>
            <a:off x="6599044" y="371500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62C83CC-894A-456B-8A79-7D2D8F40D093}"/>
              </a:ext>
            </a:extLst>
          </p:cNvPr>
          <p:cNvSpPr/>
          <p:nvPr/>
        </p:nvSpPr>
        <p:spPr>
          <a:xfrm>
            <a:off x="7850738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9028DC1-BB50-41D3-8C36-9360A58CCAB6}"/>
              </a:ext>
            </a:extLst>
          </p:cNvPr>
          <p:cNvSpPr/>
          <p:nvPr/>
        </p:nvSpPr>
        <p:spPr>
          <a:xfrm>
            <a:off x="9084044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329E90B-C070-4E22-937F-23CD302A5AC7}"/>
              </a:ext>
            </a:extLst>
          </p:cNvPr>
          <p:cNvSpPr/>
          <p:nvPr/>
        </p:nvSpPr>
        <p:spPr>
          <a:xfrm>
            <a:off x="5351057" y="4936549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7D0D44F-2FC6-4A24-B8D5-E7C4CE644672}"/>
              </a:ext>
            </a:extLst>
          </p:cNvPr>
          <p:cNvSpPr/>
          <p:nvPr/>
        </p:nvSpPr>
        <p:spPr>
          <a:xfrm>
            <a:off x="6610764" y="493654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E48BB1F2-D802-4CEA-AA0B-93032E483FAA}"/>
              </a:ext>
            </a:extLst>
          </p:cNvPr>
          <p:cNvSpPr/>
          <p:nvPr/>
        </p:nvSpPr>
        <p:spPr>
          <a:xfrm>
            <a:off x="7862458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B6E1F80-2FD2-49FA-97BA-453AFD779067}"/>
              </a:ext>
            </a:extLst>
          </p:cNvPr>
          <p:cNvSpPr/>
          <p:nvPr/>
        </p:nvSpPr>
        <p:spPr>
          <a:xfrm>
            <a:off x="9095764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53CD8C-00E2-457E-B788-17358A309426}"/>
              </a:ext>
            </a:extLst>
          </p:cNvPr>
          <p:cNvSpPr/>
          <p:nvPr/>
        </p:nvSpPr>
        <p:spPr>
          <a:xfrm>
            <a:off x="5106572" y="3488789"/>
            <a:ext cx="5233182" cy="26293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4784942" y="2623177"/>
            <a:ext cx="3586302" cy="3369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808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מייצגת את תוכן </a:t>
            </a:r>
            <a:r>
              <a:rPr lang="he-IL" dirty="0" smtClean="0"/>
              <a:t>התת-</a:t>
            </a:r>
            <a:r>
              <a:rPr lang="he-IL" dirty="0" err="1" smtClean="0"/>
              <a:t>קומפוננטה</a:t>
            </a:r>
            <a:r>
              <a:rPr lang="he-IL" dirty="0" smtClean="0"/>
              <a:t> באזור הפרטים של ההזמנות – כל מופע הוא עבור הזמנה בודדת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4999584" y="425378"/>
            <a:ext cx="261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smtClean="0"/>
              <a:t>App-order-preview</a:t>
            </a:r>
            <a:endParaRPr lang="he-IL" sz="2400" b="1" u="sn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7769312" y="3151194"/>
            <a:ext cx="1521759" cy="3657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9291071" y="2532336"/>
            <a:ext cx="22111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 המידע המלא אודות </a:t>
            </a:r>
            <a:r>
              <a:rPr lang="he-IL" sz="1400" dirty="0" smtClean="0"/>
              <a:t>ההזמנה.</a:t>
            </a:r>
            <a:r>
              <a:rPr lang="he-IL" sz="1400" dirty="0" smtClean="0"/>
              <a:t> </a:t>
            </a:r>
            <a:r>
              <a:rPr lang="he-IL" sz="1400" dirty="0" smtClean="0"/>
              <a:t>המידע </a:t>
            </a:r>
            <a:r>
              <a:rPr lang="he-IL" sz="1400" dirty="0"/>
              <a:t>יכלול: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תאריך </a:t>
            </a:r>
            <a:r>
              <a:rPr lang="he-IL" sz="1400" dirty="0"/>
              <a:t>התחלה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תאריך החזרה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תאריך החזרה </a:t>
            </a:r>
            <a:r>
              <a:rPr lang="he-IL" sz="1400" dirty="0" smtClean="0"/>
              <a:t>בפועל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שם יצרן</a:t>
            </a:r>
            <a:endParaRPr 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דגם</a:t>
            </a:r>
            <a:endParaRPr lang="en-US" sz="1400" dirty="0" smtClean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46AB394-DA7F-4F45-8CE2-E26E2EA88BEE}"/>
              </a:ext>
            </a:extLst>
          </p:cNvPr>
          <p:cNvSpPr/>
          <p:nvPr/>
        </p:nvSpPr>
        <p:spPr>
          <a:xfrm>
            <a:off x="4999459" y="2821811"/>
            <a:ext cx="3202006" cy="298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3001" y="2668043"/>
            <a:ext cx="8417690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dirty="0" smtClean="0"/>
              <a:t> </a:t>
            </a:r>
            <a:r>
              <a:rPr lang="he-IL" sz="4800" dirty="0" smtClean="0"/>
              <a:t>שלב 3– הוספת האופציות של עובד</a:t>
            </a:r>
          </a:p>
          <a:p>
            <a:pPr algn="ctr"/>
            <a:r>
              <a:rPr lang="he-IL" sz="4800" dirty="0" smtClean="0"/>
              <a:t>-אזור עובד חברה-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60566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645920" y="2339861"/>
            <a:ext cx="8806376" cy="759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b="1" dirty="0">
                <a:solidFill>
                  <a:schemeClr val="accent1"/>
                </a:solidFill>
              </a:rPr>
              <a:t>                        Hello user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1872074" y="949996"/>
            <a:ext cx="6948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התפריט העליון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app-root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3131326" y="547341"/>
            <a:ext cx="4533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2400" b="1" u="sng" dirty="0" smtClean="0"/>
              <a:t>במצב של עובד חברה- </a:t>
            </a:r>
            <a:r>
              <a:rPr lang="en-US" sz="2400" b="1" u="sng" dirty="0" smtClean="0"/>
              <a:t>App-header</a:t>
            </a:r>
            <a:endParaRPr lang="he-IL" sz="24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2155172" y="2558362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5429548" y="2571408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6FEDE33-8BCD-47F6-8CA9-5E6A5F0B13B6}"/>
              </a:ext>
            </a:extLst>
          </p:cNvPr>
          <p:cNvCxnSpPr>
            <a:cxnSpLocks/>
          </p:cNvCxnSpPr>
          <p:nvPr/>
        </p:nvCxnSpPr>
        <p:spPr>
          <a:xfrm>
            <a:off x="9935396" y="2846875"/>
            <a:ext cx="155979" cy="1621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 flipH="1">
            <a:off x="5965563" y="2913026"/>
            <a:ext cx="99515" cy="15549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1585519" y="2763751"/>
            <a:ext cx="1246540" cy="16236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DBA82D3-029C-4974-AA26-C603869908CC}"/>
              </a:ext>
            </a:extLst>
          </p:cNvPr>
          <p:cNvSpPr txBox="1"/>
          <p:nvPr/>
        </p:nvSpPr>
        <p:spPr>
          <a:xfrm>
            <a:off x="8907811" y="4604382"/>
            <a:ext cx="2211148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שם הלקוח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הלקוח יכול להיות: אורח, משתמש, עובד חברה, מנהל</a:t>
            </a: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5001812" y="4604382"/>
            <a:ext cx="145586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כפתור </a:t>
            </a:r>
            <a:r>
              <a:rPr lang="he-IL" sz="1600" dirty="0" smtClean="0"/>
              <a:t>ראשון</a:t>
            </a: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 smtClean="0"/>
              <a:t>דף הבית</a:t>
            </a: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585591" y="4619771"/>
            <a:ext cx="221114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</a:t>
            </a:r>
            <a:r>
              <a:rPr lang="he-IL" dirty="0" smtClean="0"/>
              <a:t>שני</a:t>
            </a:r>
            <a:endParaRPr lang="he-I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יכיל את הטקסט "</a:t>
            </a:r>
            <a:r>
              <a:rPr lang="en-US" sz="1400" dirty="0" smtClean="0"/>
              <a:t> </a:t>
            </a:r>
            <a:r>
              <a:rPr lang="en-US" sz="1400" dirty="0" smtClean="0"/>
              <a:t>logout</a:t>
            </a:r>
            <a:r>
              <a:rPr lang="he-IL" sz="1400" dirty="0" smtClean="0"/>
              <a:t>" </a:t>
            </a:r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3758095" y="2558947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15122" y="4604382"/>
            <a:ext cx="221114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</a:t>
            </a:r>
            <a:r>
              <a:rPr lang="he-IL" dirty="0" smtClean="0"/>
              <a:t>שלישי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יכיל את הטקסט </a:t>
            </a:r>
            <a:r>
              <a:rPr lang="he-IL" sz="1600" dirty="0" smtClean="0"/>
              <a:t>"</a:t>
            </a:r>
            <a:r>
              <a:rPr lang="en-US" sz="1600" dirty="0" smtClean="0"/>
              <a:t> return car </a:t>
            </a:r>
            <a:r>
              <a:rPr lang="he-IL" sz="1600" dirty="0" smtClean="0"/>
              <a:t>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600" dirty="0"/>
          </a:p>
          <a:p>
            <a:endParaRPr lang="he-IL" sz="1600" dirty="0" smtClean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=""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4354122" y="2805890"/>
            <a:ext cx="37881" cy="17030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0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2968283" y="2623177"/>
            <a:ext cx="5402961" cy="3369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267478" y="425378"/>
            <a:ext cx="208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smtClean="0"/>
              <a:t>App-car-return</a:t>
            </a:r>
            <a:endParaRPr lang="he-IL" sz="24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B553DC2C-DFB4-46E7-B43E-B9962DFB01DA}"/>
              </a:ext>
            </a:extLst>
          </p:cNvPr>
          <p:cNvCxnSpPr>
            <a:cxnSpLocks/>
          </p:cNvCxnSpPr>
          <p:nvPr/>
        </p:nvCxnSpPr>
        <p:spPr>
          <a:xfrm flipH="1" flipV="1">
            <a:off x="2066648" y="2851842"/>
            <a:ext cx="2031178" cy="6873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71999" y="2164510"/>
            <a:ext cx="170934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e-IL" sz="1400" dirty="0" smtClean="0"/>
              <a:t>הצגת העלות הכוללת של ההחזרה (תתקבל ישירות מהשרת)  – במידה וההחזרה בוצעה בהצלחה בצד השרת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BB5ED2C-6083-4BAC-99D3-AB3B7EA17CB8}"/>
              </a:ext>
            </a:extLst>
          </p:cNvPr>
          <p:cNvSpPr/>
          <p:nvPr/>
        </p:nvSpPr>
        <p:spPr>
          <a:xfrm>
            <a:off x="3115994" y="2821811"/>
            <a:ext cx="2371900" cy="2734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main</a:t>
            </a:r>
            <a:r>
              <a:rPr lang="he-IL" dirty="0"/>
              <a:t> לאחר </a:t>
            </a:r>
            <a:r>
              <a:rPr lang="he-IL" dirty="0" smtClean="0"/>
              <a:t>שהעובד לחץ </a:t>
            </a:r>
            <a:r>
              <a:rPr lang="he-IL" dirty="0"/>
              <a:t>על הכפתור </a:t>
            </a:r>
            <a:r>
              <a:rPr lang="he-IL" dirty="0" smtClean="0"/>
              <a:t>של החזרת רכב ב</a:t>
            </a:r>
            <a:r>
              <a:rPr lang="en-US" dirty="0" smtClean="0"/>
              <a:t>header</a:t>
            </a: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 App-car-return</a:t>
            </a:r>
            <a:r>
              <a:rPr lang="he-IL" dirty="0" smtClean="0"/>
              <a:t>אינו </a:t>
            </a:r>
            <a:r>
              <a:rPr lang="he-IL" dirty="0"/>
              <a:t>חלק שיוצג תמיד בדף של </a:t>
            </a:r>
            <a:r>
              <a:rPr lang="he-IL" dirty="0" smtClean="0"/>
              <a:t>העובד(לפי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(בתוך ה</a:t>
            </a:r>
            <a:r>
              <a:rPr lang="en-US" dirty="0"/>
              <a:t>app-main</a:t>
            </a:r>
            <a:r>
              <a:rPr lang="he-IL" dirty="0"/>
              <a:t> המשנה את תוכנו בהתאם 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4600173"/>
            <a:ext cx="1713686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5272346"/>
            <a:ext cx="1713686" cy="28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8177689" y="4572018"/>
            <a:ext cx="1587428" cy="2405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254085" y="5397606"/>
            <a:ext cx="1752160" cy="7240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9953625" y="4350555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 smtClean="0"/>
              <a:t>תיבת קלט של מספר רכב</a:t>
            </a:r>
            <a:endParaRPr lang="he-IL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10006245" y="5536867"/>
            <a:ext cx="170934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1400" dirty="0" smtClean="0"/>
              <a:t>כפתור </a:t>
            </a:r>
            <a:r>
              <a:rPr lang="en-US" sz="1400" dirty="0" smtClean="0"/>
              <a:t>return-car</a:t>
            </a:r>
            <a:r>
              <a:rPr lang="he-IL" sz="1400" dirty="0" smtClean="0"/>
              <a:t>– להחזיר את הרכב לרשימת הרכבים הפנויים להשכרה. </a:t>
            </a:r>
          </a:p>
          <a:p>
            <a:pPr algn="ctr"/>
            <a:endParaRPr 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36474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E1F2455-264B-4CAC-A1D9-9C71DE51FB6D}"/>
              </a:ext>
            </a:extLst>
          </p:cNvPr>
          <p:cNvSpPr/>
          <p:nvPr/>
        </p:nvSpPr>
        <p:spPr>
          <a:xfrm>
            <a:off x="1688123" y="1997612"/>
            <a:ext cx="6035040" cy="353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997612" y="2363372"/>
            <a:ext cx="5219114" cy="450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A7C657A-9FEC-440F-ABC0-B880E722415F}"/>
              </a:ext>
            </a:extLst>
          </p:cNvPr>
          <p:cNvSpPr/>
          <p:nvPr/>
        </p:nvSpPr>
        <p:spPr>
          <a:xfrm>
            <a:off x="1997612" y="4893212"/>
            <a:ext cx="5219114" cy="450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4305053-AF78-455E-B22F-4896370FDDF3}"/>
              </a:ext>
            </a:extLst>
          </p:cNvPr>
          <p:cNvSpPr/>
          <p:nvPr/>
        </p:nvSpPr>
        <p:spPr>
          <a:xfrm>
            <a:off x="1995271" y="2965935"/>
            <a:ext cx="5219114" cy="1742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DDB09D6-5FCA-4BE3-9A94-3D9820B20360}"/>
              </a:ext>
            </a:extLst>
          </p:cNvPr>
          <p:cNvCxnSpPr/>
          <p:nvPr/>
        </p:nvCxnSpPr>
        <p:spPr>
          <a:xfrm flipV="1">
            <a:off x="4979964" y="1526341"/>
            <a:ext cx="1125416" cy="6189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2EFB402-2207-42EB-BEE7-71FBAE4E6B01}"/>
              </a:ext>
            </a:extLst>
          </p:cNvPr>
          <p:cNvCxnSpPr>
            <a:cxnSpLocks/>
          </p:cNvCxnSpPr>
          <p:nvPr/>
        </p:nvCxnSpPr>
        <p:spPr>
          <a:xfrm flipV="1">
            <a:off x="6876753" y="2567735"/>
            <a:ext cx="196947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4BFFEBB-2517-4371-9732-9EAD94E81FC7}"/>
              </a:ext>
            </a:extLst>
          </p:cNvPr>
          <p:cNvCxnSpPr>
            <a:cxnSpLocks/>
          </p:cNvCxnSpPr>
          <p:nvPr/>
        </p:nvCxnSpPr>
        <p:spPr>
          <a:xfrm flipV="1">
            <a:off x="6876753" y="3709174"/>
            <a:ext cx="196947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6BF158F-62EF-4AAD-A641-357E1600FE19}"/>
              </a:ext>
            </a:extLst>
          </p:cNvPr>
          <p:cNvCxnSpPr>
            <a:cxnSpLocks/>
          </p:cNvCxnSpPr>
          <p:nvPr/>
        </p:nvCxnSpPr>
        <p:spPr>
          <a:xfrm flipV="1">
            <a:off x="6876753" y="5118294"/>
            <a:ext cx="196947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702525" y="744745"/>
            <a:ext cx="68057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App-root</a:t>
            </a:r>
            <a:endParaRPr lang="he-IL" sz="2400" b="1" u="sng" dirty="0"/>
          </a:p>
          <a:p>
            <a:pPr algn="r" rtl="1"/>
            <a:r>
              <a:rPr lang="he-IL" dirty="0"/>
              <a:t>הקומפוננטה הראשית שתכיל בתוכה את קומפוננטות </a:t>
            </a:r>
            <a:r>
              <a:rPr lang="en-US" dirty="0" err="1"/>
              <a:t>haeder+main+footer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8837478" y="2336902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App-header</a:t>
            </a:r>
            <a:endParaRPr lang="he-IL" sz="24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87ACBAF-1CC9-47BA-868F-33F2BDD6D9B9}"/>
              </a:ext>
            </a:extLst>
          </p:cNvPr>
          <p:cNvSpPr txBox="1"/>
          <p:nvPr/>
        </p:nvSpPr>
        <p:spPr>
          <a:xfrm>
            <a:off x="8967320" y="347834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App-main</a:t>
            </a:r>
            <a:endParaRPr lang="he-IL" sz="24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C502693-D692-444B-BCB9-E684376F9534}"/>
              </a:ext>
            </a:extLst>
          </p:cNvPr>
          <p:cNvSpPr txBox="1"/>
          <p:nvPr/>
        </p:nvSpPr>
        <p:spPr>
          <a:xfrm>
            <a:off x="8893005" y="4707987"/>
            <a:ext cx="158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App-footer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354862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691" y="2668043"/>
            <a:ext cx="8536311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dirty="0" smtClean="0"/>
              <a:t> </a:t>
            </a:r>
            <a:r>
              <a:rPr lang="he-IL" sz="4800" dirty="0" smtClean="0"/>
              <a:t>שלב 4– הוספת האופציות של מנהל</a:t>
            </a:r>
          </a:p>
          <a:p>
            <a:pPr algn="ctr"/>
            <a:r>
              <a:rPr lang="he-IL" sz="4800" dirty="0" smtClean="0"/>
              <a:t>-אזור מנהל-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243395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6147" y="1296567"/>
            <a:ext cx="3501343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 </a:t>
            </a:r>
            <a:r>
              <a:rPr lang="en-US" dirty="0"/>
              <a:t> </a:t>
            </a:r>
          </a:p>
          <a:p>
            <a:r>
              <a:rPr lang="he-IL" dirty="0"/>
              <a:t> </a:t>
            </a:r>
            <a:endParaRPr lang="en-US" dirty="0"/>
          </a:p>
          <a:p>
            <a:pPr lvl="0"/>
            <a:r>
              <a:rPr lang="he-IL" dirty="0" smtClean="0"/>
              <a:t>המנהל </a:t>
            </a:r>
            <a:r>
              <a:rPr lang="he-IL" dirty="0"/>
              <a:t>יוכל </a:t>
            </a:r>
            <a:r>
              <a:rPr lang="he-IL" dirty="0" smtClean="0"/>
              <a:t>למחוק/להוסיף/לערוך את: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הרכבים </a:t>
            </a:r>
            <a:r>
              <a:rPr lang="he-IL" dirty="0"/>
              <a:t>במלאי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 smtClean="0"/>
              <a:t>סוגי הרכבים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משתמשי </a:t>
            </a:r>
            <a:r>
              <a:rPr lang="he-IL" dirty="0"/>
              <a:t>המערכת ותפקידם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ההזמנות </a:t>
            </a:r>
            <a:r>
              <a:rPr lang="he-IL" dirty="0"/>
              <a:t>במערכת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989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645920" y="2339861"/>
            <a:ext cx="8806376" cy="759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b="1" dirty="0">
                <a:solidFill>
                  <a:schemeClr val="accent1"/>
                </a:solidFill>
              </a:rPr>
              <a:t>                        Hello user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1872074" y="949996"/>
            <a:ext cx="6948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התפריט העליון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app-root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2798703" y="547341"/>
            <a:ext cx="519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2400" b="1" u="sng" dirty="0" smtClean="0"/>
              <a:t>במצב של משתמש אנונימי - </a:t>
            </a:r>
            <a:r>
              <a:rPr lang="en-US" sz="2400" b="1" u="sng" dirty="0" smtClean="0"/>
              <a:t>App-header</a:t>
            </a:r>
            <a:endParaRPr lang="he-IL" sz="24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2155172" y="2558362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5429548" y="2571408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6FEDE33-8BCD-47F6-8CA9-5E6A5F0B13B6}"/>
              </a:ext>
            </a:extLst>
          </p:cNvPr>
          <p:cNvCxnSpPr>
            <a:cxnSpLocks/>
          </p:cNvCxnSpPr>
          <p:nvPr/>
        </p:nvCxnSpPr>
        <p:spPr>
          <a:xfrm>
            <a:off x="9935396" y="2846875"/>
            <a:ext cx="155979" cy="1621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 flipH="1">
            <a:off x="5965563" y="2913026"/>
            <a:ext cx="99515" cy="15549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1585519" y="2763751"/>
            <a:ext cx="1246540" cy="16236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DBA82D3-029C-4974-AA26-C603869908CC}"/>
              </a:ext>
            </a:extLst>
          </p:cNvPr>
          <p:cNvSpPr txBox="1"/>
          <p:nvPr/>
        </p:nvSpPr>
        <p:spPr>
          <a:xfrm>
            <a:off x="8907811" y="4604382"/>
            <a:ext cx="2211148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שם הלקוח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הלקוח יכול להיות: אורח, משתמש, עובד חברה, מנהל</a:t>
            </a: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5001812" y="4604382"/>
            <a:ext cx="145586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כפתור </a:t>
            </a:r>
            <a:r>
              <a:rPr lang="he-IL" sz="1600" dirty="0" smtClean="0"/>
              <a:t>שני</a:t>
            </a: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 smtClean="0"/>
              <a:t>דף הבית</a:t>
            </a: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585591" y="4619771"/>
            <a:ext cx="221114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</a:t>
            </a:r>
            <a:r>
              <a:rPr lang="he-IL" dirty="0" smtClean="0"/>
              <a:t>שלישי</a:t>
            </a:r>
            <a:endParaRPr lang="he-I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יכיל את הטקסט "</a:t>
            </a:r>
            <a:r>
              <a:rPr lang="en-US" sz="1400" dirty="0" smtClean="0"/>
              <a:t> </a:t>
            </a:r>
            <a:r>
              <a:rPr lang="en-US" sz="1400" dirty="0" smtClean="0"/>
              <a:t>login</a:t>
            </a:r>
            <a:r>
              <a:rPr lang="he-IL" sz="1400" dirty="0" smtClean="0"/>
              <a:t>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 smtClean="0"/>
              <a:t>יופיע רק כאשר המשתמש אנונימי</a:t>
            </a:r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3758095" y="2558947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15122" y="4604382"/>
            <a:ext cx="221114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</a:t>
            </a:r>
            <a:r>
              <a:rPr lang="he-IL" dirty="0" smtClean="0"/>
              <a:t>רביעי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יכיל את הטקסט </a:t>
            </a:r>
            <a:r>
              <a:rPr lang="he-IL" sz="1600" dirty="0" smtClean="0"/>
              <a:t>"</a:t>
            </a:r>
            <a:r>
              <a:rPr lang="en-US" sz="1600" dirty="0" smtClean="0"/>
              <a:t> register </a:t>
            </a:r>
            <a:r>
              <a:rPr lang="he-IL" sz="1600" dirty="0" smtClean="0"/>
              <a:t>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 smtClean="0"/>
              <a:t>יופיע רק כאשר המשתמש אנונימי</a:t>
            </a:r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=""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4354122" y="2805890"/>
            <a:ext cx="37881" cy="17030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>
            <a:extLst>
              <a:ext uri="{FF2B5EF4-FFF2-40B4-BE49-F238E27FC236}">
                <a16:creationId xmlns=""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6999952" y="2576849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2">
            <a:extLst>
              <a:ext uri="{FF2B5EF4-FFF2-40B4-BE49-F238E27FC236}">
                <a16:creationId xmlns=""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>
            <a:off x="7468248" y="2890131"/>
            <a:ext cx="26978" cy="16188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6967587" y="4604382"/>
            <a:ext cx="159380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כפתור ראשון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 smtClean="0"/>
              <a:t>דף רכבים</a:t>
            </a: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3068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645920" y="2339861"/>
            <a:ext cx="8806376" cy="759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 ©  2018 - all rights reserved – Anna Karp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1872074" y="949996"/>
            <a:ext cx="6948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</a:t>
            </a:r>
            <a:r>
              <a:rPr lang="en-US" dirty="0"/>
              <a:t>footer</a:t>
            </a:r>
            <a:r>
              <a:rPr lang="he-IL" dirty="0"/>
              <a:t> של הדף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app-footer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app-root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app-footer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4604704" y="547341"/>
            <a:ext cx="158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App-footer</a:t>
            </a:r>
            <a:endParaRPr lang="he-IL" sz="2400" b="1" u="sn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6FEDE33-8BCD-47F6-8CA9-5E6A5F0B13B6}"/>
              </a:ext>
            </a:extLst>
          </p:cNvPr>
          <p:cNvCxnSpPr>
            <a:cxnSpLocks/>
          </p:cNvCxnSpPr>
          <p:nvPr/>
        </p:nvCxnSpPr>
        <p:spPr>
          <a:xfrm>
            <a:off x="6219357" y="2990267"/>
            <a:ext cx="155979" cy="1621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DBA82D3-029C-4974-AA26-C603869908CC}"/>
              </a:ext>
            </a:extLst>
          </p:cNvPr>
          <p:cNvSpPr txBox="1"/>
          <p:nvPr/>
        </p:nvSpPr>
        <p:spPr>
          <a:xfrm>
            <a:off x="5346326" y="4837485"/>
            <a:ext cx="22111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השנה המוצגת ב"כל הזכויות שמורות" – תהיה השנה הנוכחית על ידי קוד דינמי (ולא </a:t>
            </a:r>
            <a:r>
              <a:rPr lang="en-US" sz="1600" dirty="0"/>
              <a:t>hard coded</a:t>
            </a:r>
            <a:r>
              <a:rPr lang="he-IL" sz="1600" dirty="0"/>
              <a:t>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6704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248931" y="1472511"/>
            <a:ext cx="79940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התוכן שמוצג למשתמש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app-main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app-root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app-main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),</a:t>
            </a:r>
          </a:p>
          <a:p>
            <a:pPr lvl="1" algn="r" rtl="1"/>
            <a:r>
              <a:rPr lang="he-IL" dirty="0"/>
              <a:t>אולם, הוא מהווה רק הגדרה לאיזור המרכזי בדף, ולא מכיל תוכן קבוע.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התוכן של </a:t>
            </a:r>
            <a:r>
              <a:rPr lang="en-US" dirty="0"/>
              <a:t>app-main</a:t>
            </a:r>
            <a:r>
              <a:rPr lang="he-IL" dirty="0"/>
              <a:t> יקבע לפי </a:t>
            </a:r>
            <a:r>
              <a:rPr lang="en-US" dirty="0"/>
              <a:t>angular routing</a:t>
            </a:r>
            <a:r>
              <a:rPr lang="he-IL" dirty="0"/>
              <a:t> , ויכול להיות אחד מהאופציות הבאות:</a:t>
            </a:r>
            <a:endParaRPr lang="en-US" dirty="0"/>
          </a:p>
          <a:p>
            <a:pPr algn="r" rtl="1"/>
            <a:endParaRPr lang="he-IL" dirty="0"/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3600" dirty="0"/>
              <a:t>app-home</a:t>
            </a:r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3600" dirty="0" smtClean="0"/>
              <a:t>app-register</a:t>
            </a:r>
            <a:endParaRPr lang="en-US" sz="3600" dirty="0"/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3600" dirty="0" smtClean="0"/>
              <a:t>app-login</a:t>
            </a:r>
            <a:endParaRPr lang="en-US" sz="3600" dirty="0"/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3600" dirty="0" smtClean="0"/>
              <a:t>app-cars</a:t>
            </a:r>
            <a:endParaRPr lang="he-IL" sz="3600" dirty="0" smtClean="0"/>
          </a:p>
          <a:p>
            <a:pPr marL="1943100" lvl="3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app-car-price</a:t>
            </a:r>
          </a:p>
          <a:p>
            <a:pPr lvl="3" algn="r" rtl="1"/>
            <a:endParaRPr lang="en-US" sz="3600" dirty="0" smtClean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651475" y="794084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App-main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149545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4079630" y="2700996"/>
            <a:ext cx="7542217" cy="34184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main</a:t>
            </a:r>
            <a:r>
              <a:rPr lang="he-IL" dirty="0"/>
              <a:t> הדיפולטיבי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app-home</a:t>
            </a:r>
            <a:r>
              <a:rPr lang="he-IL" dirty="0"/>
              <a:t> אינו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(בתוך ה</a:t>
            </a:r>
            <a:r>
              <a:rPr lang="en-US" dirty="0"/>
              <a:t>app-main</a:t>
            </a:r>
            <a:r>
              <a:rPr lang="he-IL" dirty="0"/>
              <a:t> המשנה את תוכנו בהתאם 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543505" y="425378"/>
            <a:ext cx="153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App-home</a:t>
            </a:r>
            <a:endParaRPr lang="he-IL" sz="2400" b="1" u="sng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F9360965-C94A-490C-B48B-902362BC4987}"/>
              </a:ext>
            </a:extLst>
          </p:cNvPr>
          <p:cNvSpPr/>
          <p:nvPr/>
        </p:nvSpPr>
        <p:spPr>
          <a:xfrm>
            <a:off x="7278727" y="3342629"/>
            <a:ext cx="1472867" cy="138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 flipV="1">
            <a:off x="3077627" y="2679284"/>
            <a:ext cx="4709118" cy="11552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866479" y="2522202"/>
            <a:ext cx="22111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תמונה של חנות </a:t>
            </a:r>
            <a:r>
              <a:rPr lang="he-IL" sz="1400" dirty="0" smtClean="0"/>
              <a:t>רכבים + לוגו של החנות</a:t>
            </a:r>
            <a:endParaRPr lang="he-IL" sz="14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F0B32B-D780-4543-84C2-375EBBBC2DD8}"/>
              </a:ext>
            </a:extLst>
          </p:cNvPr>
          <p:cNvSpPr txBox="1"/>
          <p:nvPr/>
        </p:nvSpPr>
        <p:spPr>
          <a:xfrm>
            <a:off x="6836732" y="2841583"/>
            <a:ext cx="256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welcome to our </a:t>
            </a:r>
            <a:r>
              <a:rPr lang="en-US" b="1" dirty="0" smtClean="0">
                <a:solidFill>
                  <a:schemeClr val="accent1"/>
                </a:solidFill>
              </a:rPr>
              <a:t>car store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B84068-D13F-424D-901E-737972C3D36B}"/>
              </a:ext>
            </a:extLst>
          </p:cNvPr>
          <p:cNvSpPr/>
          <p:nvPr/>
        </p:nvSpPr>
        <p:spPr>
          <a:xfrm>
            <a:off x="7183341" y="5607240"/>
            <a:ext cx="1676899" cy="39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H="1">
            <a:off x="2899004" y="5805582"/>
            <a:ext cx="412078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632950" y="5384686"/>
            <a:ext cx="22111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e-IL" sz="1400" dirty="0" smtClean="0"/>
              <a:t>פיסקה המתארת את אודות החברה והמערכת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530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C53D039-CB72-4200-9DF8-43AA96939F59}"/>
              </a:ext>
            </a:extLst>
          </p:cNvPr>
          <p:cNvSpPr/>
          <p:nvPr/>
        </p:nvSpPr>
        <p:spPr>
          <a:xfrm>
            <a:off x="5852159" y="2744982"/>
            <a:ext cx="5148776" cy="33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11120B-0550-415B-887B-85AD42D0DA5D}"/>
              </a:ext>
            </a:extLst>
          </p:cNvPr>
          <p:cNvSpPr/>
          <p:nvPr/>
        </p:nvSpPr>
        <p:spPr>
          <a:xfrm>
            <a:off x="9173526" y="5700120"/>
            <a:ext cx="1448972" cy="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59B5E1A-D2B6-48A7-988E-D6EABB725AD0}"/>
              </a:ext>
            </a:extLst>
          </p:cNvPr>
          <p:cNvSpPr txBox="1"/>
          <p:nvPr/>
        </p:nvSpPr>
        <p:spPr>
          <a:xfrm>
            <a:off x="6645578" y="2858538"/>
            <a:ext cx="6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שם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752978" y="446063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מין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6B27707-EFB6-4832-9D0F-7437A5EA6939}"/>
              </a:ext>
            </a:extLst>
          </p:cNvPr>
          <p:cNvSpPr/>
          <p:nvPr/>
        </p:nvSpPr>
        <p:spPr>
          <a:xfrm>
            <a:off x="7356400" y="2909106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7356399" y="3330614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4F69FF3-53DB-47E7-82D4-ACBF7F7A52E5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4223532" y="2288307"/>
            <a:ext cx="1969057" cy="7279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1650072" y="4912404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/>
              <a:t>תיבת קלט </a:t>
            </a:r>
            <a:r>
              <a:rPr lang="he-IL" sz="1400" dirty="0" smtClean="0"/>
              <a:t>לאמייל - חובה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F85A354-638E-4CB2-A394-F3E8CECD1F0A}"/>
              </a:ext>
            </a:extLst>
          </p:cNvPr>
          <p:cNvCxnSpPr>
            <a:cxnSpLocks/>
          </p:cNvCxnSpPr>
          <p:nvPr/>
        </p:nvCxnSpPr>
        <p:spPr>
          <a:xfrm flipH="1" flipV="1">
            <a:off x="4345374" y="4595118"/>
            <a:ext cx="1824590" cy="280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9F6790A-D5E7-4A4B-9D7C-BCE467B4A2CB}"/>
              </a:ext>
            </a:extLst>
          </p:cNvPr>
          <p:cNvSpPr txBox="1"/>
          <p:nvPr/>
        </p:nvSpPr>
        <p:spPr>
          <a:xfrm>
            <a:off x="1661399" y="5843768"/>
            <a:ext cx="25268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</a:t>
            </a:r>
            <a:r>
              <a:rPr lang="en-US" sz="1400" dirty="0"/>
              <a:t>register</a:t>
            </a:r>
            <a:r>
              <a:rPr lang="he-IL" sz="1400" dirty="0"/>
              <a:t> – יהיה </a:t>
            </a:r>
            <a:r>
              <a:rPr lang="en-US" sz="1400" dirty="0"/>
              <a:t>enabled</a:t>
            </a:r>
            <a:r>
              <a:rPr lang="he-IL" sz="1400" dirty="0"/>
              <a:t> רק כאשר </a:t>
            </a:r>
            <a:r>
              <a:rPr lang="he-IL" sz="1400" dirty="0" smtClean="0"/>
              <a:t>תיבות החובה מלאים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CB601D7F-6178-4964-8D14-2D2E1ED12E75}"/>
              </a:ext>
            </a:extLst>
          </p:cNvPr>
          <p:cNvCxnSpPr>
            <a:cxnSpLocks/>
          </p:cNvCxnSpPr>
          <p:nvPr/>
        </p:nvCxnSpPr>
        <p:spPr>
          <a:xfrm flipH="1">
            <a:off x="4293906" y="5843768"/>
            <a:ext cx="4692003" cy="2362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2730891-58F2-49C3-9359-8A652A0159B7}"/>
              </a:ext>
            </a:extLst>
          </p:cNvPr>
          <p:cNvSpPr/>
          <p:nvPr/>
        </p:nvSpPr>
        <p:spPr>
          <a:xfrm>
            <a:off x="1554965" y="758477"/>
            <a:ext cx="8907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</a:t>
            </a:r>
            <a:r>
              <a:rPr lang="he-IL" dirty="0" smtClean="0"/>
              <a:t>ה"</a:t>
            </a:r>
            <a:r>
              <a:rPr lang="en-US" dirty="0" smtClean="0"/>
              <a:t>app-main</a:t>
            </a:r>
            <a:r>
              <a:rPr lang="he-IL" dirty="0" smtClean="0"/>
              <a:t>" </a:t>
            </a:r>
            <a:r>
              <a:rPr lang="he-IL" dirty="0"/>
              <a:t>לאחר שהלקוח לחץ על הכפתור </a:t>
            </a:r>
            <a:r>
              <a:rPr lang="en-US" dirty="0"/>
              <a:t> register </a:t>
            </a:r>
            <a:r>
              <a:rPr lang="he-IL" dirty="0"/>
              <a:t>בתפריט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App-register</a:t>
            </a:r>
            <a:r>
              <a:rPr lang="he-IL" dirty="0"/>
              <a:t> אינו חלק שיוצג תמיד ב </a:t>
            </a:r>
            <a:r>
              <a:rPr lang="en-US" dirty="0"/>
              <a:t> </a:t>
            </a:r>
            <a:r>
              <a:rPr lang="en-US" dirty="0" smtClean="0"/>
              <a:t>app-main</a:t>
            </a:r>
            <a:r>
              <a:rPr lang="he-IL" dirty="0" smtClean="0"/>
              <a:t>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</a:t>
            </a:r>
            <a:r>
              <a:rPr lang="he-IL" dirty="0" smtClean="0"/>
              <a:t>(בהתאם </a:t>
            </a:r>
            <a:r>
              <a:rPr lang="he-IL" dirty="0"/>
              <a:t>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F44069A-1AB5-4DED-B189-D8B8546154C7}"/>
              </a:ext>
            </a:extLst>
          </p:cNvPr>
          <p:cNvSpPr txBox="1"/>
          <p:nvPr/>
        </p:nvSpPr>
        <p:spPr>
          <a:xfrm>
            <a:off x="5426234" y="323369"/>
            <a:ext cx="176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App-register</a:t>
            </a:r>
            <a:endParaRPr lang="he-IL" sz="2400" b="1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4EA3523-72E6-4936-AB92-1744B8A6384F}"/>
              </a:ext>
            </a:extLst>
          </p:cNvPr>
          <p:cNvSpPr/>
          <p:nvPr/>
        </p:nvSpPr>
        <p:spPr>
          <a:xfrm>
            <a:off x="7368125" y="4103356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8BBE3E8-0D09-4952-A2E4-EE8520693930}"/>
              </a:ext>
            </a:extLst>
          </p:cNvPr>
          <p:cNvSpPr/>
          <p:nvPr/>
        </p:nvSpPr>
        <p:spPr>
          <a:xfrm>
            <a:off x="7368125" y="4501479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B90D442-20B5-421B-9E25-83374D987D43}"/>
              </a:ext>
            </a:extLst>
          </p:cNvPr>
          <p:cNvSpPr txBox="1"/>
          <p:nvPr/>
        </p:nvSpPr>
        <p:spPr>
          <a:xfrm>
            <a:off x="5936093" y="327957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תעודת זהות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93BA44B-B111-4AE2-9335-0FB2AC31221B}"/>
              </a:ext>
            </a:extLst>
          </p:cNvPr>
          <p:cNvSpPr/>
          <p:nvPr/>
        </p:nvSpPr>
        <p:spPr>
          <a:xfrm>
            <a:off x="7368125" y="5299363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A14D4FF-6EE6-4B47-85EC-7BDCF11F4251}"/>
              </a:ext>
            </a:extLst>
          </p:cNvPr>
          <p:cNvCxnSpPr>
            <a:cxnSpLocks/>
          </p:cNvCxnSpPr>
          <p:nvPr/>
        </p:nvCxnSpPr>
        <p:spPr>
          <a:xfrm flipH="1" flipV="1">
            <a:off x="4275002" y="3994535"/>
            <a:ext cx="1894962" cy="2167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33E14B2C-352D-4422-9243-AB128C168EED}"/>
              </a:ext>
            </a:extLst>
          </p:cNvPr>
          <p:cNvCxnSpPr>
            <a:cxnSpLocks/>
          </p:cNvCxnSpPr>
          <p:nvPr/>
        </p:nvCxnSpPr>
        <p:spPr>
          <a:xfrm flipH="1" flipV="1">
            <a:off x="4354310" y="2826056"/>
            <a:ext cx="1644559" cy="6198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9F8C67E-6123-4857-A942-92EB14DD3742}"/>
              </a:ext>
            </a:extLst>
          </p:cNvPr>
          <p:cNvSpPr txBox="1"/>
          <p:nvPr/>
        </p:nvSpPr>
        <p:spPr>
          <a:xfrm>
            <a:off x="1680098" y="3105114"/>
            <a:ext cx="25494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לשם משתמש</a:t>
            </a:r>
          </a:p>
          <a:p>
            <a:pPr algn="ctr" rtl="1"/>
            <a:r>
              <a:rPr lang="he-IL" sz="1400" dirty="0" smtClean="0"/>
              <a:t>חובה</a:t>
            </a:r>
            <a:endParaRPr lang="he-IL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41FDBDD-A318-4925-8CC3-E2AA2FEB60EC}"/>
              </a:ext>
            </a:extLst>
          </p:cNvPr>
          <p:cNvSpPr txBox="1"/>
          <p:nvPr/>
        </p:nvSpPr>
        <p:spPr>
          <a:xfrm>
            <a:off x="1680098" y="2631803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/>
              <a:t>תיבת קלט </a:t>
            </a:r>
            <a:r>
              <a:rPr lang="he-IL" sz="1400" dirty="0" smtClean="0"/>
              <a:t>תעודת זהות - חובה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0FCFC9-D2B4-4AAC-A645-A0FB6E0F8456}"/>
              </a:ext>
            </a:extLst>
          </p:cNvPr>
          <p:cNvSpPr txBox="1"/>
          <p:nvPr/>
        </p:nvSpPr>
        <p:spPr>
          <a:xfrm>
            <a:off x="1674054" y="2134418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/>
              <a:t>תיבת קלט </a:t>
            </a:r>
            <a:r>
              <a:rPr lang="he-IL" sz="1400" dirty="0" smtClean="0"/>
              <a:t>שם מלא - חובה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9EFDA4-F026-434B-AAF3-92077133CA07}"/>
              </a:ext>
            </a:extLst>
          </p:cNvPr>
          <p:cNvSpPr txBox="1"/>
          <p:nvPr/>
        </p:nvSpPr>
        <p:spPr>
          <a:xfrm>
            <a:off x="1676221" y="3771878"/>
            <a:ext cx="25494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 smtClean="0"/>
              <a:t>תיבת קלט לתאריך לידה – לא חובה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1650072" y="4460632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/>
              <a:t>תיבת קלט </a:t>
            </a:r>
            <a:r>
              <a:rPr lang="he-IL" sz="1400" dirty="0" smtClean="0"/>
              <a:t>למין – חובה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1654855" y="5392343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</a:t>
            </a:r>
            <a:r>
              <a:rPr lang="he-IL" sz="1400" dirty="0" smtClean="0"/>
              <a:t>לסיסמה - חובה</a:t>
            </a:r>
            <a:endParaRPr lang="he-IL" sz="1400" dirty="0"/>
          </a:p>
        </p:txBody>
      </p:sp>
      <p:sp>
        <p:nvSpPr>
          <p:cNvPr id="36" name="Rectangle 10">
            <a:extLst>
              <a:ext uri="{FF2B5EF4-FFF2-40B4-BE49-F238E27FC236}">
                <a16:creationId xmlns=""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7373754" y="3721168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B90D442-20B5-421B-9E25-83374D987D43}"/>
              </a:ext>
            </a:extLst>
          </p:cNvPr>
          <p:cNvSpPr txBox="1"/>
          <p:nvPr/>
        </p:nvSpPr>
        <p:spPr>
          <a:xfrm>
            <a:off x="5935816" y="367013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שם משתמש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8" name="Rectangle 10">
            <a:extLst>
              <a:ext uri="{FF2B5EF4-FFF2-40B4-BE49-F238E27FC236}">
                <a16:creationId xmlns=""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7368125" y="4911033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B90D442-20B5-421B-9E25-83374D987D43}"/>
              </a:ext>
            </a:extLst>
          </p:cNvPr>
          <p:cNvSpPr txBox="1"/>
          <p:nvPr/>
        </p:nvSpPr>
        <p:spPr>
          <a:xfrm>
            <a:off x="6309104" y="402334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ת. לידה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485201" y="4813333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אימייל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432302" y="51660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סיסמה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42" name="Straight Arrow Connector 25">
            <a:extLst>
              <a:ext uri="{FF2B5EF4-FFF2-40B4-BE49-F238E27FC236}">
                <a16:creationId xmlns="" xmlns:a16="http://schemas.microsoft.com/office/drawing/2014/main" id="{9A14D4FF-6EE6-4B47-85EC-7BDCF11F4251}"/>
              </a:ext>
            </a:extLst>
          </p:cNvPr>
          <p:cNvCxnSpPr>
            <a:cxnSpLocks/>
          </p:cNvCxnSpPr>
          <p:nvPr/>
        </p:nvCxnSpPr>
        <p:spPr>
          <a:xfrm flipH="1" flipV="1">
            <a:off x="4354310" y="3361931"/>
            <a:ext cx="1630162" cy="4517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3">
            <a:extLst>
              <a:ext uri="{FF2B5EF4-FFF2-40B4-BE49-F238E27FC236}">
                <a16:creationId xmlns="" xmlns:a16="http://schemas.microsoft.com/office/drawing/2014/main" id="{472230AC-98E6-4A2F-A2AD-6ED2207BB411}"/>
              </a:ext>
            </a:extLst>
          </p:cNvPr>
          <p:cNvCxnSpPr>
            <a:cxnSpLocks/>
          </p:cNvCxnSpPr>
          <p:nvPr/>
        </p:nvCxnSpPr>
        <p:spPr>
          <a:xfrm flipH="1">
            <a:off x="4534422" y="5392343"/>
            <a:ext cx="1810952" cy="1487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3">
            <a:extLst>
              <a:ext uri="{FF2B5EF4-FFF2-40B4-BE49-F238E27FC236}">
                <a16:creationId xmlns="" xmlns:a16="http://schemas.microsoft.com/office/drawing/2014/main" id="{472230AC-98E6-4A2F-A2AD-6ED2207BB411}"/>
              </a:ext>
            </a:extLst>
          </p:cNvPr>
          <p:cNvCxnSpPr>
            <a:cxnSpLocks/>
          </p:cNvCxnSpPr>
          <p:nvPr/>
        </p:nvCxnSpPr>
        <p:spPr>
          <a:xfrm flipH="1">
            <a:off x="4446740" y="4994077"/>
            <a:ext cx="1723225" cy="65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6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C53D039-CB72-4200-9DF8-43AA96939F59}"/>
              </a:ext>
            </a:extLst>
          </p:cNvPr>
          <p:cNvSpPr/>
          <p:nvPr/>
        </p:nvSpPr>
        <p:spPr>
          <a:xfrm>
            <a:off x="5852159" y="2744982"/>
            <a:ext cx="4304714" cy="319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11120B-0550-415B-887B-85AD42D0DA5D}"/>
              </a:ext>
            </a:extLst>
          </p:cNvPr>
          <p:cNvSpPr/>
          <p:nvPr/>
        </p:nvSpPr>
        <p:spPr>
          <a:xfrm>
            <a:off x="7968844" y="5135524"/>
            <a:ext cx="1448972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59B5E1A-D2B6-48A7-988E-D6EABB725AD0}"/>
              </a:ext>
            </a:extLst>
          </p:cNvPr>
          <p:cNvSpPr txBox="1"/>
          <p:nvPr/>
        </p:nvSpPr>
        <p:spPr>
          <a:xfrm>
            <a:off x="6091310" y="308082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091310" y="397233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6B27707-EFB6-4832-9D0F-7437A5EA6939}"/>
              </a:ext>
            </a:extLst>
          </p:cNvPr>
          <p:cNvSpPr/>
          <p:nvPr/>
        </p:nvSpPr>
        <p:spPr>
          <a:xfrm>
            <a:off x="6182248" y="3450154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6182247" y="4354059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4F69FF3-53DB-47E7-82D4-ACBF7F7A52E5}"/>
              </a:ext>
            </a:extLst>
          </p:cNvPr>
          <p:cNvCxnSpPr>
            <a:cxnSpLocks/>
          </p:cNvCxnSpPr>
          <p:nvPr/>
        </p:nvCxnSpPr>
        <p:spPr>
          <a:xfrm flipH="1" flipV="1">
            <a:off x="4060132" y="2842550"/>
            <a:ext cx="2031178" cy="6873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FEE47FF-9336-4277-BEEF-93894962FD64}"/>
              </a:ext>
            </a:extLst>
          </p:cNvPr>
          <p:cNvSpPr txBox="1"/>
          <p:nvPr/>
        </p:nvSpPr>
        <p:spPr>
          <a:xfrm>
            <a:off x="2110226" y="2557509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לשם </a:t>
            </a:r>
            <a:r>
              <a:rPr lang="he-IL" sz="1400" dirty="0" smtClean="0"/>
              <a:t>המשתמש</a:t>
            </a:r>
            <a:endParaRPr lang="he-I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2110226" y="4336799"/>
            <a:ext cx="1709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</a:t>
            </a:r>
            <a:r>
              <a:rPr lang="he-IL" sz="1400" dirty="0" smtClean="0"/>
              <a:t>לסיסמה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F85A354-638E-4CB2-A394-F3E8CECD1F0A}"/>
              </a:ext>
            </a:extLst>
          </p:cNvPr>
          <p:cNvCxnSpPr>
            <a:cxnSpLocks/>
          </p:cNvCxnSpPr>
          <p:nvPr/>
        </p:nvCxnSpPr>
        <p:spPr>
          <a:xfrm flipH="1">
            <a:off x="4059428" y="4516694"/>
            <a:ext cx="19577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9F6790A-D5E7-4A4B-9D7C-BCE467B4A2CB}"/>
              </a:ext>
            </a:extLst>
          </p:cNvPr>
          <p:cNvSpPr txBox="1"/>
          <p:nvPr/>
        </p:nvSpPr>
        <p:spPr>
          <a:xfrm>
            <a:off x="2110226" y="4984242"/>
            <a:ext cx="17093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</a:t>
            </a:r>
            <a:r>
              <a:rPr lang="en-US" sz="1400" dirty="0"/>
              <a:t>login</a:t>
            </a:r>
            <a:r>
              <a:rPr lang="he-IL" sz="1400" dirty="0"/>
              <a:t> – יהיה </a:t>
            </a:r>
            <a:r>
              <a:rPr lang="en-US" sz="1400" dirty="0"/>
              <a:t>enabled</a:t>
            </a:r>
            <a:r>
              <a:rPr lang="he-IL" sz="1400" dirty="0"/>
              <a:t> רק כאשר השם והסיסמה תקינים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CB601D7F-6178-4964-8D14-2D2E1ED12E75}"/>
              </a:ext>
            </a:extLst>
          </p:cNvPr>
          <p:cNvCxnSpPr>
            <a:cxnSpLocks/>
          </p:cNvCxnSpPr>
          <p:nvPr/>
        </p:nvCxnSpPr>
        <p:spPr>
          <a:xfrm flipH="1">
            <a:off x="4059429" y="5373581"/>
            <a:ext cx="36637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2730891-58F2-49C3-9359-8A652A0159B7}"/>
              </a:ext>
            </a:extLst>
          </p:cNvPr>
          <p:cNvSpPr/>
          <p:nvPr/>
        </p:nvSpPr>
        <p:spPr>
          <a:xfrm>
            <a:off x="1563353" y="901329"/>
            <a:ext cx="9115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</a:t>
            </a:r>
            <a:r>
              <a:rPr lang="he-IL" dirty="0" smtClean="0"/>
              <a:t>ה"</a:t>
            </a:r>
            <a:r>
              <a:rPr lang="en-US" dirty="0" smtClean="0"/>
              <a:t>app-main</a:t>
            </a:r>
            <a:r>
              <a:rPr lang="he-IL" dirty="0" smtClean="0"/>
              <a:t>" </a:t>
            </a:r>
            <a:r>
              <a:rPr lang="he-IL" dirty="0"/>
              <a:t>לאחר שהלקוח לחץ על הכפתור </a:t>
            </a:r>
            <a:r>
              <a:rPr lang="en-US" dirty="0"/>
              <a:t> </a:t>
            </a:r>
            <a:r>
              <a:rPr lang="en-US" dirty="0" smtClean="0"/>
              <a:t>login</a:t>
            </a:r>
            <a:r>
              <a:rPr lang="he-IL" dirty="0"/>
              <a:t>בתפריט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App-login</a:t>
            </a:r>
            <a:r>
              <a:rPr lang="he-IL" dirty="0"/>
              <a:t> אינו חלק שיוצג תמיד ב </a:t>
            </a:r>
            <a:r>
              <a:rPr lang="en-US" dirty="0"/>
              <a:t> </a:t>
            </a:r>
            <a:r>
              <a:rPr lang="en-US" dirty="0" smtClean="0"/>
              <a:t>app-main</a:t>
            </a:r>
            <a:r>
              <a:rPr lang="he-IL" dirty="0" smtClean="0"/>
              <a:t>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(בתוך ה</a:t>
            </a:r>
            <a:r>
              <a:rPr lang="en-US" dirty="0"/>
              <a:t> </a:t>
            </a:r>
            <a:r>
              <a:rPr lang="en-US" dirty="0" smtClean="0"/>
              <a:t>app-main</a:t>
            </a:r>
            <a:r>
              <a:rPr lang="he-IL" dirty="0" smtClean="0"/>
              <a:t>המשנה </a:t>
            </a:r>
            <a:r>
              <a:rPr lang="he-IL" dirty="0"/>
              <a:t>את תוכנו בהתאם 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F44069A-1AB5-4DED-B189-D8B8546154C7}"/>
              </a:ext>
            </a:extLst>
          </p:cNvPr>
          <p:cNvSpPr txBox="1"/>
          <p:nvPr/>
        </p:nvSpPr>
        <p:spPr>
          <a:xfrm>
            <a:off x="5598011" y="42537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App-login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81048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3952054" y="2393086"/>
            <a:ext cx="7542217" cy="3967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main</a:t>
            </a:r>
            <a:r>
              <a:rPr lang="he-IL" dirty="0"/>
              <a:t> לאחר שהלקוח לחץ על הכפתור </a:t>
            </a:r>
            <a:r>
              <a:rPr lang="he-IL" dirty="0" smtClean="0"/>
              <a:t>"</a:t>
            </a:r>
            <a:r>
              <a:rPr lang="en-US" dirty="0" smtClean="0"/>
              <a:t>cars</a:t>
            </a:r>
            <a:r>
              <a:rPr lang="he-IL" dirty="0" smtClean="0"/>
              <a:t>" </a:t>
            </a:r>
            <a:r>
              <a:rPr lang="he-IL" dirty="0"/>
              <a:t>שנמצא בחלק ה</a:t>
            </a:r>
            <a:r>
              <a:rPr lang="en-US" dirty="0"/>
              <a:t>header</a:t>
            </a:r>
            <a:r>
              <a:rPr lang="he-IL" dirty="0"/>
              <a:t>, ובה יוצג קטלוג </a:t>
            </a:r>
            <a:r>
              <a:rPr lang="he-IL" dirty="0" smtClean="0"/>
              <a:t>הרכבים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 App-cars</a:t>
            </a:r>
            <a:r>
              <a:rPr lang="he-IL" dirty="0" smtClean="0"/>
              <a:t>אינו </a:t>
            </a:r>
            <a:r>
              <a:rPr lang="he-IL" dirty="0"/>
              <a:t>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(בתוך ה</a:t>
            </a:r>
            <a:r>
              <a:rPr lang="en-US" dirty="0"/>
              <a:t>app-main</a:t>
            </a:r>
            <a:r>
              <a:rPr lang="he-IL" dirty="0"/>
              <a:t> המשנה את תוכנו בהתאם 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657707" y="425378"/>
            <a:ext cx="1302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smtClean="0"/>
              <a:t>App-cars</a:t>
            </a:r>
            <a:endParaRPr lang="he-IL" sz="24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B553DC2C-DFB4-46E7-B43E-B9962DFB01DA}"/>
              </a:ext>
            </a:extLst>
          </p:cNvPr>
          <p:cNvCxnSpPr>
            <a:cxnSpLocks/>
          </p:cNvCxnSpPr>
          <p:nvPr/>
        </p:nvCxnSpPr>
        <p:spPr>
          <a:xfrm flipH="1" flipV="1">
            <a:off x="2968283" y="2738769"/>
            <a:ext cx="3209505" cy="2711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638696" y="1800565"/>
            <a:ext cx="22111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e-IL" sz="1400" dirty="0" smtClean="0"/>
              <a:t>תיבות </a:t>
            </a:r>
            <a:r>
              <a:rPr lang="he-IL" sz="1400" dirty="0"/>
              <a:t>קלט בה המשתמש יזין את הפרמטרים </a:t>
            </a:r>
            <a:r>
              <a:rPr lang="he-IL" sz="1400" dirty="0" err="1"/>
              <a:t>לפילטור</a:t>
            </a:r>
            <a:r>
              <a:rPr lang="he-IL" sz="1400" dirty="0"/>
              <a:t> </a:t>
            </a:r>
            <a:r>
              <a:rPr lang="he-IL" sz="1400" dirty="0" smtClean="0"/>
              <a:t>יש לאפשר חיפוש על פי :</a:t>
            </a:r>
            <a:endParaRPr lang="en-US" sz="1400" dirty="0" smtClean="0"/>
          </a:p>
          <a:p>
            <a:pPr lvl="0"/>
            <a:r>
              <a:rPr lang="he-IL" sz="1400" dirty="0" smtClean="0"/>
              <a:t>גיר</a:t>
            </a:r>
            <a:endParaRPr lang="en-US" sz="1400" dirty="0" smtClean="0"/>
          </a:p>
          <a:p>
            <a:pPr lvl="0"/>
            <a:r>
              <a:rPr lang="he-IL" sz="1400" dirty="0" smtClean="0"/>
              <a:t>שנה</a:t>
            </a:r>
            <a:endParaRPr lang="en-US" sz="1400" dirty="0" smtClean="0"/>
          </a:p>
          <a:p>
            <a:pPr lvl="0"/>
            <a:r>
              <a:rPr lang="he-IL" sz="1400" dirty="0" smtClean="0"/>
              <a:t>חברה</a:t>
            </a:r>
            <a:endParaRPr lang="en-US" sz="1400" dirty="0" smtClean="0"/>
          </a:p>
          <a:p>
            <a:pPr lvl="0"/>
            <a:r>
              <a:rPr lang="he-IL" sz="1400" dirty="0" smtClean="0"/>
              <a:t>דגם</a:t>
            </a:r>
            <a:endParaRPr lang="en-US" sz="1400" dirty="0" smtClean="0"/>
          </a:p>
          <a:p>
            <a:pPr lvl="0"/>
            <a:r>
              <a:rPr lang="he-IL" sz="1400" dirty="0" smtClean="0"/>
              <a:t>טקסט חופשי</a:t>
            </a:r>
            <a:endParaRPr lang="en-US" sz="1400" dirty="0" smtClean="0"/>
          </a:p>
          <a:p>
            <a:pPr lvl="0"/>
            <a:r>
              <a:rPr lang="he-IL" sz="1400" dirty="0" smtClean="0"/>
              <a:t>טווח תאריכים</a:t>
            </a:r>
            <a:endParaRPr lang="en-US" sz="1400" dirty="0" smtClean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B84068-D13F-424D-901E-737972C3D36B}"/>
              </a:ext>
            </a:extLst>
          </p:cNvPr>
          <p:cNvSpPr/>
          <p:nvPr/>
        </p:nvSpPr>
        <p:spPr>
          <a:xfrm>
            <a:off x="5339337" y="371500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H="1" flipV="1">
            <a:off x="2968284" y="5120638"/>
            <a:ext cx="2371053" cy="150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613960" y="4320419"/>
            <a:ext cx="22111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יוצגו כל </a:t>
            </a:r>
            <a:r>
              <a:rPr lang="he-IL" sz="1400" dirty="0" smtClean="0"/>
              <a:t>הרכבים המתאימים </a:t>
            </a:r>
            <a:r>
              <a:rPr lang="he-IL" sz="1400" dirty="0"/>
              <a:t>לפילטור של הלקוח.</a:t>
            </a:r>
          </a:p>
          <a:p>
            <a:pPr algn="r" rtl="1"/>
            <a:r>
              <a:rPr lang="he-IL" sz="1400" dirty="0"/>
              <a:t>כל תת-ריבוע הינו מופע של קומפוננטת</a:t>
            </a:r>
            <a:endParaRPr lang="en-US" sz="1400" dirty="0"/>
          </a:p>
          <a:p>
            <a:pPr algn="r" rtl="1"/>
            <a:r>
              <a:rPr lang="he-IL" sz="1400" dirty="0"/>
              <a:t> </a:t>
            </a:r>
            <a:r>
              <a:rPr lang="en-US" sz="1400" dirty="0" smtClean="0"/>
              <a:t>app-car-preview</a:t>
            </a:r>
            <a:r>
              <a:rPr lang="he-IL" sz="1400" dirty="0" smtClean="0"/>
              <a:t> </a:t>
            </a:r>
            <a:r>
              <a:rPr lang="he-IL" sz="1400" dirty="0"/>
              <a:t>המציגה את המידע </a:t>
            </a:r>
            <a:r>
              <a:rPr lang="he-IL" sz="1400" dirty="0" smtClean="0"/>
              <a:t>רכב בודד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236FDCA-9824-4C39-B3DA-A38EA87A2906}"/>
              </a:ext>
            </a:extLst>
          </p:cNvPr>
          <p:cNvSpPr/>
          <p:nvPr/>
        </p:nvSpPr>
        <p:spPr>
          <a:xfrm>
            <a:off x="6312694" y="2807935"/>
            <a:ext cx="2717410" cy="40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C9C6EE8-8453-48D0-B2B0-333E80007480}"/>
              </a:ext>
            </a:extLst>
          </p:cNvPr>
          <p:cNvSpPr txBox="1"/>
          <p:nvPr/>
        </p:nvSpPr>
        <p:spPr>
          <a:xfrm>
            <a:off x="7099571" y="2467087"/>
            <a:ext cx="1210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search </a:t>
            </a:r>
            <a:r>
              <a:rPr lang="en-US" b="1" dirty="0" smtClean="0">
                <a:solidFill>
                  <a:schemeClr val="accent1"/>
                </a:solidFill>
              </a:rPr>
              <a:t>car: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B759CD9-C962-444B-8EA7-7FDBB7DCB979}"/>
              </a:ext>
            </a:extLst>
          </p:cNvPr>
          <p:cNvSpPr/>
          <p:nvPr/>
        </p:nvSpPr>
        <p:spPr>
          <a:xfrm>
            <a:off x="6599044" y="371500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62C83CC-894A-456B-8A79-7D2D8F40D093}"/>
              </a:ext>
            </a:extLst>
          </p:cNvPr>
          <p:cNvSpPr/>
          <p:nvPr/>
        </p:nvSpPr>
        <p:spPr>
          <a:xfrm>
            <a:off x="7850738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9028DC1-BB50-41D3-8C36-9360A58CCAB6}"/>
              </a:ext>
            </a:extLst>
          </p:cNvPr>
          <p:cNvSpPr/>
          <p:nvPr/>
        </p:nvSpPr>
        <p:spPr>
          <a:xfrm>
            <a:off x="9084044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329E90B-C070-4E22-937F-23CD302A5AC7}"/>
              </a:ext>
            </a:extLst>
          </p:cNvPr>
          <p:cNvSpPr/>
          <p:nvPr/>
        </p:nvSpPr>
        <p:spPr>
          <a:xfrm>
            <a:off x="5351057" y="4936549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7D0D44F-2FC6-4A24-B8D5-E7C4CE644672}"/>
              </a:ext>
            </a:extLst>
          </p:cNvPr>
          <p:cNvSpPr/>
          <p:nvPr/>
        </p:nvSpPr>
        <p:spPr>
          <a:xfrm>
            <a:off x="6610764" y="493654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E48BB1F2-D802-4CEA-AA0B-93032E483FAA}"/>
              </a:ext>
            </a:extLst>
          </p:cNvPr>
          <p:cNvSpPr/>
          <p:nvPr/>
        </p:nvSpPr>
        <p:spPr>
          <a:xfrm>
            <a:off x="7862458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B6E1F80-2FD2-49FA-97BA-453AFD779067}"/>
              </a:ext>
            </a:extLst>
          </p:cNvPr>
          <p:cNvSpPr/>
          <p:nvPr/>
        </p:nvSpPr>
        <p:spPr>
          <a:xfrm>
            <a:off x="9095764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53CD8C-00E2-457E-B788-17358A309426}"/>
              </a:ext>
            </a:extLst>
          </p:cNvPr>
          <p:cNvSpPr/>
          <p:nvPr/>
        </p:nvSpPr>
        <p:spPr>
          <a:xfrm>
            <a:off x="5106572" y="3488789"/>
            <a:ext cx="5233182" cy="26293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45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1269</Words>
  <Application>Microsoft Office PowerPoint</Application>
  <PresentationFormat>מסך רחב</PresentationFormat>
  <Paragraphs>200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jbt</dc:creator>
  <cp:lastModifiedBy>jbt</cp:lastModifiedBy>
  <cp:revision>12</cp:revision>
  <dcterms:created xsi:type="dcterms:W3CDTF">2018-03-07T16:34:57Z</dcterms:created>
  <dcterms:modified xsi:type="dcterms:W3CDTF">2018-03-07T18:40:42Z</dcterms:modified>
</cp:coreProperties>
</file>