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81" r:id="rId6"/>
    <p:sldId id="260" r:id="rId7"/>
    <p:sldId id="279" r:id="rId8"/>
    <p:sldId id="283" r:id="rId9"/>
    <p:sldId id="284" r:id="rId10"/>
    <p:sldId id="278" r:id="rId11"/>
    <p:sldId id="261" r:id="rId12"/>
    <p:sldId id="280" r:id="rId13"/>
    <p:sldId id="264" r:id="rId14"/>
    <p:sldId id="267" r:id="rId15"/>
    <p:sldId id="266" r:id="rId16"/>
    <p:sldId id="285" r:id="rId17"/>
    <p:sldId id="265" r:id="rId18"/>
    <p:sldId id="268" r:id="rId19"/>
    <p:sldId id="271" r:id="rId20"/>
    <p:sldId id="272" r:id="rId21"/>
    <p:sldId id="274" r:id="rId22"/>
    <p:sldId id="282" r:id="rId23"/>
    <p:sldId id="275" r:id="rId24"/>
    <p:sldId id="27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סגנון ערכת נושא 1 - הדגשה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סגנון ערכת נושא 1 - הדגשה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סגנון ערכת נושא 1 - הדגשה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סגנון ערכת נושא 2 - הדגשה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סגנון ערכת נושא 2 - הדגשה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סגנון ערכת נושא 2 - הדגשה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7T14:15:59.8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7T14:15:59.8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7T14:15:59.8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FD30-2122-4F4A-97B4-D0A849E36C5F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8657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FD30-2122-4F4A-97B4-D0A849E36C5F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5979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FD30-2122-4F4A-97B4-D0A849E36C5F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8029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FD30-2122-4F4A-97B4-D0A849E36C5F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768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FD30-2122-4F4A-97B4-D0A849E36C5F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50269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FD30-2122-4F4A-97B4-D0A849E36C5F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196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FD30-2122-4F4A-97B4-D0A849E36C5F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255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FD30-2122-4F4A-97B4-D0A849E36C5F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897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FD30-2122-4F4A-97B4-D0A849E36C5F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05868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FD30-2122-4F4A-97B4-D0A849E36C5F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55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FD30-2122-4F4A-97B4-D0A849E36C5F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807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8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0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slide" Target="slide2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5.xml"/><Relationship Id="rId5" Type="http://schemas.openxmlformats.org/officeDocument/2006/relationships/slide" Target="slide22.xml"/><Relationship Id="rId4" Type="http://schemas.openxmlformats.org/officeDocument/2006/relationships/slide" Target="slide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slide" Target="slide23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slide" Target="slide24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slide" Target="slide7.xml"/><Relationship Id="rId4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תמונה 41">
            <a:extLst>
              <a:ext uri="{FF2B5EF4-FFF2-40B4-BE49-F238E27FC236}">
                <a16:creationId xmlns:a16="http://schemas.microsoft.com/office/drawing/2014/main" id="{A4BCDFA7-03E6-4055-BABB-B1B7FF3A4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481" y="2078230"/>
            <a:ext cx="4379578" cy="2637730"/>
          </a:xfrm>
          <a:prstGeom prst="rect">
            <a:avLst/>
          </a:prstGeom>
          <a:effectLst>
            <a:glow rad="139700">
              <a:schemeClr val="bg1">
                <a:alpha val="51000"/>
              </a:schemeClr>
            </a:glow>
            <a:outerShdw blurRad="139700" dist="177800" dir="7080000" sx="110000" sy="11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30" name="מלבן 29">
            <a:extLst>
              <a:ext uri="{FF2B5EF4-FFF2-40B4-BE49-F238E27FC236}">
                <a16:creationId xmlns:a16="http://schemas.microsoft.com/office/drawing/2014/main" id="{20EE8AC2-8F3E-4577-B047-396BEF73F52F}"/>
              </a:ext>
            </a:extLst>
          </p:cNvPr>
          <p:cNvSpPr/>
          <p:nvPr/>
        </p:nvSpPr>
        <p:spPr>
          <a:xfrm>
            <a:off x="2456068" y="5162077"/>
            <a:ext cx="75184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glow rad="165100">
                    <a:schemeClr val="bg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icrosoft PhagsPa" panose="020B0502040204020203" pitchFamily="34" charset="0"/>
              </a:rPr>
              <a:t>Founded By: Ofek Erez</a:t>
            </a:r>
            <a:endParaRPr lang="he-IL" sz="5400" b="1" cap="none" spc="0" dirty="0">
              <a:ln w="0"/>
              <a:solidFill>
                <a:schemeClr val="tx1"/>
              </a:solidFill>
              <a:effectLst>
                <a:glow rad="165100">
                  <a:schemeClr val="bg1">
                    <a:alpha val="6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icrosoft PhagsPa" panose="020B0502040204020203" pitchFamily="34" charset="0"/>
            </a:endParaRPr>
          </a:p>
        </p:txBody>
      </p:sp>
      <p:sp>
        <p:nvSpPr>
          <p:cNvPr id="51" name="מלבן 50">
            <a:extLst>
              <a:ext uri="{FF2B5EF4-FFF2-40B4-BE49-F238E27FC236}">
                <a16:creationId xmlns:a16="http://schemas.microsoft.com/office/drawing/2014/main" id="{C4F7A4E9-FA6F-425F-A697-1132655C84DE}"/>
              </a:ext>
            </a:extLst>
          </p:cNvPr>
          <p:cNvSpPr/>
          <p:nvPr/>
        </p:nvSpPr>
        <p:spPr>
          <a:xfrm>
            <a:off x="3519012" y="185563"/>
            <a:ext cx="5153976" cy="1446550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0"/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PhagsPa" panose="020B0502040204020203" pitchFamily="34" charset="0"/>
              </a:rPr>
              <a:t>Eagle Eye</a:t>
            </a:r>
            <a:endParaRPr lang="he-IL" sz="8800" b="1" cap="none" spc="0" dirty="0">
              <a:ln w="0"/>
              <a:solidFill>
                <a:schemeClr val="tx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PhagsP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192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AB16CC96-EE12-40E4-B45E-AB0098FE5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4" y="259489"/>
            <a:ext cx="3083581" cy="1857177"/>
          </a:xfrm>
          <a:prstGeom prst="rect">
            <a:avLst/>
          </a:prstGeom>
          <a:effectLst>
            <a:glow rad="139700">
              <a:schemeClr val="bg1">
                <a:alpha val="51000"/>
              </a:schemeClr>
            </a:glow>
            <a:outerShdw blurRad="139700" dist="177800" dir="7080000" sx="110000" sy="11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0" name="מלבן 9">
            <a:hlinkClick r:id="rId3" action="ppaction://hlinksldjump"/>
            <a:extLst>
              <a:ext uri="{FF2B5EF4-FFF2-40B4-BE49-F238E27FC236}">
                <a16:creationId xmlns:a16="http://schemas.microsoft.com/office/drawing/2014/main" id="{3B8B4E97-61CA-4881-8CEC-CB09192A7DF7}"/>
              </a:ext>
            </a:extLst>
          </p:cNvPr>
          <p:cNvSpPr/>
          <p:nvPr/>
        </p:nvSpPr>
        <p:spPr>
          <a:xfrm>
            <a:off x="879091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Back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F64C20E9-105C-4B21-B62D-9D55F378E62F}"/>
              </a:ext>
            </a:extLst>
          </p:cNvPr>
          <p:cNvSpPr/>
          <p:nvPr/>
        </p:nvSpPr>
        <p:spPr>
          <a:xfrm>
            <a:off x="3570202" y="485272"/>
            <a:ext cx="5873724" cy="769441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tx1"/>
                </a:solidFill>
                <a:effectLst>
                  <a:glow rad="203200">
                    <a:schemeClr val="accent1">
                      <a:lumMod val="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PhagsPa" panose="020B0502040204020203" pitchFamily="34" charset="0"/>
              </a:rPr>
              <a:t>U</a:t>
            </a:r>
            <a:r>
              <a:rPr lang="en-US" sz="4400" b="1" dirty="0">
                <a:ln w="0"/>
                <a:effectLst>
                  <a:glow rad="203200">
                    <a:schemeClr val="accent1">
                      <a:lumMod val="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PhagsPa" panose="020B0502040204020203" pitchFamily="34" charset="0"/>
              </a:rPr>
              <a:t>ser - Authentication</a:t>
            </a:r>
            <a:endParaRPr lang="he-IL" sz="4400" b="1" cap="none" spc="0" dirty="0">
              <a:ln w="0"/>
              <a:solidFill>
                <a:schemeClr val="tx1"/>
              </a:solidFill>
              <a:effectLst>
                <a:glow rad="203200">
                  <a:schemeClr val="accent1">
                    <a:lumMod val="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PhagsPa" panose="020B0502040204020203" pitchFamily="34" charset="0"/>
            </a:endParaRPr>
          </a:p>
        </p:txBody>
      </p:sp>
      <p:sp>
        <p:nvSpPr>
          <p:cNvPr id="12" name="מלבן 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92F9D3-2462-4E21-B2F4-2D36EC815A44}"/>
              </a:ext>
            </a:extLst>
          </p:cNvPr>
          <p:cNvSpPr/>
          <p:nvPr/>
        </p:nvSpPr>
        <p:spPr>
          <a:xfrm>
            <a:off x="8756163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Login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2AC582A1-61F3-4885-8FF4-FD36A067C0F9}"/>
              </a:ext>
            </a:extLst>
          </p:cNvPr>
          <p:cNvSpPr txBox="1"/>
          <p:nvPr/>
        </p:nvSpPr>
        <p:spPr>
          <a:xfrm>
            <a:off x="3162650" y="2253550"/>
            <a:ext cx="8327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Enter the SMS Code We sent you: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00A03FEC-7284-4D2F-9825-1B462C2B4428}"/>
              </a:ext>
            </a:extLst>
          </p:cNvPr>
          <p:cNvSpPr txBox="1"/>
          <p:nvPr/>
        </p:nvSpPr>
        <p:spPr>
          <a:xfrm>
            <a:off x="6574974" y="3002384"/>
            <a:ext cx="1502528" cy="707886"/>
          </a:xfrm>
          <a:prstGeom prst="rect">
            <a:avLst/>
          </a:prstGeom>
          <a:solidFill>
            <a:schemeClr val="bg1"/>
          </a:solidFill>
          <a:ln w="349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58759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ACDD306-0A04-4853-9514-A3781452FC4A}"/>
              </a:ext>
            </a:extLst>
          </p:cNvPr>
          <p:cNvSpPr txBox="1"/>
          <p:nvPr/>
        </p:nvSpPr>
        <p:spPr>
          <a:xfrm>
            <a:off x="5915587" y="2884173"/>
            <a:ext cx="8398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/>
              <a:t>-</a:t>
            </a: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484E839F-DE1E-44F6-A9E1-5EC7277696AC}"/>
              </a:ext>
            </a:extLst>
          </p:cNvPr>
          <p:cNvSpPr txBox="1"/>
          <p:nvPr/>
        </p:nvSpPr>
        <p:spPr>
          <a:xfrm>
            <a:off x="4990844" y="2991895"/>
            <a:ext cx="1105156" cy="707886"/>
          </a:xfrm>
          <a:prstGeom prst="rect">
            <a:avLst/>
          </a:prstGeom>
          <a:solidFill>
            <a:schemeClr val="bg1"/>
          </a:solidFill>
          <a:ln w="349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345</a:t>
            </a:r>
          </a:p>
        </p:txBody>
      </p:sp>
    </p:spTree>
    <p:extLst>
      <p:ext uri="{BB962C8B-B14F-4D97-AF65-F5344CB8AC3E}">
        <p14:creationId xmlns:p14="http://schemas.microsoft.com/office/powerpoint/2010/main" val="1767687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AB16CC96-EE12-40E4-B45E-AB0098FE5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4" y="259489"/>
            <a:ext cx="3083581" cy="1857177"/>
          </a:xfrm>
          <a:prstGeom prst="rect">
            <a:avLst/>
          </a:prstGeom>
          <a:effectLst>
            <a:glow rad="139700">
              <a:schemeClr val="bg1">
                <a:alpha val="51000"/>
              </a:schemeClr>
            </a:glow>
            <a:outerShdw blurRad="139700" dist="177800" dir="7080000" sx="110000" sy="11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0" name="מלבן 9">
            <a:hlinkClick r:id="rId3" action="ppaction://hlinksldjump"/>
            <a:extLst>
              <a:ext uri="{FF2B5EF4-FFF2-40B4-BE49-F238E27FC236}">
                <a16:creationId xmlns:a16="http://schemas.microsoft.com/office/drawing/2014/main" id="{3B8B4E97-61CA-4881-8CEC-CB09192A7DF7}"/>
              </a:ext>
            </a:extLst>
          </p:cNvPr>
          <p:cNvSpPr/>
          <p:nvPr/>
        </p:nvSpPr>
        <p:spPr>
          <a:xfrm>
            <a:off x="879091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Back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32EA79F9-03BE-479F-8954-D1AE429AC030}"/>
              </a:ext>
            </a:extLst>
          </p:cNvPr>
          <p:cNvSpPr txBox="1"/>
          <p:nvPr/>
        </p:nvSpPr>
        <p:spPr>
          <a:xfrm>
            <a:off x="4504273" y="259489"/>
            <a:ext cx="3619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Hi</a:t>
            </a:r>
            <a:r>
              <a:rPr lang="en-US" sz="4400" dirty="0"/>
              <a:t> </a:t>
            </a:r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Username</a:t>
            </a:r>
          </a:p>
        </p:txBody>
      </p:sp>
      <p:sp>
        <p:nvSpPr>
          <p:cNvPr id="13" name="מלבן 12">
            <a:hlinkClick r:id="rId4" action="ppaction://hlinksldjump"/>
            <a:extLst>
              <a:ext uri="{FF2B5EF4-FFF2-40B4-BE49-F238E27FC236}">
                <a16:creationId xmlns:a16="http://schemas.microsoft.com/office/drawing/2014/main" id="{10FB86C2-63DF-4657-8D25-C06A50E31DBF}"/>
              </a:ext>
            </a:extLst>
          </p:cNvPr>
          <p:cNvSpPr/>
          <p:nvPr/>
        </p:nvSpPr>
        <p:spPr>
          <a:xfrm>
            <a:off x="5014481" y="1375432"/>
            <a:ext cx="2598891" cy="108947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See former analysis</a:t>
            </a:r>
            <a:endParaRPr lang="he-I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4" name="מלבן 13">
            <a:hlinkClick r:id="rId5" action="ppaction://hlinksldjump"/>
            <a:extLst>
              <a:ext uri="{FF2B5EF4-FFF2-40B4-BE49-F238E27FC236}">
                <a16:creationId xmlns:a16="http://schemas.microsoft.com/office/drawing/2014/main" id="{A33F972E-9D0A-4D90-BE8A-EA7B4A66BF57}"/>
              </a:ext>
            </a:extLst>
          </p:cNvPr>
          <p:cNvSpPr/>
          <p:nvPr/>
        </p:nvSpPr>
        <p:spPr>
          <a:xfrm>
            <a:off x="3537228" y="2792530"/>
            <a:ext cx="5553395" cy="1077218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Start Scanning for active devices in LAN</a:t>
            </a:r>
            <a:endParaRPr lang="he-I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7" name="מלבן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4FDF2C5-7210-4474-98B5-4E4FE390584D}"/>
              </a:ext>
            </a:extLst>
          </p:cNvPr>
          <p:cNvSpPr/>
          <p:nvPr/>
        </p:nvSpPr>
        <p:spPr>
          <a:xfrm>
            <a:off x="5014479" y="4094863"/>
            <a:ext cx="2598891" cy="58477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Log Out</a:t>
            </a:r>
            <a:endParaRPr lang="he-I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98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AB16CC96-EE12-40E4-B45E-AB0098FE5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567" y="175599"/>
            <a:ext cx="5098865" cy="3070941"/>
          </a:xfrm>
          <a:prstGeom prst="rect">
            <a:avLst/>
          </a:prstGeom>
          <a:effectLst>
            <a:glow rad="139700">
              <a:schemeClr val="bg1">
                <a:alpha val="51000"/>
              </a:schemeClr>
            </a:glow>
            <a:outerShdw blurRad="139700" dist="177800" dir="7080000" sx="110000" sy="11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1C6A886C-29FF-4045-8105-DAFF98FA8BEE}"/>
              </a:ext>
            </a:extLst>
          </p:cNvPr>
          <p:cNvSpPr txBox="1"/>
          <p:nvPr/>
        </p:nvSpPr>
        <p:spPr>
          <a:xfrm>
            <a:off x="2501009" y="3824810"/>
            <a:ext cx="8304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effectLst>
                  <a:glow rad="50800">
                    <a:schemeClr val="bg1"/>
                  </a:glow>
                </a:effectLst>
              </a:rPr>
              <a:t>{User} Logged Out successfully! </a:t>
            </a:r>
          </a:p>
        </p:txBody>
      </p:sp>
      <p:sp>
        <p:nvSpPr>
          <p:cNvPr id="11" name="מלבן 10">
            <a:hlinkClick r:id="rId3" action="ppaction://hlinksldjump"/>
            <a:extLst>
              <a:ext uri="{FF2B5EF4-FFF2-40B4-BE49-F238E27FC236}">
                <a16:creationId xmlns:a16="http://schemas.microsoft.com/office/drawing/2014/main" id="{5AB8919B-D9E6-4044-8B97-0A4F8CC0766B}"/>
              </a:ext>
            </a:extLst>
          </p:cNvPr>
          <p:cNvSpPr/>
          <p:nvPr/>
        </p:nvSpPr>
        <p:spPr>
          <a:xfrm>
            <a:off x="3523920" y="5630864"/>
            <a:ext cx="6325299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Return To main menu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445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AB16CC96-EE12-40E4-B45E-AB0098FE5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4" y="259489"/>
            <a:ext cx="3083581" cy="1857177"/>
          </a:xfrm>
          <a:prstGeom prst="rect">
            <a:avLst/>
          </a:prstGeom>
          <a:effectLst>
            <a:glow rad="139700">
              <a:schemeClr val="bg1">
                <a:alpha val="51000"/>
              </a:schemeClr>
            </a:glow>
            <a:outerShdw blurRad="139700" dist="177800" dir="7080000" sx="110000" sy="11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0" name="מלבן 9">
            <a:hlinkClick r:id="rId3" action="ppaction://hlinksldjump"/>
            <a:extLst>
              <a:ext uri="{FF2B5EF4-FFF2-40B4-BE49-F238E27FC236}">
                <a16:creationId xmlns:a16="http://schemas.microsoft.com/office/drawing/2014/main" id="{3B8B4E97-61CA-4881-8CEC-CB09192A7DF7}"/>
              </a:ext>
            </a:extLst>
          </p:cNvPr>
          <p:cNvSpPr/>
          <p:nvPr/>
        </p:nvSpPr>
        <p:spPr>
          <a:xfrm>
            <a:off x="879091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Back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32EA79F9-03BE-479F-8954-D1AE429AC030}"/>
              </a:ext>
            </a:extLst>
          </p:cNvPr>
          <p:cNvSpPr txBox="1"/>
          <p:nvPr/>
        </p:nvSpPr>
        <p:spPr>
          <a:xfrm>
            <a:off x="4881778" y="259489"/>
            <a:ext cx="3619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Hi</a:t>
            </a:r>
            <a:r>
              <a:rPr lang="en-US" sz="4400" dirty="0"/>
              <a:t> </a:t>
            </a:r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Username</a:t>
            </a:r>
          </a:p>
        </p:txBody>
      </p:sp>
      <p:graphicFrame>
        <p:nvGraphicFramePr>
          <p:cNvPr id="7" name="טבלה 5">
            <a:extLst>
              <a:ext uri="{FF2B5EF4-FFF2-40B4-BE49-F238E27FC236}">
                <a16:creationId xmlns:a16="http://schemas.microsoft.com/office/drawing/2014/main" id="{6D904BDC-2364-4B5F-B62A-FA1362825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20445"/>
              </p:ext>
            </p:extLst>
          </p:nvPr>
        </p:nvGraphicFramePr>
        <p:xfrm>
          <a:off x="3535622" y="1285820"/>
          <a:ext cx="767572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930">
                  <a:extLst>
                    <a:ext uri="{9D8B030D-6E8A-4147-A177-3AD203B41FA5}">
                      <a16:colId xmlns:a16="http://schemas.microsoft.com/office/drawing/2014/main" val="3366296208"/>
                    </a:ext>
                  </a:extLst>
                </a:gridCol>
                <a:gridCol w="1918930">
                  <a:extLst>
                    <a:ext uri="{9D8B030D-6E8A-4147-A177-3AD203B41FA5}">
                      <a16:colId xmlns:a16="http://schemas.microsoft.com/office/drawing/2014/main" val="2185237456"/>
                    </a:ext>
                  </a:extLst>
                </a:gridCol>
                <a:gridCol w="1918930">
                  <a:extLst>
                    <a:ext uri="{9D8B030D-6E8A-4147-A177-3AD203B41FA5}">
                      <a16:colId xmlns:a16="http://schemas.microsoft.com/office/drawing/2014/main" val="3444193185"/>
                    </a:ext>
                  </a:extLst>
                </a:gridCol>
                <a:gridCol w="1918930">
                  <a:extLst>
                    <a:ext uri="{9D8B030D-6E8A-4147-A177-3AD203B41FA5}">
                      <a16:colId xmlns:a16="http://schemas.microsoft.com/office/drawing/2014/main" val="691862284"/>
                    </a:ext>
                  </a:extLst>
                </a:gridCol>
              </a:tblGrid>
              <a:tr h="3026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 And Time </a:t>
                      </a:r>
                    </a:p>
                  </a:txBody>
                  <a:tcPr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 ADDRESS</a:t>
                      </a:r>
                    </a:p>
                  </a:txBody>
                  <a:tcPr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</a:t>
                      </a:r>
                    </a:p>
                  </a:txBody>
                  <a:tcPr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 Results (Button)</a:t>
                      </a:r>
                    </a:p>
                  </a:txBody>
                  <a:tcPr>
                    <a:solidFill>
                      <a:srgbClr val="00206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656965"/>
                  </a:ext>
                </a:extLst>
              </a:tr>
              <a:tr h="529709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DD.MM.YY  </a:t>
                      </a:r>
                    </a:p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 00:00:00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AA:AB:BB:8B:CC:DF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192.168.30.12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509274"/>
                  </a:ext>
                </a:extLst>
              </a:tr>
              <a:tr h="529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DD.MM.YY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00:00:00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AA:AB:BB:8B:CC:DC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192.168.30.7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279223"/>
                  </a:ext>
                </a:extLst>
              </a:tr>
              <a:tr h="529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DD.MM.YY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00:00:00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AA:AB:BB:8B:CC:DE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192.168.30.5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494774"/>
                  </a:ext>
                </a:extLst>
              </a:tr>
              <a:tr h="529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DD.MM.YY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00:00:00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AA:AB:BB:8B:CC:FE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192.168.30.22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38275"/>
                  </a:ext>
                </a:extLst>
              </a:tr>
              <a:tr h="529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DD.MM.YY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00:00:00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AA:AB:BB:8B:CC:DD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192.168.30.2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957099"/>
                  </a:ext>
                </a:extLst>
              </a:tr>
              <a:tr h="529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DD.MM.YY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00:00:00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AA:AB:BB:8B:CE:DE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192.168.30.3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741716"/>
                  </a:ext>
                </a:extLst>
              </a:tr>
              <a:tr h="3833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DD.MM.YY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00:00:00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AA:AC:BC:8B:CC:DF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192.168.30.11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19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575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AB16CC96-EE12-40E4-B45E-AB0098FE5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4" y="259489"/>
            <a:ext cx="3083581" cy="1857177"/>
          </a:xfrm>
          <a:prstGeom prst="rect">
            <a:avLst/>
          </a:prstGeom>
          <a:effectLst>
            <a:glow rad="139700">
              <a:schemeClr val="bg1">
                <a:alpha val="51000"/>
              </a:schemeClr>
            </a:glow>
            <a:outerShdw blurRad="139700" dist="177800" dir="7080000" sx="110000" sy="11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0" name="מלבן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B8B4E97-61CA-4881-8CEC-CB09192A7DF7}"/>
              </a:ext>
            </a:extLst>
          </p:cNvPr>
          <p:cNvSpPr/>
          <p:nvPr/>
        </p:nvSpPr>
        <p:spPr>
          <a:xfrm>
            <a:off x="879091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Back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32EA79F9-03BE-479F-8954-D1AE429AC030}"/>
              </a:ext>
            </a:extLst>
          </p:cNvPr>
          <p:cNvSpPr txBox="1"/>
          <p:nvPr/>
        </p:nvSpPr>
        <p:spPr>
          <a:xfrm>
            <a:off x="4875334" y="259489"/>
            <a:ext cx="4386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Scan</a:t>
            </a:r>
            <a:r>
              <a:rPr lang="en-US" sz="4400" dirty="0"/>
              <a:t> </a:t>
            </a:r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Results {date}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דיו 3">
                <a:extLst>
                  <a:ext uri="{FF2B5EF4-FFF2-40B4-BE49-F238E27FC236}">
                    <a16:creationId xmlns:a16="http://schemas.microsoft.com/office/drawing/2014/main" id="{89647B48-BC2A-4754-BC99-362D34B20410}"/>
                  </a:ext>
                </a:extLst>
              </p14:cNvPr>
              <p14:cNvContentPartPr/>
              <p14:nvPr/>
            </p14:nvContentPartPr>
            <p14:xfrm>
              <a:off x="5226021" y="1152746"/>
              <a:ext cx="360" cy="360"/>
            </p14:xfrm>
          </p:contentPart>
        </mc:Choice>
        <mc:Fallback xmlns="">
          <p:pic>
            <p:nvPicPr>
              <p:cNvPr id="4" name="דיו 3">
                <a:extLst>
                  <a:ext uri="{FF2B5EF4-FFF2-40B4-BE49-F238E27FC236}">
                    <a16:creationId xmlns:a16="http://schemas.microsoft.com/office/drawing/2014/main" id="{89647B48-BC2A-4754-BC99-362D34B204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17021" y="1143746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0" name="טבלה 5">
            <a:extLst>
              <a:ext uri="{FF2B5EF4-FFF2-40B4-BE49-F238E27FC236}">
                <a16:creationId xmlns:a16="http://schemas.microsoft.com/office/drawing/2014/main" id="{944D0001-FF15-459D-A7FF-EB3A156D2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318420"/>
              </p:ext>
            </p:extLst>
          </p:nvPr>
        </p:nvGraphicFramePr>
        <p:xfrm>
          <a:off x="4002504" y="2345649"/>
          <a:ext cx="6436572" cy="3950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286">
                  <a:extLst>
                    <a:ext uri="{9D8B030D-6E8A-4147-A177-3AD203B41FA5}">
                      <a16:colId xmlns:a16="http://schemas.microsoft.com/office/drawing/2014/main" val="3366296208"/>
                    </a:ext>
                  </a:extLst>
                </a:gridCol>
                <a:gridCol w="3218286">
                  <a:extLst>
                    <a:ext uri="{9D8B030D-6E8A-4147-A177-3AD203B41FA5}">
                      <a16:colId xmlns:a16="http://schemas.microsoft.com/office/drawing/2014/main" val="2185237456"/>
                    </a:ext>
                  </a:extLst>
                </a:gridCol>
              </a:tblGrid>
              <a:tr h="3678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Protocol Name</a:t>
                      </a:r>
                    </a:p>
                  </a:txBody>
                  <a:tcPr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Port</a:t>
                      </a:r>
                    </a:p>
                  </a:txBody>
                  <a:tcPr>
                    <a:solidFill>
                      <a:srgbClr val="00206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656965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ICMP</a:t>
                      </a:r>
                    </a:p>
                  </a:txBody>
                  <a:tcPr anchor="ctr"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509274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DNS</a:t>
                      </a:r>
                    </a:p>
                  </a:txBody>
                  <a:tcPr anchor="ctr"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53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279223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HTTP</a:t>
                      </a:r>
                    </a:p>
                  </a:txBody>
                  <a:tcPr anchor="ctr"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80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494774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DHCP</a:t>
                      </a:r>
                    </a:p>
                  </a:txBody>
                  <a:tcPr anchor="ctr"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67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38275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SSH</a:t>
                      </a:r>
                    </a:p>
                  </a:txBody>
                  <a:tcPr anchor="ctr"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957099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FTP</a:t>
                      </a:r>
                    </a:p>
                  </a:txBody>
                  <a:tcPr anchor="ctr"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741716"/>
                  </a:ext>
                </a:extLst>
              </a:tr>
              <a:tr h="385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HTTPS</a:t>
                      </a:r>
                    </a:p>
                  </a:txBody>
                  <a:tcPr anchor="ctr"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443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19067"/>
                  </a:ext>
                </a:extLst>
              </a:tr>
            </a:tbl>
          </a:graphicData>
        </a:graphic>
      </p:graphicFrame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100469D1-EC4A-4212-B5BC-2ED8C4DA5FEE}"/>
              </a:ext>
            </a:extLst>
          </p:cNvPr>
          <p:cNvSpPr txBox="1"/>
          <p:nvPr/>
        </p:nvSpPr>
        <p:spPr>
          <a:xfrm>
            <a:off x="4688679" y="1725523"/>
            <a:ext cx="5064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effectLst>
                  <a:glow rad="50800">
                    <a:schemeClr val="bg1"/>
                  </a:glow>
                </a:effectLst>
              </a:rPr>
              <a:t>Choose a protocol to see its traffic</a:t>
            </a:r>
          </a:p>
        </p:txBody>
      </p:sp>
    </p:spTree>
    <p:extLst>
      <p:ext uri="{BB962C8B-B14F-4D97-AF65-F5344CB8AC3E}">
        <p14:creationId xmlns:p14="http://schemas.microsoft.com/office/powerpoint/2010/main" val="1883772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AB16CC96-EE12-40E4-B45E-AB0098FE5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4" y="259489"/>
            <a:ext cx="3083581" cy="1857177"/>
          </a:xfrm>
          <a:prstGeom prst="rect">
            <a:avLst/>
          </a:prstGeom>
          <a:effectLst>
            <a:glow rad="139700">
              <a:schemeClr val="bg1">
                <a:alpha val="51000"/>
              </a:schemeClr>
            </a:glow>
            <a:outerShdw blurRad="139700" dist="177800" dir="7080000" sx="110000" sy="11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0" name="מלבן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B8B4E97-61CA-4881-8CEC-CB09192A7DF7}"/>
              </a:ext>
            </a:extLst>
          </p:cNvPr>
          <p:cNvSpPr/>
          <p:nvPr/>
        </p:nvSpPr>
        <p:spPr>
          <a:xfrm>
            <a:off x="879091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Back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32EA79F9-03BE-479F-8954-D1AE429AC030}"/>
              </a:ext>
            </a:extLst>
          </p:cNvPr>
          <p:cNvSpPr txBox="1"/>
          <p:nvPr/>
        </p:nvSpPr>
        <p:spPr>
          <a:xfrm>
            <a:off x="4875333" y="259489"/>
            <a:ext cx="653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Scan</a:t>
            </a:r>
            <a:r>
              <a:rPr lang="en-US" sz="4400" dirty="0"/>
              <a:t> </a:t>
            </a:r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Results {date,  Protocol}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דיו 3">
                <a:extLst>
                  <a:ext uri="{FF2B5EF4-FFF2-40B4-BE49-F238E27FC236}">
                    <a16:creationId xmlns:a16="http://schemas.microsoft.com/office/drawing/2014/main" id="{89647B48-BC2A-4754-BC99-362D34B20410}"/>
                  </a:ext>
                </a:extLst>
              </p14:cNvPr>
              <p14:cNvContentPartPr/>
              <p14:nvPr/>
            </p14:nvContentPartPr>
            <p14:xfrm>
              <a:off x="5226021" y="1152746"/>
              <a:ext cx="360" cy="360"/>
            </p14:xfrm>
          </p:contentPart>
        </mc:Choice>
        <mc:Fallback xmlns="">
          <p:pic>
            <p:nvPicPr>
              <p:cNvPr id="4" name="דיו 3">
                <a:extLst>
                  <a:ext uri="{FF2B5EF4-FFF2-40B4-BE49-F238E27FC236}">
                    <a16:creationId xmlns:a16="http://schemas.microsoft.com/office/drawing/2014/main" id="{89647B48-BC2A-4754-BC99-362D34B204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17021" y="1143746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4" name="טבלה 5">
            <a:extLst>
              <a:ext uri="{FF2B5EF4-FFF2-40B4-BE49-F238E27FC236}">
                <a16:creationId xmlns:a16="http://schemas.microsoft.com/office/drawing/2014/main" id="{C165D872-23D9-40B2-B8F8-10F9AE836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150509"/>
              </p:ext>
            </p:extLst>
          </p:nvPr>
        </p:nvGraphicFramePr>
        <p:xfrm>
          <a:off x="3509952" y="1028929"/>
          <a:ext cx="8545027" cy="5481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395">
                  <a:extLst>
                    <a:ext uri="{9D8B030D-6E8A-4147-A177-3AD203B41FA5}">
                      <a16:colId xmlns:a16="http://schemas.microsoft.com/office/drawing/2014/main" val="3366296208"/>
                    </a:ext>
                  </a:extLst>
                </a:gridCol>
                <a:gridCol w="1528059">
                  <a:extLst>
                    <a:ext uri="{9D8B030D-6E8A-4147-A177-3AD203B41FA5}">
                      <a16:colId xmlns:a16="http://schemas.microsoft.com/office/drawing/2014/main" val="2185237456"/>
                    </a:ext>
                  </a:extLst>
                </a:gridCol>
                <a:gridCol w="1144858">
                  <a:extLst>
                    <a:ext uri="{9D8B030D-6E8A-4147-A177-3AD203B41FA5}">
                      <a16:colId xmlns:a16="http://schemas.microsoft.com/office/drawing/2014/main" val="1708372062"/>
                    </a:ext>
                  </a:extLst>
                </a:gridCol>
                <a:gridCol w="1535011">
                  <a:extLst>
                    <a:ext uri="{9D8B030D-6E8A-4147-A177-3AD203B41FA5}">
                      <a16:colId xmlns:a16="http://schemas.microsoft.com/office/drawing/2014/main" val="3444193185"/>
                    </a:ext>
                  </a:extLst>
                </a:gridCol>
                <a:gridCol w="1551964">
                  <a:extLst>
                    <a:ext uri="{9D8B030D-6E8A-4147-A177-3AD203B41FA5}">
                      <a16:colId xmlns:a16="http://schemas.microsoft.com/office/drawing/2014/main" val="1437035276"/>
                    </a:ext>
                  </a:extLst>
                </a:gridCol>
                <a:gridCol w="1568740">
                  <a:extLst>
                    <a:ext uri="{9D8B030D-6E8A-4147-A177-3AD203B41FA5}">
                      <a16:colId xmlns:a16="http://schemas.microsoft.com/office/drawing/2014/main" val="691862284"/>
                    </a:ext>
                  </a:extLst>
                </a:gridCol>
              </a:tblGrid>
              <a:tr h="6741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 of packet(Button)</a:t>
                      </a:r>
                    </a:p>
                  </a:txBody>
                  <a:tcPr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Sender MAC</a:t>
                      </a:r>
                    </a:p>
                  </a:txBody>
                  <a:tcPr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Port</a:t>
                      </a:r>
                    </a:p>
                  </a:txBody>
                  <a:tcPr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Sender IP</a:t>
                      </a:r>
                    </a:p>
                  </a:txBody>
                  <a:tcPr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Receiver IP</a:t>
                      </a:r>
                    </a:p>
                  </a:txBody>
                  <a:tcPr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Receiver MAC</a:t>
                      </a:r>
                    </a:p>
                  </a:txBody>
                  <a:tcPr>
                    <a:solidFill>
                      <a:srgbClr val="00206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656965"/>
                  </a:ext>
                </a:extLst>
              </a:tr>
              <a:tr h="796823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Packet 1</a:t>
                      </a:r>
                    </a:p>
                  </a:txBody>
                  <a:tcPr anchor="ctr"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AA:AB:BB:8B:CC:DF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53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192.168.30.12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192.168.30.6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AA:AB:BB:8B:CC:DF</a:t>
                      </a:r>
                    </a:p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509274"/>
                  </a:ext>
                </a:extLst>
              </a:tr>
              <a:tr h="5467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Packet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AA:AB:BB:8B:CC:DC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53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192.168.30.7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192.168.30.77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AA:AB:BB:8B:CC:DF</a:t>
                      </a:r>
                    </a:p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279223"/>
                  </a:ext>
                </a:extLst>
              </a:tr>
              <a:tr h="67416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Packet 3</a:t>
                      </a:r>
                    </a:p>
                  </a:txBody>
                  <a:tcPr anchor="ctr"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AA:AB:BB:8B:CC:DE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53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192.168.30.5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192.168.30.45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AA:AB:BB:8B:CC:DF</a:t>
                      </a:r>
                    </a:p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494774"/>
                  </a:ext>
                </a:extLst>
              </a:tr>
              <a:tr h="67416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Packet 4</a:t>
                      </a:r>
                    </a:p>
                  </a:txBody>
                  <a:tcPr anchor="ctr"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AA:AB:BB:8B:CC:FE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53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192.168.30.22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192.168.30.15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AA:AB:BB:8B:CC:DF</a:t>
                      </a:r>
                    </a:p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38275"/>
                  </a:ext>
                </a:extLst>
              </a:tr>
              <a:tr h="67416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Packet 5</a:t>
                      </a:r>
                    </a:p>
                  </a:txBody>
                  <a:tcPr anchor="ctr"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AA:AB:BB:8B:CC:DD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53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192.168.30.2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192.168.30.99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AA:AB:BB:8B:CC:DF</a:t>
                      </a:r>
                    </a:p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957099"/>
                  </a:ext>
                </a:extLst>
              </a:tr>
              <a:tr h="67416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Packet 6</a:t>
                      </a:r>
                    </a:p>
                  </a:txBody>
                  <a:tcPr anchor="ctr"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AA:AB:BB:8B:CE:DE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53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192.168.30.3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192.168.30.12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AA:AB:BB:8B:CC:DF</a:t>
                      </a:r>
                    </a:p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741716"/>
                  </a:ext>
                </a:extLst>
              </a:tr>
              <a:tr h="67416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Packet 7</a:t>
                      </a:r>
                    </a:p>
                  </a:txBody>
                  <a:tcPr anchor="ctr"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AA:AC:BC:8B:CC:DF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53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192.168.30.11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192.168.30.88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AA:AB:BB:8B:CC:DF</a:t>
                      </a:r>
                    </a:p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19067"/>
                  </a:ext>
                </a:extLst>
              </a:tr>
            </a:tbl>
          </a:graphicData>
        </a:graphic>
      </p:graphicFrame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14728E56-6CE6-44D0-B575-533DF278A97C}"/>
              </a:ext>
            </a:extLst>
          </p:cNvPr>
          <p:cNvGrpSpPr/>
          <p:nvPr/>
        </p:nvGrpSpPr>
        <p:grpSpPr>
          <a:xfrm>
            <a:off x="334014" y="2314300"/>
            <a:ext cx="1851968" cy="1025355"/>
            <a:chOff x="413347" y="2867462"/>
            <a:chExt cx="1851968" cy="1027455"/>
          </a:xfrm>
        </p:grpSpPr>
        <p:sp>
          <p:nvSpPr>
            <p:cNvPr id="8" name="TextBox 20">
              <a:extLst>
                <a:ext uri="{FF2B5EF4-FFF2-40B4-BE49-F238E27FC236}">
                  <a16:creationId xmlns:a16="http://schemas.microsoft.com/office/drawing/2014/main" id="{8809A2A6-6709-4246-9735-FD4937906002}"/>
                </a:ext>
              </a:extLst>
            </p:cNvPr>
            <p:cNvSpPr txBox="1"/>
            <p:nvPr/>
          </p:nvSpPr>
          <p:spPr>
            <a:xfrm>
              <a:off x="413347" y="3214486"/>
              <a:ext cx="185196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rPr>
                <a:t>Newest to oldest</a:t>
              </a:r>
              <a:endParaRPr lang="he-IL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  <p:sp>
          <p:nvSpPr>
            <p:cNvPr id="11" name="TextBox 22">
              <a:extLst>
                <a:ext uri="{FF2B5EF4-FFF2-40B4-BE49-F238E27FC236}">
                  <a16:creationId xmlns:a16="http://schemas.microsoft.com/office/drawing/2014/main" id="{DAD5BCBE-6AFA-4C6A-A8E7-B9322FAD5B03}"/>
                </a:ext>
              </a:extLst>
            </p:cNvPr>
            <p:cNvSpPr txBox="1"/>
            <p:nvPr/>
          </p:nvSpPr>
          <p:spPr>
            <a:xfrm>
              <a:off x="413347" y="3556363"/>
              <a:ext cx="185196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rPr>
                <a:t>Oldest to newest</a:t>
              </a:r>
              <a:endParaRPr lang="he-IL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  <p:sp>
          <p:nvSpPr>
            <p:cNvPr id="14" name="TextBox 25">
              <a:extLst>
                <a:ext uri="{FF2B5EF4-FFF2-40B4-BE49-F238E27FC236}">
                  <a16:creationId xmlns:a16="http://schemas.microsoft.com/office/drawing/2014/main" id="{CABA10D8-E91A-4896-A85A-C9139453BF1C}"/>
                </a:ext>
              </a:extLst>
            </p:cNvPr>
            <p:cNvSpPr txBox="1"/>
            <p:nvPr/>
          </p:nvSpPr>
          <p:spPr>
            <a:xfrm>
              <a:off x="413347" y="2867462"/>
              <a:ext cx="18519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rPr>
                <a:t>Sort By:</a:t>
              </a:r>
              <a:endParaRPr lang="he-I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8" name="קבוצה 17">
            <a:extLst>
              <a:ext uri="{FF2B5EF4-FFF2-40B4-BE49-F238E27FC236}">
                <a16:creationId xmlns:a16="http://schemas.microsoft.com/office/drawing/2014/main" id="{802959E6-5D10-48DA-9773-A8340070D2EB}"/>
              </a:ext>
            </a:extLst>
          </p:cNvPr>
          <p:cNvGrpSpPr/>
          <p:nvPr/>
        </p:nvGrpSpPr>
        <p:grpSpPr>
          <a:xfrm>
            <a:off x="334014" y="3518346"/>
            <a:ext cx="2474219" cy="1331513"/>
            <a:chOff x="341698" y="3669590"/>
            <a:chExt cx="2474219" cy="1331513"/>
          </a:xfrm>
        </p:grpSpPr>
        <p:sp>
          <p:nvSpPr>
            <p:cNvPr id="16" name="TextBox 23">
              <a:extLst>
                <a:ext uri="{FF2B5EF4-FFF2-40B4-BE49-F238E27FC236}">
                  <a16:creationId xmlns:a16="http://schemas.microsoft.com/office/drawing/2014/main" id="{98467FD5-95D6-467F-B870-4554C863D918}"/>
                </a:ext>
              </a:extLst>
            </p:cNvPr>
            <p:cNvSpPr txBox="1"/>
            <p:nvPr/>
          </p:nvSpPr>
          <p:spPr>
            <a:xfrm>
              <a:off x="343451" y="4321926"/>
              <a:ext cx="24724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rPr>
                <a:t>Destination IP= x.x.x.x</a:t>
              </a:r>
              <a:endParaRPr lang="he-IL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  <p:sp>
          <p:nvSpPr>
            <p:cNvPr id="17" name="TextBox 23">
              <a:extLst>
                <a:ext uri="{FF2B5EF4-FFF2-40B4-BE49-F238E27FC236}">
                  <a16:creationId xmlns:a16="http://schemas.microsoft.com/office/drawing/2014/main" id="{CB1610A1-6FF8-4778-8F99-A62C089C988C}"/>
                </a:ext>
              </a:extLst>
            </p:cNvPr>
            <p:cNvSpPr txBox="1"/>
            <p:nvPr/>
          </p:nvSpPr>
          <p:spPr>
            <a:xfrm>
              <a:off x="343451" y="4008144"/>
              <a:ext cx="24724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rPr>
                <a:t>Source IP= x.x.x.x</a:t>
              </a:r>
              <a:endParaRPr lang="he-IL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  <p:sp>
          <p:nvSpPr>
            <p:cNvPr id="19" name="TextBox 23">
              <a:extLst>
                <a:ext uri="{FF2B5EF4-FFF2-40B4-BE49-F238E27FC236}">
                  <a16:creationId xmlns:a16="http://schemas.microsoft.com/office/drawing/2014/main" id="{E56A9593-B3BE-43D6-80D0-AA14A01F5FAC}"/>
                </a:ext>
              </a:extLst>
            </p:cNvPr>
            <p:cNvSpPr txBox="1"/>
            <p:nvPr/>
          </p:nvSpPr>
          <p:spPr>
            <a:xfrm>
              <a:off x="341698" y="3669590"/>
              <a:ext cx="24724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rPr>
                <a:t>Filter By:</a:t>
              </a:r>
              <a:endParaRPr lang="he-IL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  <p:sp>
          <p:nvSpPr>
            <p:cNvPr id="20" name="TextBox 23">
              <a:extLst>
                <a:ext uri="{FF2B5EF4-FFF2-40B4-BE49-F238E27FC236}">
                  <a16:creationId xmlns:a16="http://schemas.microsoft.com/office/drawing/2014/main" id="{299C73A5-6715-4716-81F4-E4C4AFD7524C}"/>
                </a:ext>
              </a:extLst>
            </p:cNvPr>
            <p:cNvSpPr txBox="1"/>
            <p:nvPr/>
          </p:nvSpPr>
          <p:spPr>
            <a:xfrm>
              <a:off x="343451" y="4662549"/>
              <a:ext cx="24724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rPr>
                <a:t>Port= n</a:t>
              </a:r>
              <a:endParaRPr lang="he-IL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7523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AB16CC96-EE12-40E4-B45E-AB0098FE5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4" y="259489"/>
            <a:ext cx="3083581" cy="1857177"/>
          </a:xfrm>
          <a:prstGeom prst="rect">
            <a:avLst/>
          </a:prstGeom>
          <a:effectLst>
            <a:glow rad="139700">
              <a:schemeClr val="bg1">
                <a:alpha val="51000"/>
              </a:schemeClr>
            </a:glow>
            <a:outerShdw blurRad="139700" dist="177800" dir="7080000" sx="110000" sy="11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0" name="מלבן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B8B4E97-61CA-4881-8CEC-CB09192A7DF7}"/>
              </a:ext>
            </a:extLst>
          </p:cNvPr>
          <p:cNvSpPr/>
          <p:nvPr/>
        </p:nvSpPr>
        <p:spPr>
          <a:xfrm>
            <a:off x="879091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Back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32EA79F9-03BE-479F-8954-D1AE429AC030}"/>
              </a:ext>
            </a:extLst>
          </p:cNvPr>
          <p:cNvSpPr txBox="1"/>
          <p:nvPr/>
        </p:nvSpPr>
        <p:spPr>
          <a:xfrm>
            <a:off x="4875333" y="259489"/>
            <a:ext cx="653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Scan</a:t>
            </a:r>
            <a:r>
              <a:rPr lang="en-US" sz="4400" dirty="0"/>
              <a:t> </a:t>
            </a:r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Results {date,  Protocol}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דיו 3">
                <a:extLst>
                  <a:ext uri="{FF2B5EF4-FFF2-40B4-BE49-F238E27FC236}">
                    <a16:creationId xmlns:a16="http://schemas.microsoft.com/office/drawing/2014/main" id="{89647B48-BC2A-4754-BC99-362D34B20410}"/>
                  </a:ext>
                </a:extLst>
              </p14:cNvPr>
              <p14:cNvContentPartPr/>
              <p14:nvPr/>
            </p14:nvContentPartPr>
            <p14:xfrm>
              <a:off x="5226021" y="1152746"/>
              <a:ext cx="360" cy="360"/>
            </p14:xfrm>
          </p:contentPart>
        </mc:Choice>
        <mc:Fallback>
          <p:pic>
            <p:nvPicPr>
              <p:cNvPr id="4" name="דיו 3">
                <a:extLst>
                  <a:ext uri="{FF2B5EF4-FFF2-40B4-BE49-F238E27FC236}">
                    <a16:creationId xmlns:a16="http://schemas.microsoft.com/office/drawing/2014/main" id="{89647B48-BC2A-4754-BC99-362D34B204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7021" y="1143746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4" name="טבלה 5">
            <a:extLst>
              <a:ext uri="{FF2B5EF4-FFF2-40B4-BE49-F238E27FC236}">
                <a16:creationId xmlns:a16="http://schemas.microsoft.com/office/drawing/2014/main" id="{C165D872-23D9-40B2-B8F8-10F9AE836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087883"/>
              </p:ext>
            </p:extLst>
          </p:nvPr>
        </p:nvGraphicFramePr>
        <p:xfrm>
          <a:off x="3509952" y="1028928"/>
          <a:ext cx="8092022" cy="1857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833">
                  <a:extLst>
                    <a:ext uri="{9D8B030D-6E8A-4147-A177-3AD203B41FA5}">
                      <a16:colId xmlns:a16="http://schemas.microsoft.com/office/drawing/2014/main" val="3366296208"/>
                    </a:ext>
                  </a:extLst>
                </a:gridCol>
                <a:gridCol w="1116454">
                  <a:extLst>
                    <a:ext uri="{9D8B030D-6E8A-4147-A177-3AD203B41FA5}">
                      <a16:colId xmlns:a16="http://schemas.microsoft.com/office/drawing/2014/main" val="2185237456"/>
                    </a:ext>
                  </a:extLst>
                </a:gridCol>
                <a:gridCol w="692256">
                  <a:extLst>
                    <a:ext uri="{9D8B030D-6E8A-4147-A177-3AD203B41FA5}">
                      <a16:colId xmlns:a16="http://schemas.microsoft.com/office/drawing/2014/main" val="1708372062"/>
                    </a:ext>
                  </a:extLst>
                </a:gridCol>
                <a:gridCol w="1340323">
                  <a:extLst>
                    <a:ext uri="{9D8B030D-6E8A-4147-A177-3AD203B41FA5}">
                      <a16:colId xmlns:a16="http://schemas.microsoft.com/office/drawing/2014/main" val="3444193185"/>
                    </a:ext>
                  </a:extLst>
                </a:gridCol>
                <a:gridCol w="1325595">
                  <a:extLst>
                    <a:ext uri="{9D8B030D-6E8A-4147-A177-3AD203B41FA5}">
                      <a16:colId xmlns:a16="http://schemas.microsoft.com/office/drawing/2014/main" val="1437035276"/>
                    </a:ext>
                  </a:extLst>
                </a:gridCol>
                <a:gridCol w="1178307">
                  <a:extLst>
                    <a:ext uri="{9D8B030D-6E8A-4147-A177-3AD203B41FA5}">
                      <a16:colId xmlns:a16="http://schemas.microsoft.com/office/drawing/2014/main" val="691862284"/>
                    </a:ext>
                  </a:extLst>
                </a:gridCol>
                <a:gridCol w="1371254">
                  <a:extLst>
                    <a:ext uri="{9D8B030D-6E8A-4147-A177-3AD203B41FA5}">
                      <a16:colId xmlns:a16="http://schemas.microsoft.com/office/drawing/2014/main" val="338530426"/>
                    </a:ext>
                  </a:extLst>
                </a:gridCol>
              </a:tblGrid>
              <a:tr h="8511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 of packet</a:t>
                      </a:r>
                    </a:p>
                  </a:txBody>
                  <a:tcPr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Sender MAC</a:t>
                      </a:r>
                    </a:p>
                  </a:txBody>
                  <a:tcPr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Port</a:t>
                      </a:r>
                    </a:p>
                  </a:txBody>
                  <a:tcPr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Sender IP</a:t>
                      </a:r>
                    </a:p>
                  </a:txBody>
                  <a:tcPr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Receiver IP</a:t>
                      </a:r>
                    </a:p>
                  </a:txBody>
                  <a:tcPr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Receiver MAC</a:t>
                      </a:r>
                    </a:p>
                  </a:txBody>
                  <a:tcPr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rgbClr val="00206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656965"/>
                  </a:ext>
                </a:extLst>
              </a:tr>
              <a:tr h="100601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Packet 1</a:t>
                      </a:r>
                    </a:p>
                  </a:txBody>
                  <a:tcPr anchor="ctr"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AA:AB:BB:8B:CC:DF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53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192.168.30.12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192.168.30.6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AA:AB:BB:8B:CC:DF</a:t>
                      </a:r>
                    </a:p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www.eaglei.com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509274"/>
                  </a:ext>
                </a:extLst>
              </a:tr>
            </a:tbl>
          </a:graphicData>
        </a:graphic>
      </p:graphicFrame>
      <p:graphicFrame>
        <p:nvGraphicFramePr>
          <p:cNvPr id="11" name="טבלה 5">
            <a:extLst>
              <a:ext uri="{FF2B5EF4-FFF2-40B4-BE49-F238E27FC236}">
                <a16:creationId xmlns:a16="http://schemas.microsoft.com/office/drawing/2014/main" id="{7EDA787E-09BF-479D-AFDF-D3D845767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31476"/>
              </p:ext>
            </p:extLst>
          </p:nvPr>
        </p:nvGraphicFramePr>
        <p:xfrm>
          <a:off x="3509951" y="3758268"/>
          <a:ext cx="8092021" cy="1657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042">
                  <a:extLst>
                    <a:ext uri="{9D8B030D-6E8A-4147-A177-3AD203B41FA5}">
                      <a16:colId xmlns:a16="http://schemas.microsoft.com/office/drawing/2014/main" val="3366296208"/>
                    </a:ext>
                  </a:extLst>
                </a:gridCol>
                <a:gridCol w="1630029">
                  <a:extLst>
                    <a:ext uri="{9D8B030D-6E8A-4147-A177-3AD203B41FA5}">
                      <a16:colId xmlns:a16="http://schemas.microsoft.com/office/drawing/2014/main" val="2185237456"/>
                    </a:ext>
                  </a:extLst>
                </a:gridCol>
                <a:gridCol w="1252671">
                  <a:extLst>
                    <a:ext uri="{9D8B030D-6E8A-4147-A177-3AD203B41FA5}">
                      <a16:colId xmlns:a16="http://schemas.microsoft.com/office/drawing/2014/main" val="1708372062"/>
                    </a:ext>
                  </a:extLst>
                </a:gridCol>
                <a:gridCol w="1714903">
                  <a:extLst>
                    <a:ext uri="{9D8B030D-6E8A-4147-A177-3AD203B41FA5}">
                      <a16:colId xmlns:a16="http://schemas.microsoft.com/office/drawing/2014/main" val="3444193185"/>
                    </a:ext>
                  </a:extLst>
                </a:gridCol>
                <a:gridCol w="1935376">
                  <a:extLst>
                    <a:ext uri="{9D8B030D-6E8A-4147-A177-3AD203B41FA5}">
                      <a16:colId xmlns:a16="http://schemas.microsoft.com/office/drawing/2014/main" val="1437035276"/>
                    </a:ext>
                  </a:extLst>
                </a:gridCol>
              </a:tblGrid>
              <a:tr h="7885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Source IP</a:t>
                      </a:r>
                    </a:p>
                  </a:txBody>
                  <a:tcPr anchor="ctr"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Destination IP</a:t>
                      </a:r>
                    </a:p>
                  </a:txBody>
                  <a:tcPr anchor="ctr"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 Port</a:t>
                      </a:r>
                    </a:p>
                  </a:txBody>
                  <a:tcPr anchor="ctr"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Destination Port</a:t>
                      </a:r>
                    </a:p>
                  </a:txBody>
                  <a:tcPr anchor="ctr"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Query ID(Data)</a:t>
                      </a:r>
                    </a:p>
                  </a:txBody>
                  <a:tcPr anchor="ctr">
                    <a:solidFill>
                      <a:srgbClr val="00206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656965"/>
                  </a:ext>
                </a:extLst>
              </a:tr>
              <a:tr h="86901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Packet 1</a:t>
                      </a:r>
                    </a:p>
                  </a:txBody>
                  <a:tcPr anchor="ctr"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192.168.30.1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53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192.168.30.6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www.eaglei.com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509274"/>
                  </a:ext>
                </a:extLst>
              </a:tr>
            </a:tbl>
          </a:graphicData>
        </a:graphic>
      </p:graphicFrame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7857EBBA-4D03-4C92-999B-B6505137A91E}"/>
              </a:ext>
            </a:extLst>
          </p:cNvPr>
          <p:cNvSpPr txBox="1"/>
          <p:nvPr/>
        </p:nvSpPr>
        <p:spPr>
          <a:xfrm>
            <a:off x="590028" y="4269431"/>
            <a:ext cx="291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effectLst>
                  <a:glow rad="50800">
                    <a:schemeClr val="bg1"/>
                  </a:glow>
                </a:effectLst>
              </a:rPr>
              <a:t>DNS Packet Structure</a:t>
            </a:r>
          </a:p>
        </p:txBody>
      </p:sp>
    </p:spTree>
    <p:extLst>
      <p:ext uri="{BB962C8B-B14F-4D97-AF65-F5344CB8AC3E}">
        <p14:creationId xmlns:p14="http://schemas.microsoft.com/office/powerpoint/2010/main" val="1827574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AB16CC96-EE12-40E4-B45E-AB0098FE5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62" y="259489"/>
            <a:ext cx="3083581" cy="1857177"/>
          </a:xfrm>
          <a:prstGeom prst="rect">
            <a:avLst/>
          </a:prstGeom>
          <a:effectLst>
            <a:glow rad="139700">
              <a:schemeClr val="bg1">
                <a:alpha val="51000"/>
              </a:schemeClr>
            </a:glow>
            <a:outerShdw blurRad="139700" dist="177800" dir="7080000" sx="110000" sy="11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0" name="מלבן 9">
            <a:hlinkClick r:id="rId3" action="ppaction://hlinksldjump"/>
            <a:extLst>
              <a:ext uri="{FF2B5EF4-FFF2-40B4-BE49-F238E27FC236}">
                <a16:creationId xmlns:a16="http://schemas.microsoft.com/office/drawing/2014/main" id="{3B8B4E97-61CA-4881-8CEC-CB09192A7DF7}"/>
              </a:ext>
            </a:extLst>
          </p:cNvPr>
          <p:cNvSpPr/>
          <p:nvPr/>
        </p:nvSpPr>
        <p:spPr>
          <a:xfrm>
            <a:off x="879091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Back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32EA79F9-03BE-479F-8954-D1AE429AC030}"/>
              </a:ext>
            </a:extLst>
          </p:cNvPr>
          <p:cNvSpPr txBox="1"/>
          <p:nvPr/>
        </p:nvSpPr>
        <p:spPr>
          <a:xfrm>
            <a:off x="3404343" y="259489"/>
            <a:ext cx="6229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Active IP addresses in LAN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4F3F8CB3-7159-4A5C-BD04-4AFF773E0B30}"/>
              </a:ext>
            </a:extLst>
          </p:cNvPr>
          <p:cNvSpPr txBox="1"/>
          <p:nvPr/>
        </p:nvSpPr>
        <p:spPr>
          <a:xfrm>
            <a:off x="4108175" y="1951084"/>
            <a:ext cx="552615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192.168.211.11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192.168.211.3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192.168.211.45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192.168.211.60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192.168.211.70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210B21D9-3DA1-48FF-A4C1-98D69D31C4B1}"/>
              </a:ext>
            </a:extLst>
          </p:cNvPr>
          <p:cNvSpPr/>
          <p:nvPr/>
        </p:nvSpPr>
        <p:spPr>
          <a:xfrm>
            <a:off x="4108175" y="1280410"/>
            <a:ext cx="665246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Subnet Mask is: 255.255.255.0</a:t>
            </a:r>
            <a:endParaRPr lang="he-IL" sz="4000" b="1" i="1" dirty="0">
              <a:effectLst>
                <a:glow rad="50800">
                  <a:schemeClr val="bg1"/>
                </a:glow>
              </a:effectLst>
            </a:endParaRPr>
          </a:p>
        </p:txBody>
      </p:sp>
      <p:sp>
        <p:nvSpPr>
          <p:cNvPr id="7" name="מלבן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506C28F-E6D2-4A2B-8717-347B6F2C834E}"/>
              </a:ext>
            </a:extLst>
          </p:cNvPr>
          <p:cNvSpPr/>
          <p:nvPr/>
        </p:nvSpPr>
        <p:spPr>
          <a:xfrm>
            <a:off x="8967538" y="5552070"/>
            <a:ext cx="2442583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Continue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341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AB16CC96-EE12-40E4-B45E-AB0098FE5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62" y="259489"/>
            <a:ext cx="3083581" cy="1857177"/>
          </a:xfrm>
          <a:prstGeom prst="rect">
            <a:avLst/>
          </a:prstGeom>
          <a:effectLst>
            <a:glow rad="139700">
              <a:schemeClr val="bg1">
                <a:alpha val="51000"/>
              </a:schemeClr>
            </a:glow>
            <a:outerShdw blurRad="139700" dist="177800" dir="7080000" sx="110000" sy="11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0" name="מלבן 9">
            <a:hlinkClick r:id="rId3" action="ppaction://hlinksldjump"/>
            <a:extLst>
              <a:ext uri="{FF2B5EF4-FFF2-40B4-BE49-F238E27FC236}">
                <a16:creationId xmlns:a16="http://schemas.microsoft.com/office/drawing/2014/main" id="{3B8B4E97-61CA-4881-8CEC-CB09192A7DF7}"/>
              </a:ext>
            </a:extLst>
          </p:cNvPr>
          <p:cNvSpPr/>
          <p:nvPr/>
        </p:nvSpPr>
        <p:spPr>
          <a:xfrm>
            <a:off x="879091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Back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32EA79F9-03BE-479F-8954-D1AE429AC030}"/>
              </a:ext>
            </a:extLst>
          </p:cNvPr>
          <p:cNvSpPr txBox="1"/>
          <p:nvPr/>
        </p:nvSpPr>
        <p:spPr>
          <a:xfrm>
            <a:off x="3404343" y="259489"/>
            <a:ext cx="6229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effectLst>
                  <a:glow rad="50800">
                    <a:schemeClr val="bg1"/>
                  </a:glow>
                </a:effectLst>
              </a:rPr>
              <a:t>Choose</a:t>
            </a:r>
            <a:r>
              <a:rPr lang="en-US" sz="5400" dirty="0"/>
              <a:t> </a:t>
            </a:r>
            <a:r>
              <a:rPr lang="en-US" sz="4800" b="1" i="1" dirty="0">
                <a:effectLst>
                  <a:glow rad="50800">
                    <a:schemeClr val="bg1"/>
                  </a:glow>
                </a:effectLst>
              </a:rPr>
              <a:t>Computers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A5B6EC-4D28-4D1C-856A-53A66B784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636" y="1982114"/>
            <a:ext cx="1534507" cy="139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6A3AE27-CFE0-41D4-AB9D-DECC50B66DEA}"/>
              </a:ext>
            </a:extLst>
          </p:cNvPr>
          <p:cNvSpPr txBox="1"/>
          <p:nvPr/>
        </p:nvSpPr>
        <p:spPr>
          <a:xfrm>
            <a:off x="7973456" y="3507889"/>
            <a:ext cx="218378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192.168.211.45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337DD88-1131-4E5D-8EBD-31224FCD0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425" y="1992073"/>
            <a:ext cx="1534507" cy="1396459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0974CA87-933A-4BD6-BCC5-71CBF62ED82C}"/>
              </a:ext>
            </a:extLst>
          </p:cNvPr>
          <p:cNvSpPr txBox="1"/>
          <p:nvPr/>
        </p:nvSpPr>
        <p:spPr>
          <a:xfrm>
            <a:off x="5616245" y="3498958"/>
            <a:ext cx="199286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b="1" dirty="0"/>
              <a:t>192.168.211.3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D0305E1-D557-4293-89D3-BEB47ED27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271" y="1958570"/>
            <a:ext cx="1534507" cy="1396459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4A1E0E00-7D29-4411-8FFD-9E5A9CDBD782}"/>
              </a:ext>
            </a:extLst>
          </p:cNvPr>
          <p:cNvSpPr txBox="1"/>
          <p:nvPr/>
        </p:nvSpPr>
        <p:spPr>
          <a:xfrm>
            <a:off x="3170090" y="3506038"/>
            <a:ext cx="218378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b="1" dirty="0"/>
              <a:t>192.168.211.11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62860432-27FF-4336-90AE-1F610004B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783" y="4467333"/>
            <a:ext cx="1534507" cy="139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AC32D21F-147E-4F7D-8A15-1FCA7B0139A6}"/>
              </a:ext>
            </a:extLst>
          </p:cNvPr>
          <p:cNvSpPr txBox="1"/>
          <p:nvPr/>
        </p:nvSpPr>
        <p:spPr>
          <a:xfrm>
            <a:off x="6811020" y="6014955"/>
            <a:ext cx="214203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192.168.211.70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EB0838DA-46D5-48ED-9121-A04EAEE22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400" y="4452317"/>
            <a:ext cx="1534507" cy="139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FB9D221F-ED20-4791-88B3-3452474E2EBB}"/>
              </a:ext>
            </a:extLst>
          </p:cNvPr>
          <p:cNvSpPr txBox="1"/>
          <p:nvPr/>
        </p:nvSpPr>
        <p:spPr>
          <a:xfrm>
            <a:off x="4173189" y="6014955"/>
            <a:ext cx="214203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192.168.211.60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0925A962-9B10-421D-8B82-5EB1FE5D3C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837" y="1122017"/>
            <a:ext cx="776809" cy="776809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02785607-0063-4597-8879-B4C64DB9EE01}"/>
              </a:ext>
            </a:extLst>
          </p:cNvPr>
          <p:cNvGrpSpPr/>
          <p:nvPr/>
        </p:nvGrpSpPr>
        <p:grpSpPr>
          <a:xfrm>
            <a:off x="10726077" y="1122018"/>
            <a:ext cx="776810" cy="776810"/>
            <a:chOff x="10726077" y="1122018"/>
            <a:chExt cx="776810" cy="776810"/>
          </a:xfrm>
        </p:grpSpPr>
        <p:sp>
          <p:nvSpPr>
            <p:cNvPr id="35" name="מלבן 34">
              <a:extLst>
                <a:ext uri="{FF2B5EF4-FFF2-40B4-BE49-F238E27FC236}">
                  <a16:creationId xmlns:a16="http://schemas.microsoft.com/office/drawing/2014/main" id="{3DCD9AF4-9E5B-44B6-9ECB-406569CE44CA}"/>
                </a:ext>
              </a:extLst>
            </p:cNvPr>
            <p:cNvSpPr/>
            <p:nvPr/>
          </p:nvSpPr>
          <p:spPr>
            <a:xfrm>
              <a:off x="10726077" y="1122018"/>
              <a:ext cx="776810" cy="7768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מלבן 21">
              <a:extLst>
                <a:ext uri="{FF2B5EF4-FFF2-40B4-BE49-F238E27FC236}">
                  <a16:creationId xmlns:a16="http://schemas.microsoft.com/office/drawing/2014/main" id="{0F969765-36A4-49BA-B6A5-38C6AF597D95}"/>
                </a:ext>
              </a:extLst>
            </p:cNvPr>
            <p:cNvSpPr/>
            <p:nvPr/>
          </p:nvSpPr>
          <p:spPr>
            <a:xfrm>
              <a:off x="10776551" y="1176910"/>
              <a:ext cx="675861" cy="66702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2166507-68D3-4F8D-A8A9-712F2794FE00}"/>
              </a:ext>
            </a:extLst>
          </p:cNvPr>
          <p:cNvSpPr txBox="1"/>
          <p:nvPr/>
        </p:nvSpPr>
        <p:spPr>
          <a:xfrm>
            <a:off x="10043908" y="2190961"/>
            <a:ext cx="192955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Choose Operation</a:t>
            </a:r>
            <a:endParaRPr lang="he-IL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462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AB16CC96-EE12-40E4-B45E-AB0098FE5D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62" y="259489"/>
            <a:ext cx="3083581" cy="1857177"/>
          </a:xfrm>
          <a:prstGeom prst="rect">
            <a:avLst/>
          </a:prstGeom>
          <a:effectLst>
            <a:glow rad="139700">
              <a:schemeClr val="bg1">
                <a:alpha val="51000"/>
              </a:schemeClr>
            </a:glow>
            <a:outerShdw blurRad="139700" dist="177800" dir="7080000" sx="110000" sy="11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0" name="מלבן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B8B4E97-61CA-4881-8CEC-CB09192A7DF7}"/>
              </a:ext>
            </a:extLst>
          </p:cNvPr>
          <p:cNvSpPr/>
          <p:nvPr/>
        </p:nvSpPr>
        <p:spPr>
          <a:xfrm>
            <a:off x="879091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Back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A5B6EC-4D28-4D1C-856A-53A66B784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636" y="1982114"/>
            <a:ext cx="1534507" cy="139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6A3AE27-CFE0-41D4-AB9D-DECC50B66DEA}"/>
              </a:ext>
            </a:extLst>
          </p:cNvPr>
          <p:cNvSpPr txBox="1"/>
          <p:nvPr/>
        </p:nvSpPr>
        <p:spPr>
          <a:xfrm>
            <a:off x="7855411" y="3521481"/>
            <a:ext cx="214203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192.168.211.45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337DD88-1131-4E5D-8EBD-31224FCD0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425" y="1992073"/>
            <a:ext cx="1534507" cy="1396459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0974CA87-933A-4BD6-BCC5-71CBF62ED82C}"/>
              </a:ext>
            </a:extLst>
          </p:cNvPr>
          <p:cNvSpPr txBox="1"/>
          <p:nvPr/>
        </p:nvSpPr>
        <p:spPr>
          <a:xfrm>
            <a:off x="5616245" y="3498958"/>
            <a:ext cx="199286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b="1" dirty="0"/>
              <a:t>192.168.211.3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D0305E1-D557-4293-89D3-BEB47ED27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271" y="1958570"/>
            <a:ext cx="1534507" cy="1396459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4A1E0E00-7D29-4411-8FFD-9E5A9CDBD782}"/>
              </a:ext>
            </a:extLst>
          </p:cNvPr>
          <p:cNvSpPr txBox="1"/>
          <p:nvPr/>
        </p:nvSpPr>
        <p:spPr>
          <a:xfrm>
            <a:off x="3170091" y="3506038"/>
            <a:ext cx="219985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b="1" dirty="0"/>
              <a:t>192.168.211.11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62860432-27FF-4336-90AE-1F610004B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783" y="4467333"/>
            <a:ext cx="1534507" cy="139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AC32D21F-147E-4F7D-8A15-1FCA7B0139A6}"/>
              </a:ext>
            </a:extLst>
          </p:cNvPr>
          <p:cNvSpPr txBox="1"/>
          <p:nvPr/>
        </p:nvSpPr>
        <p:spPr>
          <a:xfrm>
            <a:off x="6811020" y="6014955"/>
            <a:ext cx="214203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192.168.211.70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EB0838DA-46D5-48ED-9121-A04EAEE22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400" y="4452317"/>
            <a:ext cx="1534507" cy="139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FB9D221F-ED20-4791-88B3-3452474E2EBB}"/>
              </a:ext>
            </a:extLst>
          </p:cNvPr>
          <p:cNvSpPr txBox="1"/>
          <p:nvPr/>
        </p:nvSpPr>
        <p:spPr>
          <a:xfrm>
            <a:off x="4173189" y="6014955"/>
            <a:ext cx="214203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192.168.211.60</a:t>
            </a:r>
          </a:p>
        </p:txBody>
      </p:sp>
      <p:sp>
        <p:nvSpPr>
          <p:cNvPr id="20" name="תיבת טקסט 11">
            <a:extLst>
              <a:ext uri="{FF2B5EF4-FFF2-40B4-BE49-F238E27FC236}">
                <a16:creationId xmlns:a16="http://schemas.microsoft.com/office/drawing/2014/main" id="{32EA79F9-03BE-479F-8954-D1AE429AC030}"/>
              </a:ext>
            </a:extLst>
          </p:cNvPr>
          <p:cNvSpPr txBox="1"/>
          <p:nvPr/>
        </p:nvSpPr>
        <p:spPr>
          <a:xfrm>
            <a:off x="3399271" y="338273"/>
            <a:ext cx="622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effectLst>
                  <a:glow rad="50800">
                    <a:schemeClr val="bg1"/>
                  </a:glow>
                </a:effectLst>
              </a:rPr>
              <a:t>Choose Computers</a:t>
            </a:r>
          </a:p>
        </p:txBody>
      </p:sp>
      <p:sp>
        <p:nvSpPr>
          <p:cNvPr id="2" name="TextBox 1">
            <a:hlinkClick r:id="" action="ppaction://hlinkshowjump?jump=nextslide"/>
          </p:cNvPr>
          <p:cNvSpPr txBox="1"/>
          <p:nvPr/>
        </p:nvSpPr>
        <p:spPr>
          <a:xfrm>
            <a:off x="10043908" y="2190961"/>
            <a:ext cx="192955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Choose Operation</a:t>
            </a:r>
            <a:endParaRPr lang="he-IL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2066BCBD-6FF2-41A8-999D-F353FA133D70}"/>
              </a:ext>
            </a:extLst>
          </p:cNvPr>
          <p:cNvGrpSpPr/>
          <p:nvPr/>
        </p:nvGrpSpPr>
        <p:grpSpPr>
          <a:xfrm>
            <a:off x="10043908" y="2666126"/>
            <a:ext cx="1851968" cy="1609407"/>
            <a:chOff x="10043908" y="2666126"/>
            <a:chExt cx="1851968" cy="1609407"/>
          </a:xfrm>
        </p:grpSpPr>
        <p:sp>
          <p:nvSpPr>
            <p:cNvPr id="21" name="TextBox 20">
              <a:hlinkClick r:id="rId4" action="ppaction://hlinksldjump"/>
            </p:cNvPr>
            <p:cNvSpPr txBox="1"/>
            <p:nvPr/>
          </p:nvSpPr>
          <p:spPr>
            <a:xfrm>
              <a:off x="10043908" y="3013152"/>
              <a:ext cx="185196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rPr>
                <a:t>Port Scan(SYN)</a:t>
              </a:r>
              <a:endParaRPr lang="he-IL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  <p:sp>
          <p:nvSpPr>
            <p:cNvPr id="23" name="TextBox 22">
              <a:hlinkClick r:id="rId5" action="ppaction://hlinksldjump"/>
            </p:cNvPr>
            <p:cNvSpPr txBox="1"/>
            <p:nvPr/>
          </p:nvSpPr>
          <p:spPr>
            <a:xfrm>
              <a:off x="10043908" y="3355029"/>
              <a:ext cx="185196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rPr>
                <a:t>Port Scan(UDP)</a:t>
              </a:r>
              <a:endParaRPr lang="he-IL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  <p:sp>
          <p:nvSpPr>
            <p:cNvPr id="24" name="TextBox 23">
              <a:hlinkClick r:id="rId6" action="ppaction://hlinksldjump"/>
            </p:cNvPr>
            <p:cNvSpPr txBox="1"/>
            <p:nvPr/>
          </p:nvSpPr>
          <p:spPr>
            <a:xfrm>
              <a:off x="10043908" y="3690758"/>
              <a:ext cx="1851968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rPr>
                <a:t>Connect via Reverse Shell</a:t>
              </a:r>
              <a:endParaRPr lang="he-IL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  <p:sp>
          <p:nvSpPr>
            <p:cNvPr id="26" name="TextBox 25">
              <a:hlinkClick r:id="rId7" action="ppaction://hlinksldjump"/>
            </p:cNvPr>
            <p:cNvSpPr txBox="1"/>
            <p:nvPr/>
          </p:nvSpPr>
          <p:spPr>
            <a:xfrm>
              <a:off x="10043908" y="2666126"/>
              <a:ext cx="18519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rPr>
                <a:t>Sniff Traffic</a:t>
              </a:r>
              <a:endParaRPr lang="he-I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25" name="תמונה 24">
            <a:extLst>
              <a:ext uri="{FF2B5EF4-FFF2-40B4-BE49-F238E27FC236}">
                <a16:creationId xmlns:a16="http://schemas.microsoft.com/office/drawing/2014/main" id="{6848E635-D1C3-4F57-9874-8495F1599D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837" y="1122017"/>
            <a:ext cx="776809" cy="776809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grpSp>
        <p:nvGrpSpPr>
          <p:cNvPr id="27" name="קבוצה 26">
            <a:extLst>
              <a:ext uri="{FF2B5EF4-FFF2-40B4-BE49-F238E27FC236}">
                <a16:creationId xmlns:a16="http://schemas.microsoft.com/office/drawing/2014/main" id="{7C229E8D-A5B5-4A5A-94EE-48120B88EDA7}"/>
              </a:ext>
            </a:extLst>
          </p:cNvPr>
          <p:cNvGrpSpPr/>
          <p:nvPr/>
        </p:nvGrpSpPr>
        <p:grpSpPr>
          <a:xfrm>
            <a:off x="10726077" y="1122018"/>
            <a:ext cx="776810" cy="776810"/>
            <a:chOff x="10726077" y="1122018"/>
            <a:chExt cx="776810" cy="776810"/>
          </a:xfrm>
        </p:grpSpPr>
        <p:sp>
          <p:nvSpPr>
            <p:cNvPr id="28" name="מלבן 27">
              <a:extLst>
                <a:ext uri="{FF2B5EF4-FFF2-40B4-BE49-F238E27FC236}">
                  <a16:creationId xmlns:a16="http://schemas.microsoft.com/office/drawing/2014/main" id="{0DC51AD2-4321-423D-9AAA-A5F6AB5F2F32}"/>
                </a:ext>
              </a:extLst>
            </p:cNvPr>
            <p:cNvSpPr/>
            <p:nvPr/>
          </p:nvSpPr>
          <p:spPr>
            <a:xfrm>
              <a:off x="10726077" y="1122018"/>
              <a:ext cx="776810" cy="7768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מלבן 28">
              <a:extLst>
                <a:ext uri="{FF2B5EF4-FFF2-40B4-BE49-F238E27FC236}">
                  <a16:creationId xmlns:a16="http://schemas.microsoft.com/office/drawing/2014/main" id="{7F6529B1-3160-44D0-9F3B-3F47830E61E3}"/>
                </a:ext>
              </a:extLst>
            </p:cNvPr>
            <p:cNvSpPr/>
            <p:nvPr/>
          </p:nvSpPr>
          <p:spPr>
            <a:xfrm>
              <a:off x="10776551" y="1176910"/>
              <a:ext cx="675861" cy="66702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469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>
            <a:extLst>
              <a:ext uri="{FF2B5EF4-FFF2-40B4-BE49-F238E27FC236}">
                <a16:creationId xmlns:a16="http://schemas.microsoft.com/office/drawing/2014/main" id="{A5F4963E-8A77-4857-9A9E-04C7071BB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4" y="259489"/>
            <a:ext cx="3083581" cy="1857177"/>
          </a:xfrm>
          <a:prstGeom prst="rect">
            <a:avLst/>
          </a:prstGeom>
          <a:effectLst>
            <a:glow rad="139700">
              <a:schemeClr val="bg1">
                <a:alpha val="51000"/>
              </a:schemeClr>
            </a:glow>
            <a:outerShdw blurRad="139700" dist="177800" dir="7080000" sx="110000" sy="11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8" name="מלבן 17">
            <a:hlinkClick r:id="rId3" action="ppaction://hlinksldjump"/>
            <a:extLst>
              <a:ext uri="{FF2B5EF4-FFF2-40B4-BE49-F238E27FC236}">
                <a16:creationId xmlns:a16="http://schemas.microsoft.com/office/drawing/2014/main" id="{30A16E41-56A5-44E9-9FF2-C39D32A08488}"/>
              </a:ext>
            </a:extLst>
          </p:cNvPr>
          <p:cNvSpPr/>
          <p:nvPr/>
        </p:nvSpPr>
        <p:spPr>
          <a:xfrm>
            <a:off x="4923313" y="3369733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Login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0" name="מלבן 19">
            <a:hlinkClick r:id="rId4" action="ppaction://hlinksldjump"/>
            <a:extLst>
              <a:ext uri="{FF2B5EF4-FFF2-40B4-BE49-F238E27FC236}">
                <a16:creationId xmlns:a16="http://schemas.microsoft.com/office/drawing/2014/main" id="{A4A619A3-74AB-4E36-A319-80D000095E84}"/>
              </a:ext>
            </a:extLst>
          </p:cNvPr>
          <p:cNvSpPr/>
          <p:nvPr/>
        </p:nvSpPr>
        <p:spPr>
          <a:xfrm>
            <a:off x="4923313" y="43942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Register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1" name="מלבן 2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2E020B6-BFC5-40D5-94F5-8320CA7B7F21}"/>
              </a:ext>
            </a:extLst>
          </p:cNvPr>
          <p:cNvSpPr/>
          <p:nvPr/>
        </p:nvSpPr>
        <p:spPr>
          <a:xfrm>
            <a:off x="4923313" y="5418667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About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CFF45C92-6518-4C85-83B0-D274E64105F6}"/>
              </a:ext>
            </a:extLst>
          </p:cNvPr>
          <p:cNvSpPr/>
          <p:nvPr/>
        </p:nvSpPr>
        <p:spPr>
          <a:xfrm>
            <a:off x="3265542" y="259489"/>
            <a:ext cx="6244017" cy="1446550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0"/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PhagsPa" panose="020B0502040204020203" pitchFamily="34" charset="0"/>
              </a:rPr>
              <a:t>Main Menu</a:t>
            </a:r>
            <a:endParaRPr lang="he-IL" sz="8800" b="1" cap="none" spc="0" dirty="0">
              <a:ln w="0"/>
              <a:solidFill>
                <a:schemeClr val="tx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PhagsP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512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AB16CC96-EE12-40E4-B45E-AB0098FE5D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62" y="259489"/>
            <a:ext cx="3083581" cy="1857177"/>
          </a:xfrm>
          <a:prstGeom prst="rect">
            <a:avLst/>
          </a:prstGeom>
          <a:effectLst>
            <a:glow rad="139700">
              <a:schemeClr val="bg1">
                <a:alpha val="51000"/>
              </a:schemeClr>
            </a:glow>
            <a:outerShdw blurRad="139700" dist="177800" dir="7080000" sx="110000" sy="11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0" name="מלבן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B8B4E97-61CA-4881-8CEC-CB09192A7DF7}"/>
              </a:ext>
            </a:extLst>
          </p:cNvPr>
          <p:cNvSpPr/>
          <p:nvPr/>
        </p:nvSpPr>
        <p:spPr>
          <a:xfrm>
            <a:off x="879091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Back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337DD88-1131-4E5D-8EBD-31224FCD0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130" y="3661847"/>
            <a:ext cx="1534507" cy="139645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0974CA87-933A-4BD6-BCC5-71CBF62ED82C}"/>
              </a:ext>
            </a:extLst>
          </p:cNvPr>
          <p:cNvSpPr txBox="1"/>
          <p:nvPr/>
        </p:nvSpPr>
        <p:spPr>
          <a:xfrm>
            <a:off x="6861950" y="5168732"/>
            <a:ext cx="199286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2400" b="1" dirty="0"/>
              <a:t>192.168.211.3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D0305E1-D557-4293-89D3-BEB47ED27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976" y="3628344"/>
            <a:ext cx="1534507" cy="1396459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4A1E0E00-7D29-4411-8FFD-9E5A9CDBD782}"/>
              </a:ext>
            </a:extLst>
          </p:cNvPr>
          <p:cNvSpPr txBox="1"/>
          <p:nvPr/>
        </p:nvSpPr>
        <p:spPr>
          <a:xfrm>
            <a:off x="4415796" y="5175812"/>
            <a:ext cx="219985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b="1" dirty="0"/>
              <a:t>192.168.211.11</a:t>
            </a:r>
          </a:p>
        </p:txBody>
      </p:sp>
      <p:sp>
        <p:nvSpPr>
          <p:cNvPr id="20" name="תיבת טקסט 11">
            <a:extLst>
              <a:ext uri="{FF2B5EF4-FFF2-40B4-BE49-F238E27FC236}">
                <a16:creationId xmlns:a16="http://schemas.microsoft.com/office/drawing/2014/main" id="{32EA79F9-03BE-479F-8954-D1AE429AC030}"/>
              </a:ext>
            </a:extLst>
          </p:cNvPr>
          <p:cNvSpPr txBox="1"/>
          <p:nvPr/>
        </p:nvSpPr>
        <p:spPr>
          <a:xfrm>
            <a:off x="3500656" y="281017"/>
            <a:ext cx="6229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>
                <a:effectLst>
                  <a:glow rad="50800">
                    <a:schemeClr val="bg1"/>
                  </a:glow>
                </a:effectLst>
              </a:rPr>
              <a:t>Capturing packets…</a:t>
            </a:r>
          </a:p>
        </p:txBody>
      </p:sp>
      <p:sp>
        <p:nvSpPr>
          <p:cNvPr id="25" name="תיבת טקסט 11">
            <a:extLst>
              <a:ext uri="{FF2B5EF4-FFF2-40B4-BE49-F238E27FC236}">
                <a16:creationId xmlns:a16="http://schemas.microsoft.com/office/drawing/2014/main" id="{6AFB1F91-E36D-4053-89D8-01A7FF62196D}"/>
              </a:ext>
            </a:extLst>
          </p:cNvPr>
          <p:cNvSpPr txBox="1"/>
          <p:nvPr/>
        </p:nvSpPr>
        <p:spPr>
          <a:xfrm>
            <a:off x="3746956" y="2625371"/>
            <a:ext cx="622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C000"/>
                </a:solidFill>
              </a:rPr>
              <a:t>Choose a computer to analyze its results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9A55ABD-79B8-4E85-B01E-8853E8987DFC}"/>
              </a:ext>
            </a:extLst>
          </p:cNvPr>
          <p:cNvSpPr txBox="1"/>
          <p:nvPr/>
        </p:nvSpPr>
        <p:spPr>
          <a:xfrm>
            <a:off x="6138572" y="1362546"/>
            <a:ext cx="15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b="1" dirty="0">
                <a:solidFill>
                  <a:srgbClr val="FFC000"/>
                </a:solidFill>
              </a:rPr>
              <a:t>)</a:t>
            </a:r>
            <a:r>
              <a:rPr lang="en-US" b="1" dirty="0">
                <a:solidFill>
                  <a:srgbClr val="FFC000"/>
                </a:solidFill>
              </a:rPr>
              <a:t>Stop sniffing</a:t>
            </a:r>
            <a:r>
              <a:rPr lang="he-IL" b="1" dirty="0">
                <a:solidFill>
                  <a:srgbClr val="FFC000"/>
                </a:solidFill>
              </a:rPr>
              <a:t>(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7" name="מלבן 26">
            <a:hlinkClick r:id="rId4" action="ppaction://hlinksldjump"/>
            <a:extLst>
              <a:ext uri="{FF2B5EF4-FFF2-40B4-BE49-F238E27FC236}">
                <a16:creationId xmlns:a16="http://schemas.microsoft.com/office/drawing/2014/main" id="{D403A590-8ADE-4775-AEEA-32E106056ACF}"/>
              </a:ext>
            </a:extLst>
          </p:cNvPr>
          <p:cNvSpPr/>
          <p:nvPr/>
        </p:nvSpPr>
        <p:spPr>
          <a:xfrm>
            <a:off x="9282173" y="5588000"/>
            <a:ext cx="263153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Continue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grpSp>
        <p:nvGrpSpPr>
          <p:cNvPr id="28" name="קבוצה 27">
            <a:extLst>
              <a:ext uri="{FF2B5EF4-FFF2-40B4-BE49-F238E27FC236}">
                <a16:creationId xmlns:a16="http://schemas.microsoft.com/office/drawing/2014/main" id="{3E9029C3-87CA-4901-9B37-E0A5259AF1F5}"/>
              </a:ext>
            </a:extLst>
          </p:cNvPr>
          <p:cNvGrpSpPr/>
          <p:nvPr/>
        </p:nvGrpSpPr>
        <p:grpSpPr>
          <a:xfrm>
            <a:off x="6473545" y="1842304"/>
            <a:ext cx="776810" cy="776810"/>
            <a:chOff x="10726077" y="1122018"/>
            <a:chExt cx="776810" cy="776810"/>
          </a:xfrm>
        </p:grpSpPr>
        <p:sp>
          <p:nvSpPr>
            <p:cNvPr id="29" name="מלבן 28">
              <a:extLst>
                <a:ext uri="{FF2B5EF4-FFF2-40B4-BE49-F238E27FC236}">
                  <a16:creationId xmlns:a16="http://schemas.microsoft.com/office/drawing/2014/main" id="{195DA5A0-CFDB-429B-87F8-C6EDE42500A5}"/>
                </a:ext>
              </a:extLst>
            </p:cNvPr>
            <p:cNvSpPr/>
            <p:nvPr/>
          </p:nvSpPr>
          <p:spPr>
            <a:xfrm>
              <a:off x="10726077" y="1122018"/>
              <a:ext cx="776810" cy="7768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מלבן 29">
              <a:extLst>
                <a:ext uri="{FF2B5EF4-FFF2-40B4-BE49-F238E27FC236}">
                  <a16:creationId xmlns:a16="http://schemas.microsoft.com/office/drawing/2014/main" id="{67C4C3E9-7544-46AC-98CE-73B3D53A926A}"/>
                </a:ext>
              </a:extLst>
            </p:cNvPr>
            <p:cNvSpPr/>
            <p:nvPr/>
          </p:nvSpPr>
          <p:spPr>
            <a:xfrm>
              <a:off x="10776551" y="1176910"/>
              <a:ext cx="675861" cy="66702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561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AB16CC96-EE12-40E4-B45E-AB0098FE5D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62" y="259489"/>
            <a:ext cx="3083581" cy="1857177"/>
          </a:xfrm>
          <a:prstGeom prst="rect">
            <a:avLst/>
          </a:prstGeom>
          <a:effectLst>
            <a:glow rad="139700">
              <a:schemeClr val="bg1">
                <a:alpha val="51000"/>
              </a:schemeClr>
            </a:glow>
            <a:outerShdw blurRad="139700" dist="177800" dir="7080000" sx="110000" sy="11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0" name="מלבן 9">
            <a:hlinkClick r:id="rId3" action="ppaction://hlinksldjump"/>
            <a:extLst>
              <a:ext uri="{FF2B5EF4-FFF2-40B4-BE49-F238E27FC236}">
                <a16:creationId xmlns:a16="http://schemas.microsoft.com/office/drawing/2014/main" id="{3B8B4E97-61CA-4881-8CEC-CB09192A7DF7}"/>
              </a:ext>
            </a:extLst>
          </p:cNvPr>
          <p:cNvSpPr/>
          <p:nvPr/>
        </p:nvSpPr>
        <p:spPr>
          <a:xfrm>
            <a:off x="879091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Back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337DD88-1131-4E5D-8EBD-31224FCD0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130" y="3661847"/>
            <a:ext cx="1534507" cy="1396459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0974CA87-933A-4BD6-BCC5-71CBF62ED82C}"/>
              </a:ext>
            </a:extLst>
          </p:cNvPr>
          <p:cNvSpPr txBox="1"/>
          <p:nvPr/>
        </p:nvSpPr>
        <p:spPr>
          <a:xfrm>
            <a:off x="6861950" y="5168732"/>
            <a:ext cx="199286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b="1" dirty="0"/>
              <a:t>192.168.211.3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D0305E1-D557-4293-89D3-BEB47ED27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976" y="3628344"/>
            <a:ext cx="1534507" cy="139645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4A1E0E00-7D29-4411-8FFD-9E5A9CDBD782}"/>
              </a:ext>
            </a:extLst>
          </p:cNvPr>
          <p:cNvSpPr txBox="1"/>
          <p:nvPr/>
        </p:nvSpPr>
        <p:spPr>
          <a:xfrm>
            <a:off x="4415796" y="5175812"/>
            <a:ext cx="219985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2400" b="1" dirty="0"/>
              <a:t>192.168.211.11</a:t>
            </a:r>
          </a:p>
        </p:txBody>
      </p:sp>
      <p:sp>
        <p:nvSpPr>
          <p:cNvPr id="20" name="תיבת טקסט 11">
            <a:extLst>
              <a:ext uri="{FF2B5EF4-FFF2-40B4-BE49-F238E27FC236}">
                <a16:creationId xmlns:a16="http://schemas.microsoft.com/office/drawing/2014/main" id="{32EA79F9-03BE-479F-8954-D1AE429AC030}"/>
              </a:ext>
            </a:extLst>
          </p:cNvPr>
          <p:cNvSpPr txBox="1"/>
          <p:nvPr/>
        </p:nvSpPr>
        <p:spPr>
          <a:xfrm>
            <a:off x="3224463" y="351929"/>
            <a:ext cx="6229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>
                <a:effectLst>
                  <a:glow rad="50800">
                    <a:schemeClr val="bg1"/>
                  </a:glow>
                </a:effectLst>
              </a:rPr>
              <a:t>Scanning TCP Ports…</a:t>
            </a:r>
          </a:p>
        </p:txBody>
      </p:sp>
      <p:sp>
        <p:nvSpPr>
          <p:cNvPr id="25" name="תיבת טקסט 11">
            <a:extLst>
              <a:ext uri="{FF2B5EF4-FFF2-40B4-BE49-F238E27FC236}">
                <a16:creationId xmlns:a16="http://schemas.microsoft.com/office/drawing/2014/main" id="{6AFB1F91-E36D-4053-89D8-01A7FF62196D}"/>
              </a:ext>
            </a:extLst>
          </p:cNvPr>
          <p:cNvSpPr txBox="1"/>
          <p:nvPr/>
        </p:nvSpPr>
        <p:spPr>
          <a:xfrm>
            <a:off x="3746956" y="2625371"/>
            <a:ext cx="622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C000"/>
                </a:solidFill>
              </a:rPr>
              <a:t>Choose a computer to analyze its results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9A55ABD-79B8-4E85-B01E-8853E8987DFC}"/>
              </a:ext>
            </a:extLst>
          </p:cNvPr>
          <p:cNvSpPr txBox="1"/>
          <p:nvPr/>
        </p:nvSpPr>
        <p:spPr>
          <a:xfrm>
            <a:off x="6138571" y="1362546"/>
            <a:ext cx="176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(Stop scanning)</a:t>
            </a:r>
          </a:p>
        </p:txBody>
      </p:sp>
      <p:sp>
        <p:nvSpPr>
          <p:cNvPr id="27" name="מלבן 26">
            <a:hlinkClick r:id="rId5" action="ppaction://hlinksldjump"/>
            <a:extLst>
              <a:ext uri="{FF2B5EF4-FFF2-40B4-BE49-F238E27FC236}">
                <a16:creationId xmlns:a16="http://schemas.microsoft.com/office/drawing/2014/main" id="{D403A590-8ADE-4775-AEEA-32E106056ACF}"/>
              </a:ext>
            </a:extLst>
          </p:cNvPr>
          <p:cNvSpPr/>
          <p:nvPr/>
        </p:nvSpPr>
        <p:spPr>
          <a:xfrm>
            <a:off x="9282173" y="5588000"/>
            <a:ext cx="263153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Continue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6EEFFCD3-7A75-4E82-A468-F655437FD3C3}"/>
              </a:ext>
            </a:extLst>
          </p:cNvPr>
          <p:cNvGrpSpPr/>
          <p:nvPr/>
        </p:nvGrpSpPr>
        <p:grpSpPr>
          <a:xfrm>
            <a:off x="6473545" y="1842304"/>
            <a:ext cx="776810" cy="776810"/>
            <a:chOff x="10726077" y="1122018"/>
            <a:chExt cx="776810" cy="776810"/>
          </a:xfrm>
        </p:grpSpPr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E16FBB7B-2803-4B5E-AE2D-FA1720058995}"/>
                </a:ext>
              </a:extLst>
            </p:cNvPr>
            <p:cNvSpPr/>
            <p:nvPr/>
          </p:nvSpPr>
          <p:spPr>
            <a:xfrm>
              <a:off x="10726077" y="1122018"/>
              <a:ext cx="776810" cy="7768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E8D5D7D1-E647-4B5B-9E95-4C1707D8145C}"/>
                </a:ext>
              </a:extLst>
            </p:cNvPr>
            <p:cNvSpPr/>
            <p:nvPr/>
          </p:nvSpPr>
          <p:spPr>
            <a:xfrm>
              <a:off x="10776551" y="1176910"/>
              <a:ext cx="675861" cy="66702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6462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AB16CC96-EE12-40E4-B45E-AB0098FE5D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62" y="259489"/>
            <a:ext cx="3083581" cy="1857177"/>
          </a:xfrm>
          <a:prstGeom prst="rect">
            <a:avLst/>
          </a:prstGeom>
          <a:effectLst>
            <a:glow rad="139700">
              <a:schemeClr val="bg1">
                <a:alpha val="51000"/>
              </a:schemeClr>
            </a:glow>
            <a:outerShdw blurRad="139700" dist="177800" dir="7080000" sx="110000" sy="11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0" name="מלבן 9">
            <a:hlinkClick r:id="rId3" action="ppaction://hlinksldjump"/>
            <a:extLst>
              <a:ext uri="{FF2B5EF4-FFF2-40B4-BE49-F238E27FC236}">
                <a16:creationId xmlns:a16="http://schemas.microsoft.com/office/drawing/2014/main" id="{3B8B4E97-61CA-4881-8CEC-CB09192A7DF7}"/>
              </a:ext>
            </a:extLst>
          </p:cNvPr>
          <p:cNvSpPr/>
          <p:nvPr/>
        </p:nvSpPr>
        <p:spPr>
          <a:xfrm>
            <a:off x="879091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Back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337DD88-1131-4E5D-8EBD-31224FCD0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130" y="3661847"/>
            <a:ext cx="1534507" cy="1396459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0974CA87-933A-4BD6-BCC5-71CBF62ED82C}"/>
              </a:ext>
            </a:extLst>
          </p:cNvPr>
          <p:cNvSpPr txBox="1"/>
          <p:nvPr/>
        </p:nvSpPr>
        <p:spPr>
          <a:xfrm>
            <a:off x="6861950" y="5168732"/>
            <a:ext cx="199286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b="1" dirty="0"/>
              <a:t>192.168.211.3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D0305E1-D557-4293-89D3-BEB47ED27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976" y="3628344"/>
            <a:ext cx="1534507" cy="139645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4A1E0E00-7D29-4411-8FFD-9E5A9CDBD782}"/>
              </a:ext>
            </a:extLst>
          </p:cNvPr>
          <p:cNvSpPr txBox="1"/>
          <p:nvPr/>
        </p:nvSpPr>
        <p:spPr>
          <a:xfrm>
            <a:off x="4415796" y="5175812"/>
            <a:ext cx="219985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2400" b="1" dirty="0"/>
              <a:t>192.168.211.11</a:t>
            </a:r>
          </a:p>
        </p:txBody>
      </p:sp>
      <p:sp>
        <p:nvSpPr>
          <p:cNvPr id="20" name="תיבת טקסט 11">
            <a:extLst>
              <a:ext uri="{FF2B5EF4-FFF2-40B4-BE49-F238E27FC236}">
                <a16:creationId xmlns:a16="http://schemas.microsoft.com/office/drawing/2014/main" id="{32EA79F9-03BE-479F-8954-D1AE429AC030}"/>
              </a:ext>
            </a:extLst>
          </p:cNvPr>
          <p:cNvSpPr txBox="1"/>
          <p:nvPr/>
        </p:nvSpPr>
        <p:spPr>
          <a:xfrm>
            <a:off x="3479712" y="374330"/>
            <a:ext cx="6271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>
                <a:effectLst>
                  <a:glow rad="50800">
                    <a:schemeClr val="bg1"/>
                  </a:glow>
                </a:effectLst>
              </a:rPr>
              <a:t>Scanning UDP Ports…</a:t>
            </a:r>
          </a:p>
        </p:txBody>
      </p:sp>
      <p:sp>
        <p:nvSpPr>
          <p:cNvPr id="25" name="תיבת טקסט 11">
            <a:extLst>
              <a:ext uri="{FF2B5EF4-FFF2-40B4-BE49-F238E27FC236}">
                <a16:creationId xmlns:a16="http://schemas.microsoft.com/office/drawing/2014/main" id="{6AFB1F91-E36D-4053-89D8-01A7FF62196D}"/>
              </a:ext>
            </a:extLst>
          </p:cNvPr>
          <p:cNvSpPr txBox="1"/>
          <p:nvPr/>
        </p:nvSpPr>
        <p:spPr>
          <a:xfrm>
            <a:off x="3746956" y="2625371"/>
            <a:ext cx="622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C000"/>
                </a:solidFill>
              </a:rPr>
              <a:t>Choose a computer to analyze its results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9A55ABD-79B8-4E85-B01E-8853E8987DFC}"/>
              </a:ext>
            </a:extLst>
          </p:cNvPr>
          <p:cNvSpPr txBox="1"/>
          <p:nvPr/>
        </p:nvSpPr>
        <p:spPr>
          <a:xfrm>
            <a:off x="6138572" y="1362546"/>
            <a:ext cx="16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(Stop scanning)</a:t>
            </a:r>
          </a:p>
        </p:txBody>
      </p:sp>
      <p:sp>
        <p:nvSpPr>
          <p:cNvPr id="27" name="מלבן 26">
            <a:hlinkClick r:id="rId5" action="ppaction://hlinksldjump"/>
            <a:extLst>
              <a:ext uri="{FF2B5EF4-FFF2-40B4-BE49-F238E27FC236}">
                <a16:creationId xmlns:a16="http://schemas.microsoft.com/office/drawing/2014/main" id="{D403A590-8ADE-4775-AEEA-32E106056ACF}"/>
              </a:ext>
            </a:extLst>
          </p:cNvPr>
          <p:cNvSpPr/>
          <p:nvPr/>
        </p:nvSpPr>
        <p:spPr>
          <a:xfrm>
            <a:off x="9282173" y="5588000"/>
            <a:ext cx="263153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Continue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6EEFFCD3-7A75-4E82-A468-F655437FD3C3}"/>
              </a:ext>
            </a:extLst>
          </p:cNvPr>
          <p:cNvGrpSpPr/>
          <p:nvPr/>
        </p:nvGrpSpPr>
        <p:grpSpPr>
          <a:xfrm>
            <a:off x="6473545" y="1842304"/>
            <a:ext cx="776810" cy="776810"/>
            <a:chOff x="10726077" y="1122018"/>
            <a:chExt cx="776810" cy="776810"/>
          </a:xfrm>
        </p:grpSpPr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E16FBB7B-2803-4B5E-AE2D-FA1720058995}"/>
                </a:ext>
              </a:extLst>
            </p:cNvPr>
            <p:cNvSpPr/>
            <p:nvPr/>
          </p:nvSpPr>
          <p:spPr>
            <a:xfrm>
              <a:off x="10726077" y="1122018"/>
              <a:ext cx="776810" cy="7768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E8D5D7D1-E647-4B5B-9E95-4C1707D8145C}"/>
                </a:ext>
              </a:extLst>
            </p:cNvPr>
            <p:cNvSpPr/>
            <p:nvPr/>
          </p:nvSpPr>
          <p:spPr>
            <a:xfrm>
              <a:off x="10776551" y="1176910"/>
              <a:ext cx="675861" cy="66702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6734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AB16CC96-EE12-40E4-B45E-AB0098FE5D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62" y="259489"/>
            <a:ext cx="3083581" cy="1857177"/>
          </a:xfrm>
          <a:prstGeom prst="rect">
            <a:avLst/>
          </a:prstGeom>
          <a:effectLst>
            <a:glow rad="139700">
              <a:schemeClr val="bg1">
                <a:alpha val="51000"/>
              </a:schemeClr>
            </a:glow>
            <a:outerShdw blurRad="139700" dist="177800" dir="7080000" sx="110000" sy="11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0" name="מלבן 9">
            <a:hlinkClick r:id="rId3" action="ppaction://hlinksldjump"/>
            <a:extLst>
              <a:ext uri="{FF2B5EF4-FFF2-40B4-BE49-F238E27FC236}">
                <a16:creationId xmlns:a16="http://schemas.microsoft.com/office/drawing/2014/main" id="{3B8B4E97-61CA-4881-8CEC-CB09192A7DF7}"/>
              </a:ext>
            </a:extLst>
          </p:cNvPr>
          <p:cNvSpPr/>
          <p:nvPr/>
        </p:nvSpPr>
        <p:spPr>
          <a:xfrm>
            <a:off x="879091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Back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D0305E1-D557-4293-89D3-BEB47ED27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28" y="1259996"/>
            <a:ext cx="1534507" cy="139645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תיבת טקסט 11">
            <a:extLst>
              <a:ext uri="{FF2B5EF4-FFF2-40B4-BE49-F238E27FC236}">
                <a16:creationId xmlns:a16="http://schemas.microsoft.com/office/drawing/2014/main" id="{32EA79F9-03BE-479F-8954-D1AE429AC030}"/>
              </a:ext>
            </a:extLst>
          </p:cNvPr>
          <p:cNvSpPr txBox="1"/>
          <p:nvPr/>
        </p:nvSpPr>
        <p:spPr>
          <a:xfrm>
            <a:off x="3224463" y="351929"/>
            <a:ext cx="6229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>
                <a:effectLst>
                  <a:glow rad="50800">
                    <a:schemeClr val="bg1"/>
                  </a:glow>
                </a:effectLst>
              </a:rPr>
              <a:t>Open TCP Ports: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1797FC19-4A1B-4FBC-AAD6-CE64480753B7}"/>
              </a:ext>
            </a:extLst>
          </p:cNvPr>
          <p:cNvSpPr txBox="1"/>
          <p:nvPr/>
        </p:nvSpPr>
        <p:spPr>
          <a:xfrm>
            <a:off x="4055165" y="2835965"/>
            <a:ext cx="43997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i="1" dirty="0">
                <a:effectLst>
                  <a:glow rad="50800">
                    <a:schemeClr val="bg1"/>
                  </a:glow>
                </a:effectLst>
              </a:rPr>
              <a:t>22 – SSH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i="1" dirty="0">
                <a:effectLst>
                  <a:glow rad="50800">
                    <a:schemeClr val="bg1"/>
                  </a:glow>
                </a:effectLst>
              </a:rPr>
              <a:t>443 – HTTPS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i="1" dirty="0">
                <a:effectLst>
                  <a:glow rad="50800">
                    <a:schemeClr val="bg1"/>
                  </a:glow>
                </a:effectLst>
              </a:rPr>
              <a:t>445 – SMB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i="1" dirty="0">
                <a:effectLst>
                  <a:glow rad="50800">
                    <a:schemeClr val="bg1"/>
                  </a:glow>
                </a:effectLst>
              </a:rPr>
              <a:t>21 – FTP Service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7EF03E56-7EA7-4060-9E48-252A6F67BC91}"/>
              </a:ext>
            </a:extLst>
          </p:cNvPr>
          <p:cNvSpPr txBox="1"/>
          <p:nvPr/>
        </p:nvSpPr>
        <p:spPr>
          <a:xfrm>
            <a:off x="5532618" y="1736294"/>
            <a:ext cx="2531497" cy="369332"/>
          </a:xfrm>
          <a:prstGeom prst="rect">
            <a:avLst/>
          </a:prstGeom>
          <a:solidFill>
            <a:schemeClr val="bg1"/>
          </a:solidFill>
          <a:ln w="349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/>
              <a:t>192.168.211.3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01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AB16CC96-EE12-40E4-B45E-AB0098FE5D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62" y="259489"/>
            <a:ext cx="3083581" cy="1857177"/>
          </a:xfrm>
          <a:prstGeom prst="rect">
            <a:avLst/>
          </a:prstGeom>
          <a:effectLst>
            <a:glow rad="139700">
              <a:schemeClr val="bg1">
                <a:alpha val="51000"/>
              </a:schemeClr>
            </a:glow>
            <a:outerShdw blurRad="139700" dist="177800" dir="7080000" sx="110000" sy="11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0" name="מלבן 9">
            <a:hlinkClick r:id="rId3" action="ppaction://hlinksldjump"/>
            <a:extLst>
              <a:ext uri="{FF2B5EF4-FFF2-40B4-BE49-F238E27FC236}">
                <a16:creationId xmlns:a16="http://schemas.microsoft.com/office/drawing/2014/main" id="{3B8B4E97-61CA-4881-8CEC-CB09192A7DF7}"/>
              </a:ext>
            </a:extLst>
          </p:cNvPr>
          <p:cNvSpPr/>
          <p:nvPr/>
        </p:nvSpPr>
        <p:spPr>
          <a:xfrm>
            <a:off x="879091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Back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0" name="תיבת טקסט 11">
            <a:extLst>
              <a:ext uri="{FF2B5EF4-FFF2-40B4-BE49-F238E27FC236}">
                <a16:creationId xmlns:a16="http://schemas.microsoft.com/office/drawing/2014/main" id="{32EA79F9-03BE-479F-8954-D1AE429AC030}"/>
              </a:ext>
            </a:extLst>
          </p:cNvPr>
          <p:cNvSpPr txBox="1"/>
          <p:nvPr/>
        </p:nvSpPr>
        <p:spPr>
          <a:xfrm>
            <a:off x="3224463" y="351929"/>
            <a:ext cx="6229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>
                <a:effectLst>
                  <a:glow rad="50800">
                    <a:schemeClr val="bg1"/>
                  </a:glow>
                </a:effectLst>
              </a:rPr>
              <a:t>Open UDP Ports: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1797FC19-4A1B-4FBC-AAD6-CE64480753B7}"/>
              </a:ext>
            </a:extLst>
          </p:cNvPr>
          <p:cNvSpPr txBox="1"/>
          <p:nvPr/>
        </p:nvSpPr>
        <p:spPr>
          <a:xfrm>
            <a:off x="4055165" y="2835965"/>
            <a:ext cx="43997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effectLst>
                  <a:glow rad="50800">
                    <a:schemeClr val="bg1"/>
                  </a:glow>
                </a:effectLst>
              </a:rPr>
              <a:t>10567 – NMP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effectLst>
                  <a:glow rad="50800">
                    <a:schemeClr val="bg1"/>
                  </a:glow>
                </a:effectLst>
              </a:rPr>
              <a:t>53 – DNS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effectLst>
                  <a:glow rad="50800">
                    <a:schemeClr val="bg1"/>
                  </a:glow>
                </a:effectLst>
              </a:rPr>
              <a:t>67 – DHCP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effectLst>
                  <a:glow rad="50800">
                    <a:schemeClr val="bg1"/>
                  </a:glow>
                </a:effectLst>
              </a:rPr>
              <a:t>69 – TFTP Service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0C076FD-B824-4FA4-B88A-10703E66C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28" y="1259996"/>
            <a:ext cx="1534507" cy="139645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239605D1-C368-4999-BCE7-111463828A9C}"/>
              </a:ext>
            </a:extLst>
          </p:cNvPr>
          <p:cNvSpPr txBox="1"/>
          <p:nvPr/>
        </p:nvSpPr>
        <p:spPr>
          <a:xfrm>
            <a:off x="5532618" y="1736294"/>
            <a:ext cx="2531497" cy="369332"/>
          </a:xfrm>
          <a:prstGeom prst="rect">
            <a:avLst/>
          </a:prstGeom>
          <a:solidFill>
            <a:schemeClr val="bg1"/>
          </a:solidFill>
          <a:ln w="349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/>
              <a:t>192.168.211.3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125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AB16CC96-EE12-40E4-B45E-AB0098FE5D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62" y="259489"/>
            <a:ext cx="3083581" cy="1857177"/>
          </a:xfrm>
          <a:prstGeom prst="rect">
            <a:avLst/>
          </a:prstGeom>
          <a:effectLst>
            <a:glow rad="139700">
              <a:schemeClr val="bg1">
                <a:alpha val="51000"/>
              </a:schemeClr>
            </a:glow>
            <a:outerShdw blurRad="139700" dist="177800" dir="7080000" sx="110000" sy="11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0" name="מלבן 9">
            <a:hlinkClick r:id="rId3" action="ppaction://hlinksldjump"/>
            <a:extLst>
              <a:ext uri="{FF2B5EF4-FFF2-40B4-BE49-F238E27FC236}">
                <a16:creationId xmlns:a16="http://schemas.microsoft.com/office/drawing/2014/main" id="{3B8B4E97-61CA-4881-8CEC-CB09192A7DF7}"/>
              </a:ext>
            </a:extLst>
          </p:cNvPr>
          <p:cNvSpPr/>
          <p:nvPr/>
        </p:nvSpPr>
        <p:spPr>
          <a:xfrm>
            <a:off x="879091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Back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0" name="תיבת טקסט 11">
            <a:extLst>
              <a:ext uri="{FF2B5EF4-FFF2-40B4-BE49-F238E27FC236}">
                <a16:creationId xmlns:a16="http://schemas.microsoft.com/office/drawing/2014/main" id="{32EA79F9-03BE-479F-8954-D1AE429AC030}"/>
              </a:ext>
            </a:extLst>
          </p:cNvPr>
          <p:cNvSpPr txBox="1"/>
          <p:nvPr/>
        </p:nvSpPr>
        <p:spPr>
          <a:xfrm>
            <a:off x="3224463" y="351929"/>
            <a:ext cx="7010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>
                <a:effectLst>
                  <a:glow rad="50800">
                    <a:schemeClr val="bg1"/>
                  </a:glow>
                </a:effectLst>
              </a:rPr>
              <a:t>Activate Reverse Shell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0C076FD-B824-4FA4-B88A-10703E66C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28" y="1259996"/>
            <a:ext cx="1534507" cy="139645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239605D1-C368-4999-BCE7-111463828A9C}"/>
              </a:ext>
            </a:extLst>
          </p:cNvPr>
          <p:cNvSpPr txBox="1"/>
          <p:nvPr/>
        </p:nvSpPr>
        <p:spPr>
          <a:xfrm>
            <a:off x="5477524" y="1697294"/>
            <a:ext cx="4345983" cy="369332"/>
          </a:xfrm>
          <a:prstGeom prst="rect">
            <a:avLst/>
          </a:prstGeom>
          <a:solidFill>
            <a:schemeClr val="tx1"/>
          </a:solidFill>
          <a:ln w="349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C:\Users\revshell&gt;                                               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A3D1C092-D9F4-4259-A4CB-AC107794F988}"/>
              </a:ext>
            </a:extLst>
          </p:cNvPr>
          <p:cNvSpPr txBox="1"/>
          <p:nvPr/>
        </p:nvSpPr>
        <p:spPr>
          <a:xfrm>
            <a:off x="3859128" y="2721223"/>
            <a:ext cx="16415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192.168.211.11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9378E0C-0AD0-4D7D-B61A-A040C1ED4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251" y="3330148"/>
            <a:ext cx="1534507" cy="139645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206406B4-7D03-45D3-A234-C74B86EB4C05}"/>
              </a:ext>
            </a:extLst>
          </p:cNvPr>
          <p:cNvSpPr txBox="1"/>
          <p:nvPr/>
        </p:nvSpPr>
        <p:spPr>
          <a:xfrm>
            <a:off x="5500647" y="3767446"/>
            <a:ext cx="4345983" cy="369332"/>
          </a:xfrm>
          <a:prstGeom prst="rect">
            <a:avLst/>
          </a:prstGeom>
          <a:solidFill>
            <a:schemeClr val="tx1"/>
          </a:solidFill>
          <a:ln w="349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C:\Users\eaglei&gt;                                               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A540B2F2-F8AB-4049-A974-C0ADA49074EC}"/>
              </a:ext>
            </a:extLst>
          </p:cNvPr>
          <p:cNvSpPr txBox="1"/>
          <p:nvPr/>
        </p:nvSpPr>
        <p:spPr>
          <a:xfrm>
            <a:off x="3882251" y="4791375"/>
            <a:ext cx="16415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192.168.211.3</a:t>
            </a: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85823A14-2287-46B4-BB7C-584600123168}"/>
              </a:ext>
            </a:extLst>
          </p:cNvPr>
          <p:cNvSpPr txBox="1"/>
          <p:nvPr/>
        </p:nvSpPr>
        <p:spPr>
          <a:xfrm>
            <a:off x="9823507" y="1697294"/>
            <a:ext cx="897623" cy="369332"/>
          </a:xfrm>
          <a:prstGeom prst="rect">
            <a:avLst/>
          </a:prstGeom>
          <a:solidFill>
            <a:schemeClr val="tx1"/>
          </a:solidFill>
          <a:ln w="349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8000"/>
                </a:solidFill>
              </a:rPr>
              <a:t>Send</a:t>
            </a: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8506E984-D76F-4FFC-929F-2377AECB3089}"/>
              </a:ext>
            </a:extLst>
          </p:cNvPr>
          <p:cNvSpPr txBox="1"/>
          <p:nvPr/>
        </p:nvSpPr>
        <p:spPr>
          <a:xfrm>
            <a:off x="9846630" y="3767446"/>
            <a:ext cx="897623" cy="369332"/>
          </a:xfrm>
          <a:prstGeom prst="rect">
            <a:avLst/>
          </a:prstGeom>
          <a:solidFill>
            <a:schemeClr val="tx1"/>
          </a:solidFill>
          <a:ln w="349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8000"/>
                </a:solidFill>
              </a:rPr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154139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C2097366-DCBD-479D-9CED-1BABEB4EBC46}"/>
              </a:ext>
            </a:extLst>
          </p:cNvPr>
          <p:cNvSpPr txBox="1"/>
          <p:nvPr/>
        </p:nvSpPr>
        <p:spPr>
          <a:xfrm>
            <a:off x="2834996" y="2274838"/>
            <a:ext cx="8120871" cy="2554545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Eagle Eye is a software made to help network engineers and penetration testers scan the networks they need to examine efficiently and easily.  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AB16CC96-EE12-40E4-B45E-AB0098FE5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4" y="259489"/>
            <a:ext cx="3083581" cy="1857177"/>
          </a:xfrm>
          <a:prstGeom prst="rect">
            <a:avLst/>
          </a:prstGeom>
          <a:effectLst>
            <a:glow rad="139700">
              <a:schemeClr val="bg1">
                <a:alpha val="51000"/>
              </a:schemeClr>
            </a:glow>
            <a:outerShdw blurRad="139700" dist="177800" dir="7080000" sx="110000" sy="11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0" name="מלבן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B8B4E97-61CA-4881-8CEC-CB09192A7DF7}"/>
              </a:ext>
            </a:extLst>
          </p:cNvPr>
          <p:cNvSpPr/>
          <p:nvPr/>
        </p:nvSpPr>
        <p:spPr>
          <a:xfrm>
            <a:off x="879091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Back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F64C20E9-105C-4B21-B62D-9D55F378E62F}"/>
              </a:ext>
            </a:extLst>
          </p:cNvPr>
          <p:cNvSpPr/>
          <p:nvPr/>
        </p:nvSpPr>
        <p:spPr>
          <a:xfrm>
            <a:off x="4989768" y="207079"/>
            <a:ext cx="2212465" cy="92333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glow rad="203200">
                    <a:schemeClr val="accent1">
                      <a:lumMod val="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PhagsPa" panose="020B0502040204020203" pitchFamily="34" charset="0"/>
              </a:rPr>
              <a:t>About</a:t>
            </a:r>
            <a:endParaRPr lang="he-IL" sz="5400" b="1" cap="none" spc="0" dirty="0">
              <a:ln w="0"/>
              <a:solidFill>
                <a:schemeClr val="tx1"/>
              </a:solidFill>
              <a:effectLst>
                <a:glow rad="203200">
                  <a:schemeClr val="accent1">
                    <a:lumMod val="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PhagsP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663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AB16CC96-EE12-40E4-B45E-AB0098FE5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4" y="259489"/>
            <a:ext cx="3083581" cy="1857177"/>
          </a:xfrm>
          <a:prstGeom prst="rect">
            <a:avLst/>
          </a:prstGeom>
          <a:effectLst>
            <a:glow rad="139700">
              <a:schemeClr val="bg1">
                <a:alpha val="51000"/>
              </a:schemeClr>
            </a:glow>
            <a:outerShdw blurRad="139700" dist="177800" dir="7080000" sx="110000" sy="11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0" name="מלבן 9">
            <a:hlinkClick r:id="rId3" action="ppaction://hlinksldjump"/>
            <a:extLst>
              <a:ext uri="{FF2B5EF4-FFF2-40B4-BE49-F238E27FC236}">
                <a16:creationId xmlns:a16="http://schemas.microsoft.com/office/drawing/2014/main" id="{3B8B4E97-61CA-4881-8CEC-CB09192A7DF7}"/>
              </a:ext>
            </a:extLst>
          </p:cNvPr>
          <p:cNvSpPr/>
          <p:nvPr/>
        </p:nvSpPr>
        <p:spPr>
          <a:xfrm>
            <a:off x="879091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Back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F64C20E9-105C-4B21-B62D-9D55F378E62F}"/>
              </a:ext>
            </a:extLst>
          </p:cNvPr>
          <p:cNvSpPr/>
          <p:nvPr/>
        </p:nvSpPr>
        <p:spPr>
          <a:xfrm>
            <a:off x="4665162" y="207079"/>
            <a:ext cx="2861681" cy="92333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glow rad="203200">
                    <a:schemeClr val="accent1">
                      <a:lumMod val="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PhagsPa" panose="020B0502040204020203" pitchFamily="34" charset="0"/>
              </a:rPr>
              <a:t>Register</a:t>
            </a:r>
            <a:endParaRPr lang="he-IL" sz="5400" b="1" cap="none" spc="0" dirty="0">
              <a:ln w="0"/>
              <a:solidFill>
                <a:schemeClr val="tx1"/>
              </a:solidFill>
              <a:effectLst>
                <a:glow rad="203200">
                  <a:schemeClr val="accent1">
                    <a:lumMod val="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PhagsPa" panose="020B0502040204020203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296084B-EF9D-461F-9F1B-B3BC86F09B12}"/>
              </a:ext>
            </a:extLst>
          </p:cNvPr>
          <p:cNvSpPr txBox="1"/>
          <p:nvPr/>
        </p:nvSpPr>
        <p:spPr>
          <a:xfrm>
            <a:off x="3538318" y="1942854"/>
            <a:ext cx="1557894" cy="646331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3600" b="1" i="1" dirty="0">
                <a:effectLst>
                  <a:glow rad="50800">
                    <a:schemeClr val="bg1"/>
                  </a:glow>
                </a:effectLst>
              </a:rPr>
              <a:t>Name</a:t>
            </a:r>
            <a:r>
              <a:rPr lang="en-US" sz="2800" b="1" i="1" dirty="0">
                <a:effectLst>
                  <a:glow rad="50800">
                    <a:schemeClr val="bg1"/>
                  </a:glow>
                </a:effectLst>
              </a:rPr>
              <a:t>:</a:t>
            </a:r>
            <a:endParaRPr lang="en-US" sz="2800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33C4A4B-E8F2-4593-AB00-3234B4EB2AC0}"/>
              </a:ext>
            </a:extLst>
          </p:cNvPr>
          <p:cNvSpPr txBox="1"/>
          <p:nvPr/>
        </p:nvSpPr>
        <p:spPr>
          <a:xfrm>
            <a:off x="4995346" y="2131594"/>
            <a:ext cx="2531497" cy="369332"/>
          </a:xfrm>
          <a:prstGeom prst="rect">
            <a:avLst/>
          </a:prstGeom>
          <a:solidFill>
            <a:schemeClr val="bg1"/>
          </a:solidFill>
          <a:ln w="349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kuku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89EDA1DC-ED56-4B93-B96E-F71AEC5007C4}"/>
              </a:ext>
            </a:extLst>
          </p:cNvPr>
          <p:cNvSpPr txBox="1"/>
          <p:nvPr/>
        </p:nvSpPr>
        <p:spPr>
          <a:xfrm>
            <a:off x="3406681" y="2565396"/>
            <a:ext cx="253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effectLst>
                  <a:glow rad="50800">
                    <a:schemeClr val="bg1"/>
                  </a:glow>
                </a:effectLst>
              </a:rPr>
              <a:t>Username: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30F2D325-0086-4035-B809-C1AD611B5052}"/>
              </a:ext>
            </a:extLst>
          </p:cNvPr>
          <p:cNvSpPr txBox="1"/>
          <p:nvPr/>
        </p:nvSpPr>
        <p:spPr>
          <a:xfrm>
            <a:off x="3417595" y="3175373"/>
            <a:ext cx="2531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effectLst>
                  <a:glow rad="50800">
                    <a:schemeClr val="bg1"/>
                  </a:glow>
                </a:effectLst>
              </a:rPr>
              <a:t>Password: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00581197-2C6B-450E-98E4-DB886CE06A3B}"/>
              </a:ext>
            </a:extLst>
          </p:cNvPr>
          <p:cNvSpPr txBox="1"/>
          <p:nvPr/>
        </p:nvSpPr>
        <p:spPr>
          <a:xfrm>
            <a:off x="3417595" y="3764279"/>
            <a:ext cx="4209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effectLst>
                  <a:glow rad="50800">
                    <a:schemeClr val="bg1"/>
                  </a:glow>
                </a:effectLst>
              </a:rPr>
              <a:t>Confirm Password:</a:t>
            </a: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DB29C4EB-CDBA-424B-B938-C9C06CD13193}"/>
              </a:ext>
            </a:extLst>
          </p:cNvPr>
          <p:cNvSpPr txBox="1"/>
          <p:nvPr/>
        </p:nvSpPr>
        <p:spPr>
          <a:xfrm>
            <a:off x="3406141" y="4318985"/>
            <a:ext cx="150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effectLst>
                  <a:glow rad="50800">
                    <a:schemeClr val="bg1"/>
                  </a:glow>
                </a:effectLst>
              </a:rPr>
              <a:t>Email:</a:t>
            </a: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C154ECCA-4D6D-4015-B474-8742B8BAC014}"/>
              </a:ext>
            </a:extLst>
          </p:cNvPr>
          <p:cNvSpPr txBox="1"/>
          <p:nvPr/>
        </p:nvSpPr>
        <p:spPr>
          <a:xfrm>
            <a:off x="5714565" y="2729240"/>
            <a:ext cx="2531497" cy="369332"/>
          </a:xfrm>
          <a:prstGeom prst="rect">
            <a:avLst/>
          </a:prstGeom>
          <a:solidFill>
            <a:schemeClr val="bg1"/>
          </a:solidFill>
          <a:ln w="349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kuku345</a:t>
            </a: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EAD9F307-C4B1-47D5-92DD-58356165082A}"/>
              </a:ext>
            </a:extLst>
          </p:cNvPr>
          <p:cNvSpPr txBox="1"/>
          <p:nvPr/>
        </p:nvSpPr>
        <p:spPr>
          <a:xfrm>
            <a:off x="4791307" y="4478683"/>
            <a:ext cx="2531497" cy="369332"/>
          </a:xfrm>
          <a:prstGeom prst="rect">
            <a:avLst/>
          </a:prstGeom>
          <a:solidFill>
            <a:schemeClr val="bg1"/>
          </a:solidFill>
          <a:ln w="349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kuku123@gmail.com</a:t>
            </a:r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A23B59E3-A679-4B10-8824-E8FFE40A3E3A}"/>
              </a:ext>
            </a:extLst>
          </p:cNvPr>
          <p:cNvSpPr txBox="1"/>
          <p:nvPr/>
        </p:nvSpPr>
        <p:spPr>
          <a:xfrm>
            <a:off x="5714564" y="3350742"/>
            <a:ext cx="2531497" cy="369332"/>
          </a:xfrm>
          <a:prstGeom prst="rect">
            <a:avLst/>
          </a:prstGeom>
          <a:solidFill>
            <a:schemeClr val="bg1"/>
          </a:solidFill>
          <a:ln w="349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**************</a:t>
            </a:r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547E9504-D847-4B42-A6C5-9314323CF894}"/>
              </a:ext>
            </a:extLst>
          </p:cNvPr>
          <p:cNvSpPr txBox="1"/>
          <p:nvPr/>
        </p:nvSpPr>
        <p:spPr>
          <a:xfrm>
            <a:off x="7200902" y="3943899"/>
            <a:ext cx="2531497" cy="369332"/>
          </a:xfrm>
          <a:prstGeom prst="rect">
            <a:avLst/>
          </a:prstGeom>
          <a:solidFill>
            <a:schemeClr val="bg1"/>
          </a:solidFill>
          <a:ln w="349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**************</a:t>
            </a:r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484BB6CE-B359-4F50-AC7E-617E0A58BB10}"/>
              </a:ext>
            </a:extLst>
          </p:cNvPr>
          <p:cNvSpPr txBox="1"/>
          <p:nvPr/>
        </p:nvSpPr>
        <p:spPr>
          <a:xfrm>
            <a:off x="4904167" y="5056725"/>
            <a:ext cx="656076" cy="461665"/>
          </a:xfrm>
          <a:prstGeom prst="rect">
            <a:avLst/>
          </a:prstGeom>
          <a:solidFill>
            <a:schemeClr val="bg1"/>
          </a:solidFill>
          <a:ln w="349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050</a:t>
            </a:r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95E08599-1BAA-4F4A-AB6E-D3E1BB0D225D}"/>
              </a:ext>
            </a:extLst>
          </p:cNvPr>
          <p:cNvSpPr txBox="1"/>
          <p:nvPr/>
        </p:nvSpPr>
        <p:spPr>
          <a:xfrm>
            <a:off x="3361277" y="4869347"/>
            <a:ext cx="150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effectLst>
                  <a:glow rad="50800">
                    <a:schemeClr val="bg1"/>
                  </a:glow>
                </a:effectLst>
              </a:rPr>
              <a:t>Phone:</a:t>
            </a:r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496E3388-21D7-47CE-A6F6-EBE7D6E13B86}"/>
              </a:ext>
            </a:extLst>
          </p:cNvPr>
          <p:cNvSpPr txBox="1"/>
          <p:nvPr/>
        </p:nvSpPr>
        <p:spPr>
          <a:xfrm>
            <a:off x="5294665" y="4940702"/>
            <a:ext cx="8398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/>
              <a:t>-</a:t>
            </a:r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4415F977-9D9D-4935-9DEF-F1F4F8D7CED5}"/>
              </a:ext>
            </a:extLst>
          </p:cNvPr>
          <p:cNvSpPr txBox="1"/>
          <p:nvPr/>
        </p:nvSpPr>
        <p:spPr>
          <a:xfrm>
            <a:off x="5868886" y="5056725"/>
            <a:ext cx="1332016" cy="461665"/>
          </a:xfrm>
          <a:prstGeom prst="rect">
            <a:avLst/>
          </a:prstGeom>
          <a:solidFill>
            <a:schemeClr val="bg1"/>
          </a:solidFill>
          <a:ln w="349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7688687</a:t>
            </a:r>
            <a:endParaRPr lang="en-US" b="1" dirty="0"/>
          </a:p>
        </p:txBody>
      </p:sp>
      <p:sp>
        <p:nvSpPr>
          <p:cNvPr id="29" name="מלבן 28">
            <a:hlinkClick r:id="rId4" action="ppaction://hlinksldjump"/>
            <a:extLst>
              <a:ext uri="{FF2B5EF4-FFF2-40B4-BE49-F238E27FC236}">
                <a16:creationId xmlns:a16="http://schemas.microsoft.com/office/drawing/2014/main" id="{BB769CA5-72A7-4182-86CC-99873FE892F3}"/>
              </a:ext>
            </a:extLst>
          </p:cNvPr>
          <p:cNvSpPr/>
          <p:nvPr/>
        </p:nvSpPr>
        <p:spPr>
          <a:xfrm>
            <a:off x="8967539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Proceed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57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AB16CC96-EE12-40E4-B45E-AB0098FE5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567" y="175599"/>
            <a:ext cx="5098865" cy="3070941"/>
          </a:xfrm>
          <a:prstGeom prst="rect">
            <a:avLst/>
          </a:prstGeom>
          <a:effectLst>
            <a:glow rad="139700">
              <a:schemeClr val="bg1">
                <a:alpha val="51000"/>
              </a:schemeClr>
            </a:glow>
            <a:outerShdw blurRad="139700" dist="177800" dir="7080000" sx="110000" sy="11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0" name="מלבן 9">
            <a:hlinkClick r:id="rId3" action="ppaction://hlinksldjump"/>
            <a:extLst>
              <a:ext uri="{FF2B5EF4-FFF2-40B4-BE49-F238E27FC236}">
                <a16:creationId xmlns:a16="http://schemas.microsoft.com/office/drawing/2014/main" id="{3B8B4E97-61CA-4881-8CEC-CB09192A7DF7}"/>
              </a:ext>
            </a:extLst>
          </p:cNvPr>
          <p:cNvSpPr/>
          <p:nvPr/>
        </p:nvSpPr>
        <p:spPr>
          <a:xfrm>
            <a:off x="3523920" y="5630864"/>
            <a:ext cx="6325299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Return To main menu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1C6A886C-29FF-4045-8105-DAFF98FA8BEE}"/>
              </a:ext>
            </a:extLst>
          </p:cNvPr>
          <p:cNvSpPr txBox="1"/>
          <p:nvPr/>
        </p:nvSpPr>
        <p:spPr>
          <a:xfrm>
            <a:off x="2534565" y="3611461"/>
            <a:ext cx="87486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effectLst>
                  <a:glow rad="50800">
                    <a:schemeClr val="bg1"/>
                  </a:glow>
                </a:effectLst>
              </a:rPr>
              <a:t>{User} registered successfully! </a:t>
            </a:r>
          </a:p>
          <a:p>
            <a:pPr algn="ctr"/>
            <a:r>
              <a:rPr lang="en-US" sz="4800" b="1" i="1" dirty="0">
                <a:effectLst>
                  <a:glow rad="50800">
                    <a:schemeClr val="bg1"/>
                  </a:glow>
                </a:effectLst>
              </a:rPr>
              <a:t>Welcome to the Eagle Eye Family!</a:t>
            </a:r>
          </a:p>
        </p:txBody>
      </p:sp>
    </p:spTree>
    <p:extLst>
      <p:ext uri="{BB962C8B-B14F-4D97-AF65-F5344CB8AC3E}">
        <p14:creationId xmlns:p14="http://schemas.microsoft.com/office/powerpoint/2010/main" val="145379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AB16CC96-EE12-40E4-B45E-AB0098FE5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4" y="259489"/>
            <a:ext cx="3083581" cy="1857177"/>
          </a:xfrm>
          <a:prstGeom prst="rect">
            <a:avLst/>
          </a:prstGeom>
          <a:effectLst>
            <a:glow rad="139700">
              <a:schemeClr val="bg1">
                <a:alpha val="51000"/>
              </a:schemeClr>
            </a:glow>
            <a:outerShdw blurRad="139700" dist="177800" dir="7080000" sx="110000" sy="11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0" name="מלבן 9">
            <a:hlinkClick r:id="rId3" action="ppaction://hlinksldjump"/>
            <a:extLst>
              <a:ext uri="{FF2B5EF4-FFF2-40B4-BE49-F238E27FC236}">
                <a16:creationId xmlns:a16="http://schemas.microsoft.com/office/drawing/2014/main" id="{3B8B4E97-61CA-4881-8CEC-CB09192A7DF7}"/>
              </a:ext>
            </a:extLst>
          </p:cNvPr>
          <p:cNvSpPr/>
          <p:nvPr/>
        </p:nvSpPr>
        <p:spPr>
          <a:xfrm>
            <a:off x="879091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Back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F64C20E9-105C-4B21-B62D-9D55F378E62F}"/>
              </a:ext>
            </a:extLst>
          </p:cNvPr>
          <p:cNvSpPr/>
          <p:nvPr/>
        </p:nvSpPr>
        <p:spPr>
          <a:xfrm>
            <a:off x="4654740" y="443327"/>
            <a:ext cx="2882520" cy="132343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0"/>
                <a:solidFill>
                  <a:schemeClr val="tx1"/>
                </a:solidFill>
                <a:effectLst>
                  <a:glow rad="203200">
                    <a:schemeClr val="accent1">
                      <a:lumMod val="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PhagsPa" panose="020B0502040204020203" pitchFamily="34" charset="0"/>
              </a:rPr>
              <a:t>Login</a:t>
            </a:r>
            <a:endParaRPr lang="he-IL" sz="8000" b="1" cap="none" spc="0" dirty="0">
              <a:ln w="0"/>
              <a:solidFill>
                <a:schemeClr val="tx1"/>
              </a:solidFill>
              <a:effectLst>
                <a:glow rad="203200">
                  <a:schemeClr val="accent1">
                    <a:lumMod val="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PhagsPa" panose="020B0502040204020203" pitchFamily="34" charset="0"/>
            </a:endParaRPr>
          </a:p>
        </p:txBody>
      </p:sp>
      <p:sp>
        <p:nvSpPr>
          <p:cNvPr id="12" name="מלבן 11">
            <a:hlinkClick r:id="rId4" action="ppaction://hlinksldjump"/>
            <a:extLst>
              <a:ext uri="{FF2B5EF4-FFF2-40B4-BE49-F238E27FC236}">
                <a16:creationId xmlns:a16="http://schemas.microsoft.com/office/drawing/2014/main" id="{0192F9D3-2462-4E21-B2F4-2D36EC815A44}"/>
              </a:ext>
            </a:extLst>
          </p:cNvPr>
          <p:cNvSpPr/>
          <p:nvPr/>
        </p:nvSpPr>
        <p:spPr>
          <a:xfrm>
            <a:off x="8756163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Login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2AC582A1-61F3-4885-8FF4-FD36A067C0F9}"/>
              </a:ext>
            </a:extLst>
          </p:cNvPr>
          <p:cNvSpPr txBox="1"/>
          <p:nvPr/>
        </p:nvSpPr>
        <p:spPr>
          <a:xfrm>
            <a:off x="3224463" y="2501210"/>
            <a:ext cx="2490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Username:</a:t>
            </a: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033E71B9-EAC2-49AA-A6F3-A00C52F9330F}"/>
              </a:ext>
            </a:extLst>
          </p:cNvPr>
          <p:cNvSpPr txBox="1"/>
          <p:nvPr/>
        </p:nvSpPr>
        <p:spPr>
          <a:xfrm>
            <a:off x="5832452" y="2721019"/>
            <a:ext cx="2531497" cy="369332"/>
          </a:xfrm>
          <a:prstGeom prst="rect">
            <a:avLst/>
          </a:prstGeom>
          <a:solidFill>
            <a:schemeClr val="bg1"/>
          </a:solidFill>
          <a:ln w="349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eaglei</a:t>
            </a:r>
            <a:endParaRPr lang="en-US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C34953B8-8261-4C03-9788-3915A07C4D63}"/>
              </a:ext>
            </a:extLst>
          </p:cNvPr>
          <p:cNvSpPr txBox="1"/>
          <p:nvPr/>
        </p:nvSpPr>
        <p:spPr>
          <a:xfrm>
            <a:off x="3224463" y="3336719"/>
            <a:ext cx="2490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Password: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67EA9107-731F-4355-ABB8-4FEF0D4DA530}"/>
              </a:ext>
            </a:extLst>
          </p:cNvPr>
          <p:cNvSpPr txBox="1"/>
          <p:nvPr/>
        </p:nvSpPr>
        <p:spPr>
          <a:xfrm>
            <a:off x="5832453" y="3565734"/>
            <a:ext cx="2531497" cy="369332"/>
          </a:xfrm>
          <a:prstGeom prst="rect">
            <a:avLst/>
          </a:prstGeom>
          <a:solidFill>
            <a:schemeClr val="bg1"/>
          </a:solidFill>
          <a:ln w="349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***********</a:t>
            </a:r>
          </a:p>
        </p:txBody>
      </p:sp>
      <p:sp>
        <p:nvSpPr>
          <p:cNvPr id="2" name="תיבת טקסט 1">
            <a:hlinkClick r:id="rId5" action="ppaction://hlinksldjump"/>
            <a:extLst>
              <a:ext uri="{FF2B5EF4-FFF2-40B4-BE49-F238E27FC236}">
                <a16:creationId xmlns:a16="http://schemas.microsoft.com/office/drawing/2014/main" id="{A1034DB2-6A49-4435-B61E-62A43F975023}"/>
              </a:ext>
            </a:extLst>
          </p:cNvPr>
          <p:cNvSpPr txBox="1"/>
          <p:nvPr/>
        </p:nvSpPr>
        <p:spPr>
          <a:xfrm>
            <a:off x="4857226" y="4044605"/>
            <a:ext cx="259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effectLst>
                  <a:glow rad="50800">
                    <a:schemeClr val="bg1"/>
                  </a:glow>
                </a:effectLst>
              </a:rPr>
              <a:t>Forgot</a:t>
            </a:r>
            <a:r>
              <a:rPr lang="en-US" sz="800" dirty="0"/>
              <a:t> </a:t>
            </a:r>
            <a:r>
              <a:rPr lang="en-US" sz="1400" b="1" i="1" dirty="0">
                <a:effectLst>
                  <a:glow rad="50800">
                    <a:schemeClr val="bg1"/>
                  </a:glow>
                </a:effectLst>
              </a:rPr>
              <a:t>Password? Click here to reset it.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2850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AB16CC96-EE12-40E4-B45E-AB0098FE5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4" y="259489"/>
            <a:ext cx="3083581" cy="1857177"/>
          </a:xfrm>
          <a:prstGeom prst="rect">
            <a:avLst/>
          </a:prstGeom>
          <a:effectLst>
            <a:glow rad="139700">
              <a:schemeClr val="bg1">
                <a:alpha val="51000"/>
              </a:schemeClr>
            </a:glow>
            <a:outerShdw blurRad="139700" dist="177800" dir="7080000" sx="110000" sy="11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0" name="מלבן 9">
            <a:hlinkClick r:id="rId3" action="ppaction://hlinksldjump"/>
            <a:extLst>
              <a:ext uri="{FF2B5EF4-FFF2-40B4-BE49-F238E27FC236}">
                <a16:creationId xmlns:a16="http://schemas.microsoft.com/office/drawing/2014/main" id="{3B8B4E97-61CA-4881-8CEC-CB09192A7DF7}"/>
              </a:ext>
            </a:extLst>
          </p:cNvPr>
          <p:cNvSpPr/>
          <p:nvPr/>
        </p:nvSpPr>
        <p:spPr>
          <a:xfrm>
            <a:off x="879091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Back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F64C20E9-105C-4B21-B62D-9D55F378E62F}"/>
              </a:ext>
            </a:extLst>
          </p:cNvPr>
          <p:cNvSpPr/>
          <p:nvPr/>
        </p:nvSpPr>
        <p:spPr>
          <a:xfrm>
            <a:off x="3006480" y="162109"/>
            <a:ext cx="7672293" cy="132343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0"/>
                <a:solidFill>
                  <a:schemeClr val="tx1"/>
                </a:solidFill>
                <a:effectLst>
                  <a:glow rad="203200">
                    <a:schemeClr val="accent1">
                      <a:lumMod val="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PhagsPa" panose="020B0502040204020203" pitchFamily="34" charset="0"/>
              </a:rPr>
              <a:t>Reset Password</a:t>
            </a:r>
            <a:endParaRPr lang="he-IL" sz="8000" b="1" cap="none" spc="0" dirty="0">
              <a:ln w="0"/>
              <a:solidFill>
                <a:schemeClr val="tx1"/>
              </a:solidFill>
              <a:effectLst>
                <a:glow rad="203200">
                  <a:schemeClr val="accent1">
                    <a:lumMod val="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PhagsPa" panose="020B0502040204020203" pitchFamily="34" charset="0"/>
            </a:endParaRPr>
          </a:p>
        </p:txBody>
      </p:sp>
      <p:sp>
        <p:nvSpPr>
          <p:cNvPr id="12" name="מלבן 11">
            <a:hlinkClick r:id="rId4" action="ppaction://hlinksldjump"/>
            <a:extLst>
              <a:ext uri="{FF2B5EF4-FFF2-40B4-BE49-F238E27FC236}">
                <a16:creationId xmlns:a16="http://schemas.microsoft.com/office/drawing/2014/main" id="{0192F9D3-2462-4E21-B2F4-2D36EC815A44}"/>
              </a:ext>
            </a:extLst>
          </p:cNvPr>
          <p:cNvSpPr/>
          <p:nvPr/>
        </p:nvSpPr>
        <p:spPr>
          <a:xfrm>
            <a:off x="8756163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Reset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2AC582A1-61F3-4885-8FF4-FD36A067C0F9}"/>
              </a:ext>
            </a:extLst>
          </p:cNvPr>
          <p:cNvSpPr txBox="1"/>
          <p:nvPr/>
        </p:nvSpPr>
        <p:spPr>
          <a:xfrm>
            <a:off x="1360057" y="4176806"/>
            <a:ext cx="4818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Confirm Password:</a:t>
            </a: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033E71B9-EAC2-49AA-A6F3-A00C52F9330F}"/>
              </a:ext>
            </a:extLst>
          </p:cNvPr>
          <p:cNvSpPr txBox="1"/>
          <p:nvPr/>
        </p:nvSpPr>
        <p:spPr>
          <a:xfrm>
            <a:off x="5656284" y="4389622"/>
            <a:ext cx="2531497" cy="369332"/>
          </a:xfrm>
          <a:prstGeom prst="rect">
            <a:avLst/>
          </a:prstGeom>
          <a:solidFill>
            <a:schemeClr val="bg1"/>
          </a:solidFill>
          <a:ln w="349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********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C34953B8-8261-4C03-9788-3915A07C4D63}"/>
              </a:ext>
            </a:extLst>
          </p:cNvPr>
          <p:cNvSpPr txBox="1"/>
          <p:nvPr/>
        </p:nvSpPr>
        <p:spPr>
          <a:xfrm>
            <a:off x="3224463" y="3336719"/>
            <a:ext cx="2490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Password: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67EA9107-731F-4355-ABB8-4FEF0D4DA530}"/>
              </a:ext>
            </a:extLst>
          </p:cNvPr>
          <p:cNvSpPr txBox="1"/>
          <p:nvPr/>
        </p:nvSpPr>
        <p:spPr>
          <a:xfrm>
            <a:off x="5656285" y="3565498"/>
            <a:ext cx="2531497" cy="369332"/>
          </a:xfrm>
          <a:prstGeom prst="rect">
            <a:avLst/>
          </a:prstGeom>
          <a:solidFill>
            <a:schemeClr val="bg1"/>
          </a:solidFill>
          <a:ln w="349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********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3861E4C2-26BD-465D-8230-679A1AB3CDCF}"/>
              </a:ext>
            </a:extLst>
          </p:cNvPr>
          <p:cNvSpPr txBox="1"/>
          <p:nvPr/>
        </p:nvSpPr>
        <p:spPr>
          <a:xfrm>
            <a:off x="3530809" y="1617749"/>
            <a:ext cx="8327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Enter the SMS Code We sent you:</a:t>
            </a: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52430107-6A50-4274-8EEA-7BD410E612FB}"/>
              </a:ext>
            </a:extLst>
          </p:cNvPr>
          <p:cNvSpPr txBox="1"/>
          <p:nvPr/>
        </p:nvSpPr>
        <p:spPr>
          <a:xfrm>
            <a:off x="6566725" y="2408844"/>
            <a:ext cx="1502528" cy="707886"/>
          </a:xfrm>
          <a:prstGeom prst="rect">
            <a:avLst/>
          </a:prstGeom>
          <a:solidFill>
            <a:schemeClr val="bg1"/>
          </a:solidFill>
          <a:ln w="349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59789</a:t>
            </a: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54E41D05-BD92-4EC8-B9C4-7D80384F92D8}"/>
              </a:ext>
            </a:extLst>
          </p:cNvPr>
          <p:cNvSpPr txBox="1"/>
          <p:nvPr/>
        </p:nvSpPr>
        <p:spPr>
          <a:xfrm>
            <a:off x="5832454" y="2256826"/>
            <a:ext cx="8398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/>
              <a:t>-</a:t>
            </a: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6DBC97CB-4553-498C-B09F-08942CA39EA5}"/>
              </a:ext>
            </a:extLst>
          </p:cNvPr>
          <p:cNvSpPr txBox="1"/>
          <p:nvPr/>
        </p:nvSpPr>
        <p:spPr>
          <a:xfrm>
            <a:off x="4820714" y="2399951"/>
            <a:ext cx="1105156" cy="707886"/>
          </a:xfrm>
          <a:prstGeom prst="rect">
            <a:avLst/>
          </a:prstGeom>
          <a:solidFill>
            <a:schemeClr val="bg1"/>
          </a:solidFill>
          <a:ln w="349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367</a:t>
            </a:r>
          </a:p>
        </p:txBody>
      </p:sp>
    </p:spTree>
    <p:extLst>
      <p:ext uri="{BB962C8B-B14F-4D97-AF65-F5344CB8AC3E}">
        <p14:creationId xmlns:p14="http://schemas.microsoft.com/office/powerpoint/2010/main" val="67588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AB16CC96-EE12-40E4-B45E-AB0098FE5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4" y="259489"/>
            <a:ext cx="3083581" cy="1857177"/>
          </a:xfrm>
          <a:prstGeom prst="rect">
            <a:avLst/>
          </a:prstGeom>
          <a:effectLst>
            <a:glow rad="139700">
              <a:schemeClr val="bg1">
                <a:alpha val="51000"/>
              </a:schemeClr>
            </a:glow>
            <a:outerShdw blurRad="139700" dist="177800" dir="7080000" sx="110000" sy="11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0" name="מלבן 9">
            <a:hlinkClick r:id="rId3" action="ppaction://hlinksldjump"/>
            <a:extLst>
              <a:ext uri="{FF2B5EF4-FFF2-40B4-BE49-F238E27FC236}">
                <a16:creationId xmlns:a16="http://schemas.microsoft.com/office/drawing/2014/main" id="{3B8B4E97-61CA-4881-8CEC-CB09192A7DF7}"/>
              </a:ext>
            </a:extLst>
          </p:cNvPr>
          <p:cNvSpPr/>
          <p:nvPr/>
        </p:nvSpPr>
        <p:spPr>
          <a:xfrm>
            <a:off x="879091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Back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2" name="מלבן 11">
            <a:hlinkClick r:id="rId4" action="ppaction://hlinksldjump"/>
            <a:extLst>
              <a:ext uri="{FF2B5EF4-FFF2-40B4-BE49-F238E27FC236}">
                <a16:creationId xmlns:a16="http://schemas.microsoft.com/office/drawing/2014/main" id="{0192F9D3-2462-4E21-B2F4-2D36EC815A44}"/>
              </a:ext>
            </a:extLst>
          </p:cNvPr>
          <p:cNvSpPr/>
          <p:nvPr/>
        </p:nvSpPr>
        <p:spPr>
          <a:xfrm>
            <a:off x="8756162" y="5588000"/>
            <a:ext cx="2485085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Try again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ED64A352-60C2-4263-BD37-F436DFEEEDA5}"/>
              </a:ext>
            </a:extLst>
          </p:cNvPr>
          <p:cNvSpPr/>
          <p:nvPr/>
        </p:nvSpPr>
        <p:spPr>
          <a:xfrm>
            <a:off x="5163630" y="144999"/>
            <a:ext cx="228579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PhagsPa" panose="020B0502040204020203" pitchFamily="34" charset="0"/>
              </a:rPr>
              <a:t>Error!</a:t>
            </a:r>
            <a:endParaRPr lang="he-IL" sz="6000" b="1" cap="none" spc="0" dirty="0">
              <a:ln w="0"/>
              <a:solidFill>
                <a:schemeClr val="tx1"/>
              </a:solidFill>
              <a:effectLst>
                <a:glow rad="101600">
                  <a:srgbClr val="FF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PhagsPa" panose="020B0502040204020203" pitchFamily="34" charset="0"/>
            </a:endParaRP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474EB67E-298E-4C2D-961B-93204F7036FA}"/>
              </a:ext>
            </a:extLst>
          </p:cNvPr>
          <p:cNvSpPr/>
          <p:nvPr/>
        </p:nvSpPr>
        <p:spPr>
          <a:xfrm>
            <a:off x="2662586" y="2461758"/>
            <a:ext cx="788237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tx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PhagsPa" panose="020B0502040204020203" pitchFamily="34" charset="0"/>
              </a:rPr>
              <a:t>The passwords did not match, or the code entered was not correct</a:t>
            </a:r>
            <a:endParaRPr lang="he-IL" sz="3600" b="1" cap="none" spc="0" dirty="0">
              <a:ln w="0"/>
              <a:solidFill>
                <a:schemeClr val="tx1"/>
              </a:solidFill>
              <a:effectLst>
                <a:glow rad="101600">
                  <a:srgbClr val="FF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PhagsP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57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AB16CC96-EE12-40E4-B45E-AB0098FE5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4" y="259489"/>
            <a:ext cx="3083581" cy="1857177"/>
          </a:xfrm>
          <a:prstGeom prst="rect">
            <a:avLst/>
          </a:prstGeom>
          <a:effectLst>
            <a:glow rad="139700">
              <a:schemeClr val="bg1">
                <a:alpha val="51000"/>
              </a:schemeClr>
            </a:glow>
            <a:outerShdw blurRad="139700" dist="177800" dir="7080000" sx="110000" sy="11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0" name="מלבן 9">
            <a:hlinkClick r:id="rId3" action="ppaction://hlinksldjump"/>
            <a:extLst>
              <a:ext uri="{FF2B5EF4-FFF2-40B4-BE49-F238E27FC236}">
                <a16:creationId xmlns:a16="http://schemas.microsoft.com/office/drawing/2014/main" id="{3B8B4E97-61CA-4881-8CEC-CB09192A7DF7}"/>
              </a:ext>
            </a:extLst>
          </p:cNvPr>
          <p:cNvSpPr/>
          <p:nvPr/>
        </p:nvSpPr>
        <p:spPr>
          <a:xfrm>
            <a:off x="879091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Back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F64C20E9-105C-4B21-B62D-9D55F378E62F}"/>
              </a:ext>
            </a:extLst>
          </p:cNvPr>
          <p:cNvSpPr/>
          <p:nvPr/>
        </p:nvSpPr>
        <p:spPr>
          <a:xfrm>
            <a:off x="3006480" y="162109"/>
            <a:ext cx="7672293" cy="132343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0"/>
                <a:solidFill>
                  <a:schemeClr val="tx1"/>
                </a:solidFill>
                <a:effectLst>
                  <a:glow rad="203200">
                    <a:schemeClr val="accent1">
                      <a:lumMod val="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PhagsPa" panose="020B0502040204020203" pitchFamily="34" charset="0"/>
              </a:rPr>
              <a:t>Reset Password</a:t>
            </a:r>
            <a:endParaRPr lang="he-IL" sz="8000" b="1" cap="none" spc="0" dirty="0">
              <a:ln w="0"/>
              <a:solidFill>
                <a:schemeClr val="tx1"/>
              </a:solidFill>
              <a:effectLst>
                <a:glow rad="203200">
                  <a:schemeClr val="accent1">
                    <a:lumMod val="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PhagsPa" panose="020B0502040204020203" pitchFamily="34" charset="0"/>
            </a:endParaRPr>
          </a:p>
        </p:txBody>
      </p:sp>
      <p:sp>
        <p:nvSpPr>
          <p:cNvPr id="12" name="מלבן 11">
            <a:hlinkClick r:id="rId4" action="ppaction://hlinksldjump"/>
            <a:extLst>
              <a:ext uri="{FF2B5EF4-FFF2-40B4-BE49-F238E27FC236}">
                <a16:creationId xmlns:a16="http://schemas.microsoft.com/office/drawing/2014/main" id="{0192F9D3-2462-4E21-B2F4-2D36EC815A44}"/>
              </a:ext>
            </a:extLst>
          </p:cNvPr>
          <p:cNvSpPr/>
          <p:nvPr/>
        </p:nvSpPr>
        <p:spPr>
          <a:xfrm>
            <a:off x="8756163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Reset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2AC582A1-61F3-4885-8FF4-FD36A067C0F9}"/>
              </a:ext>
            </a:extLst>
          </p:cNvPr>
          <p:cNvSpPr txBox="1"/>
          <p:nvPr/>
        </p:nvSpPr>
        <p:spPr>
          <a:xfrm>
            <a:off x="1360057" y="4176806"/>
            <a:ext cx="4818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Confirm Password:</a:t>
            </a: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033E71B9-EAC2-49AA-A6F3-A00C52F9330F}"/>
              </a:ext>
            </a:extLst>
          </p:cNvPr>
          <p:cNvSpPr txBox="1"/>
          <p:nvPr/>
        </p:nvSpPr>
        <p:spPr>
          <a:xfrm>
            <a:off x="5656284" y="4389622"/>
            <a:ext cx="2531497" cy="369332"/>
          </a:xfrm>
          <a:prstGeom prst="rect">
            <a:avLst/>
          </a:prstGeom>
          <a:solidFill>
            <a:schemeClr val="bg1"/>
          </a:solidFill>
          <a:ln w="349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*********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C34953B8-8261-4C03-9788-3915A07C4D63}"/>
              </a:ext>
            </a:extLst>
          </p:cNvPr>
          <p:cNvSpPr txBox="1"/>
          <p:nvPr/>
        </p:nvSpPr>
        <p:spPr>
          <a:xfrm>
            <a:off x="3224463" y="3336719"/>
            <a:ext cx="2490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Password: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67EA9107-731F-4355-ABB8-4FEF0D4DA530}"/>
              </a:ext>
            </a:extLst>
          </p:cNvPr>
          <p:cNvSpPr txBox="1"/>
          <p:nvPr/>
        </p:nvSpPr>
        <p:spPr>
          <a:xfrm>
            <a:off x="5656285" y="3565498"/>
            <a:ext cx="2531497" cy="369332"/>
          </a:xfrm>
          <a:prstGeom prst="rect">
            <a:avLst/>
          </a:prstGeom>
          <a:solidFill>
            <a:schemeClr val="bg1"/>
          </a:solidFill>
          <a:ln w="349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*********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3861E4C2-26BD-465D-8230-679A1AB3CDCF}"/>
              </a:ext>
            </a:extLst>
          </p:cNvPr>
          <p:cNvSpPr txBox="1"/>
          <p:nvPr/>
        </p:nvSpPr>
        <p:spPr>
          <a:xfrm>
            <a:off x="3530809" y="1617749"/>
            <a:ext cx="8327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Enter the SMS Code We sent you:</a:t>
            </a: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52430107-6A50-4274-8EEA-7BD410E612FB}"/>
              </a:ext>
            </a:extLst>
          </p:cNvPr>
          <p:cNvSpPr txBox="1"/>
          <p:nvPr/>
        </p:nvSpPr>
        <p:spPr>
          <a:xfrm>
            <a:off x="6566725" y="2408844"/>
            <a:ext cx="1502528" cy="707886"/>
          </a:xfrm>
          <a:prstGeom prst="rect">
            <a:avLst/>
          </a:prstGeom>
          <a:solidFill>
            <a:schemeClr val="bg1"/>
          </a:solidFill>
          <a:ln w="349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59765</a:t>
            </a: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54E41D05-BD92-4EC8-B9C4-7D80384F92D8}"/>
              </a:ext>
            </a:extLst>
          </p:cNvPr>
          <p:cNvSpPr txBox="1"/>
          <p:nvPr/>
        </p:nvSpPr>
        <p:spPr>
          <a:xfrm>
            <a:off x="5832454" y="2256826"/>
            <a:ext cx="8398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/>
              <a:t>-</a:t>
            </a: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6DBC97CB-4553-498C-B09F-08942CA39EA5}"/>
              </a:ext>
            </a:extLst>
          </p:cNvPr>
          <p:cNvSpPr txBox="1"/>
          <p:nvPr/>
        </p:nvSpPr>
        <p:spPr>
          <a:xfrm>
            <a:off x="4820714" y="2399951"/>
            <a:ext cx="1105156" cy="707886"/>
          </a:xfrm>
          <a:prstGeom prst="rect">
            <a:avLst/>
          </a:prstGeom>
          <a:solidFill>
            <a:schemeClr val="bg1"/>
          </a:solidFill>
          <a:ln w="349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367</a:t>
            </a:r>
          </a:p>
        </p:txBody>
      </p:sp>
    </p:spTree>
    <p:extLst>
      <p:ext uri="{BB962C8B-B14F-4D97-AF65-F5344CB8AC3E}">
        <p14:creationId xmlns:p14="http://schemas.microsoft.com/office/powerpoint/2010/main" val="161227850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TM02892315[[fn=קווים דקיקים]]</Template>
  <TotalTime>936</TotalTime>
  <Words>875</Words>
  <Application>Microsoft Office PowerPoint</Application>
  <PresentationFormat>מסך רחב</PresentationFormat>
  <Paragraphs>286</Paragraphs>
  <Slides>25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25</vt:i4>
      </vt:variant>
    </vt:vector>
  </HeadingPairs>
  <TitlesOfParts>
    <vt:vector size="32" baseType="lpstr">
      <vt:lpstr>Arial</vt:lpstr>
      <vt:lpstr>Arial Rounded MT Bold</vt:lpstr>
      <vt:lpstr>Calibri</vt:lpstr>
      <vt:lpstr>Calibri Light</vt:lpstr>
      <vt:lpstr>Microsoft PhagsPa</vt:lpstr>
      <vt:lpstr>Wingdings 2</vt:lpstr>
      <vt:lpstr>HDOfficeLightV0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Ofek Erez</dc:creator>
  <cp:lastModifiedBy>Ofek Erez</cp:lastModifiedBy>
  <cp:revision>107</cp:revision>
  <dcterms:created xsi:type="dcterms:W3CDTF">2021-11-15T12:21:08Z</dcterms:created>
  <dcterms:modified xsi:type="dcterms:W3CDTF">2021-11-23T14:29:14Z</dcterms:modified>
</cp:coreProperties>
</file>