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8" r:id="rId4"/>
    <p:sldId id="264" r:id="rId5"/>
    <p:sldId id="266" r:id="rId6"/>
    <p:sldId id="269" r:id="rId7"/>
    <p:sldId id="257" r:id="rId8"/>
    <p:sldId id="263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y Tsabary" initials="IT" lastIdx="22" clrIdx="0">
    <p:extLst>
      <p:ext uri="{19B8F6BF-5375-455C-9EA6-DF929625EA0E}">
        <p15:presenceInfo xmlns:p15="http://schemas.microsoft.com/office/powerpoint/2012/main" userId="Itay Tsab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AD1D38-C5AA-48DD-B533-2FC17B21122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2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47079" y="613538"/>
            <a:ext cx="7583647" cy="5054008"/>
          </a:xfrm>
        </p:spPr>
        <p:txBody>
          <a:bodyPr anchor="ctr">
            <a:normAutofit/>
          </a:bodyPr>
          <a:lstStyle/>
          <a:p>
            <a:pPr algn="r"/>
            <a:r>
              <a:rPr lang="he-IL" sz="6000" dirty="0"/>
              <a:t>ניתוח אסטרטגיות אופטימליות במשחקים מרקובים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8481" y="643467"/>
            <a:ext cx="3341488" cy="5054008"/>
          </a:xfrm>
        </p:spPr>
        <p:txBody>
          <a:bodyPr anchor="ctr">
            <a:normAutofit/>
          </a:bodyPr>
          <a:lstStyle/>
          <a:p>
            <a:pPr algn="r" rtl="1"/>
            <a:r>
              <a:rPr lang="he-IL" dirty="0"/>
              <a:t>אופק הררי</a:t>
            </a:r>
          </a:p>
          <a:p>
            <a:pPr algn="r" rtl="1"/>
            <a:r>
              <a:rPr lang="he-IL" dirty="0"/>
              <a:t>אלדד וינר</a:t>
            </a:r>
          </a:p>
          <a:p>
            <a:pPr algn="r" rtl="1"/>
            <a:endParaRPr lang="he-IL" sz="700" dirty="0"/>
          </a:p>
          <a:p>
            <a:pPr algn="r" rtl="1"/>
            <a:r>
              <a:rPr lang="he-IL" dirty="0"/>
              <a:t>מנחה: איתי צברי</a:t>
            </a:r>
          </a:p>
          <a:p>
            <a:pPr algn="r" rtl="1"/>
            <a:r>
              <a:rPr lang="en-US" dirty="0"/>
              <a:t>NSSL</a:t>
            </a:r>
            <a:endParaRPr lang="he-IL" dirty="0"/>
          </a:p>
          <a:p>
            <a:pPr algn="r" rtl="1"/>
            <a:br>
              <a:rPr lang="en-US" sz="1200" dirty="0"/>
            </a:br>
            <a:r>
              <a:rPr lang="he-IL" dirty="0"/>
              <a:t>סמסטר אביב </a:t>
            </a:r>
          </a:p>
          <a:p>
            <a:pPr algn="r" rtl="1"/>
            <a:r>
              <a:rPr lang="he-IL" dirty="0"/>
              <a:t>2020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621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Modeling </a:t>
            </a:r>
            <a:r>
              <a:rPr lang="en-US" sz="2400" i="1" dirty="0"/>
              <a:t>optimal selfish mining </a:t>
            </a:r>
            <a:r>
              <a:rPr lang="en-US" sz="2400" dirty="0"/>
              <a:t>problem as MDP </a:t>
            </a:r>
            <a:endParaRPr lang="en-US" sz="2400" i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Finding optimal strategy using MDP solver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Compare the strategy for different configurations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1608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Strategy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88258-FA53-448F-B4BE-CE7C9B09A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5" t="5502" r="11669" b="7628"/>
          <a:stretch/>
        </p:blipFill>
        <p:spPr>
          <a:xfrm>
            <a:off x="1743395" y="2021182"/>
            <a:ext cx="4870175" cy="4023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831391-1CD6-4FC3-8479-90585E7A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72" y="2286001"/>
            <a:ext cx="722019" cy="608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876245-5EEC-43D8-A623-E7FCA3D6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82" y="3238488"/>
            <a:ext cx="722019" cy="6084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4DFF84-2D45-4D83-9782-88151017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71" y="4178136"/>
            <a:ext cx="722019" cy="6084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9F72C9-681B-47DC-A7EE-F1E895AEA2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7" b="92500" l="0" r="980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5649784" y="2184632"/>
            <a:ext cx="770029" cy="8143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3E3A52-A344-4DDB-84DB-673A23DA67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699"/>
          <a:stretch/>
        </p:blipFill>
        <p:spPr>
          <a:xfrm>
            <a:off x="1844784" y="3082508"/>
            <a:ext cx="997003" cy="950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3B5380-AF12-43E4-B66E-F328E335F7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699"/>
          <a:stretch/>
        </p:blipFill>
        <p:spPr>
          <a:xfrm>
            <a:off x="5534152" y="4008109"/>
            <a:ext cx="997003" cy="950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98F2EA-464B-4783-836B-CAEAAD93D2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1973501" y="5021404"/>
            <a:ext cx="656786" cy="739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A2C380-BA12-498D-A053-3EBAA55227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01" y="3178900"/>
            <a:ext cx="645136" cy="714799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A9C8BD-1AA8-4687-8C65-436C8651D788}"/>
              </a:ext>
            </a:extLst>
          </p:cNvPr>
          <p:cNvSpPr/>
          <p:nvPr/>
        </p:nvSpPr>
        <p:spPr>
          <a:xfrm>
            <a:off x="2630287" y="5234940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8E6C42-156D-4516-8229-5C2A6001C8E6}"/>
              </a:ext>
            </a:extLst>
          </p:cNvPr>
          <p:cNvSpPr/>
          <p:nvPr/>
        </p:nvSpPr>
        <p:spPr>
          <a:xfrm rot="16200000">
            <a:off x="2942708" y="4747859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00EFED-A292-4429-9EC7-58F72AB57AA6}"/>
              </a:ext>
            </a:extLst>
          </p:cNvPr>
          <p:cNvSpPr/>
          <p:nvPr/>
        </p:nvSpPr>
        <p:spPr>
          <a:xfrm rot="16200000">
            <a:off x="2939593" y="3936730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63FD508-0002-4C19-B69A-516F2C456FBC}"/>
              </a:ext>
            </a:extLst>
          </p:cNvPr>
          <p:cNvSpPr/>
          <p:nvPr/>
        </p:nvSpPr>
        <p:spPr>
          <a:xfrm>
            <a:off x="3408495" y="3357478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BB32A8-D25B-4E34-A21A-55E570837DA6}"/>
              </a:ext>
            </a:extLst>
          </p:cNvPr>
          <p:cNvSpPr/>
          <p:nvPr/>
        </p:nvSpPr>
        <p:spPr>
          <a:xfrm>
            <a:off x="4496390" y="3357478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AB702FC-73CD-43E8-81BB-36EE377078E5}"/>
              </a:ext>
            </a:extLst>
          </p:cNvPr>
          <p:cNvSpPr/>
          <p:nvPr/>
        </p:nvSpPr>
        <p:spPr>
          <a:xfrm rot="16200000">
            <a:off x="4861763" y="2903935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CB76BA-9CBC-451C-BB65-4810E6BEAE7C}"/>
              </a:ext>
            </a:extLst>
          </p:cNvPr>
          <p:cNvSpPr/>
          <p:nvPr/>
        </p:nvSpPr>
        <p:spPr>
          <a:xfrm>
            <a:off x="5410447" y="2413882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259250C-6124-478F-87D6-E2D3BD67E8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2883266" y="5022548"/>
            <a:ext cx="656786" cy="7398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62099F-F3B7-409C-AA8F-E72C6AC170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2883266" y="4107286"/>
            <a:ext cx="656786" cy="7398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BD37E6-6BD0-4845-A6E8-3C47728DDF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2925261" y="3178900"/>
            <a:ext cx="656786" cy="7398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5D42F4-ACBA-4C2D-8240-7F04B988BAE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3858546" y="3163037"/>
            <a:ext cx="656786" cy="7398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298FAA-21A8-4BAA-AF06-CA88DE6285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4766264" y="3178900"/>
            <a:ext cx="656786" cy="7398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86E28A-355B-4FDA-A912-3C869121EF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4799241" y="2211200"/>
            <a:ext cx="656786" cy="7398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A381323-8542-4E72-BF35-BBB66D73C2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5767276" y="2184632"/>
            <a:ext cx="656786" cy="73981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582CF01-ADEC-442B-B8BA-BA836D6E1CE6}"/>
              </a:ext>
            </a:extLst>
          </p:cNvPr>
          <p:cNvGrpSpPr/>
          <p:nvPr/>
        </p:nvGrpSpPr>
        <p:grpSpPr>
          <a:xfrm>
            <a:off x="7942960" y="2193957"/>
            <a:ext cx="2631041" cy="757057"/>
            <a:chOff x="7942960" y="2193957"/>
            <a:chExt cx="2631041" cy="75705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8757E04-6A6D-4A64-B4DC-8868B0111E83}"/>
                </a:ext>
              </a:extLst>
            </p:cNvPr>
            <p:cNvGrpSpPr/>
            <p:nvPr/>
          </p:nvGrpSpPr>
          <p:grpSpPr>
            <a:xfrm>
              <a:off x="8899321" y="2378623"/>
              <a:ext cx="1674680" cy="572391"/>
              <a:chOff x="8144941" y="2184632"/>
              <a:chExt cx="1674680" cy="572391"/>
            </a:xfrm>
          </p:grpSpPr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D1060532-694D-44F6-B49C-779C4DF88087}"/>
                  </a:ext>
                </a:extLst>
              </p:cNvPr>
              <p:cNvSpPr/>
              <p:nvPr/>
            </p:nvSpPr>
            <p:spPr>
              <a:xfrm rot="16200000">
                <a:off x="8551029" y="2263949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2574C9B2-F17B-4F78-B81B-567716C39955}"/>
                  </a:ext>
                </a:extLst>
              </p:cNvPr>
              <p:cNvSpPr/>
              <p:nvPr/>
            </p:nvSpPr>
            <p:spPr>
              <a:xfrm rot="5400000">
                <a:off x="8883196" y="2263949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66464ECB-ABA8-47C2-AB13-3778371E73D1}"/>
                  </a:ext>
                </a:extLst>
              </p:cNvPr>
              <p:cNvSpPr/>
              <p:nvPr/>
            </p:nvSpPr>
            <p:spPr>
              <a:xfrm>
                <a:off x="9340948" y="2382834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690FDECF-26AC-4D35-B319-0E37FB00B674}"/>
                  </a:ext>
                </a:extLst>
              </p:cNvPr>
              <p:cNvSpPr/>
              <p:nvPr/>
            </p:nvSpPr>
            <p:spPr>
              <a:xfrm rot="10800000">
                <a:off x="8144941" y="2436983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A5E4B4-A339-4F00-AE16-BCD0D761DA60}"/>
                </a:ext>
              </a:extLst>
            </p:cNvPr>
            <p:cNvSpPr txBox="1"/>
            <p:nvPr/>
          </p:nvSpPr>
          <p:spPr>
            <a:xfrm>
              <a:off x="7942960" y="2193957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Actions: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1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9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00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3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800"/>
                            </p:stCondLst>
                            <p:childTnLst>
                              <p:par>
                                <p:cTn id="90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3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074" y="3672948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88258-FA53-448F-B4BE-CE7C9B09A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5" t="5502" r="11669" b="7628"/>
          <a:stretch/>
        </p:blipFill>
        <p:spPr>
          <a:xfrm>
            <a:off x="1705295" y="2010590"/>
            <a:ext cx="4870175" cy="4023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831391-1CD6-4FC3-8479-90585E7A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72" y="2275409"/>
            <a:ext cx="722019" cy="608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876245-5EEC-43D8-A623-E7FCA3D6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882" y="3227896"/>
            <a:ext cx="722019" cy="6084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4DFF84-2D45-4D83-9782-88151017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71" y="4167544"/>
            <a:ext cx="722019" cy="6084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9F72C9-681B-47DC-A7EE-F1E895AEA2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7" b="92500" l="0" r="980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5611684" y="2174040"/>
            <a:ext cx="770029" cy="8143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3E3A52-A344-4DDB-84DB-673A23DA67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699"/>
          <a:stretch/>
        </p:blipFill>
        <p:spPr>
          <a:xfrm>
            <a:off x="1806684" y="3071916"/>
            <a:ext cx="997003" cy="950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3B5380-AF12-43E4-B66E-F328E335F7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699"/>
          <a:stretch/>
        </p:blipFill>
        <p:spPr>
          <a:xfrm>
            <a:off x="5496052" y="3997517"/>
            <a:ext cx="997003" cy="950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98F2EA-464B-4783-836B-CAEAAD93D2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1935401" y="5010812"/>
            <a:ext cx="656786" cy="739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A2C380-BA12-498D-A053-3EBAA55227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01" y="3168308"/>
            <a:ext cx="645136" cy="714799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A9C8BD-1AA8-4687-8C65-436C8651D788}"/>
              </a:ext>
            </a:extLst>
          </p:cNvPr>
          <p:cNvSpPr/>
          <p:nvPr/>
        </p:nvSpPr>
        <p:spPr>
          <a:xfrm>
            <a:off x="2592187" y="5224348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8E6C42-156D-4516-8229-5C2A6001C8E6}"/>
              </a:ext>
            </a:extLst>
          </p:cNvPr>
          <p:cNvSpPr/>
          <p:nvPr/>
        </p:nvSpPr>
        <p:spPr>
          <a:xfrm rot="16200000">
            <a:off x="2904608" y="4737267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00EFED-A292-4429-9EC7-58F72AB57AA6}"/>
              </a:ext>
            </a:extLst>
          </p:cNvPr>
          <p:cNvSpPr/>
          <p:nvPr/>
        </p:nvSpPr>
        <p:spPr>
          <a:xfrm rot="16200000">
            <a:off x="2901493" y="3926138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63FD508-0002-4C19-B69A-516F2C456FBC}"/>
              </a:ext>
            </a:extLst>
          </p:cNvPr>
          <p:cNvSpPr/>
          <p:nvPr/>
        </p:nvSpPr>
        <p:spPr>
          <a:xfrm>
            <a:off x="3370395" y="3346886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BB32A8-D25B-4E34-A21A-55E570837DA6}"/>
              </a:ext>
            </a:extLst>
          </p:cNvPr>
          <p:cNvSpPr/>
          <p:nvPr/>
        </p:nvSpPr>
        <p:spPr>
          <a:xfrm>
            <a:off x="4458290" y="3346886"/>
            <a:ext cx="478673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259250C-6124-478F-87D6-E2D3BD67E8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2845166" y="5011956"/>
            <a:ext cx="656786" cy="7398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62099F-F3B7-409C-AA8F-E72C6AC170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2845166" y="4096694"/>
            <a:ext cx="656786" cy="7398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BD37E6-6BD0-4845-A6E8-3C47728DDF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2887161" y="3168308"/>
            <a:ext cx="656786" cy="7398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5D42F4-ACBA-4C2D-8240-7F04B988BAE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3820446" y="3152445"/>
            <a:ext cx="656786" cy="7398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298FAA-21A8-4BAA-AF06-CA88DE6285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817" r="100000">
                        <a14:backgroundMark x1="13146" y1="31760" x2="13146" y2="31760"/>
                        <a14:backgroundMark x1="15493" y1="22747" x2="15493" y2="22747"/>
                        <a14:backgroundMark x1="42254" y1="2575" x2="42254" y2="2575"/>
                      </a14:backgroundRemoval>
                    </a14:imgEffect>
                  </a14:imgLayer>
                </a14:imgProps>
              </a:ext>
            </a:extLst>
          </a:blip>
          <a:srcRect l="2887"/>
          <a:stretch/>
        </p:blipFill>
        <p:spPr>
          <a:xfrm>
            <a:off x="3801504" y="4096694"/>
            <a:ext cx="656786" cy="739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EE9E4-BEC5-41C9-A152-60321B406B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4064" b="68423" l="17631" r="80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52" t="29769" r="11454" b="27282"/>
          <a:stretch/>
        </p:blipFill>
        <p:spPr>
          <a:xfrm rot="949176">
            <a:off x="2476743" y="2358073"/>
            <a:ext cx="3846658" cy="2096739"/>
          </a:xfrm>
          <a:prstGeom prst="rect">
            <a:avLst/>
          </a:prstGeom>
          <a:noFill/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8AADD-4E36-4619-8715-F372F144DF54}"/>
              </a:ext>
            </a:extLst>
          </p:cNvPr>
          <p:cNvGrpSpPr/>
          <p:nvPr/>
        </p:nvGrpSpPr>
        <p:grpSpPr>
          <a:xfrm>
            <a:off x="7942960" y="2193957"/>
            <a:ext cx="2631041" cy="757057"/>
            <a:chOff x="7942960" y="2193957"/>
            <a:chExt cx="2631041" cy="75705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9EE85-F34B-447B-8C81-4F86C28319D6}"/>
                </a:ext>
              </a:extLst>
            </p:cNvPr>
            <p:cNvGrpSpPr/>
            <p:nvPr/>
          </p:nvGrpSpPr>
          <p:grpSpPr>
            <a:xfrm>
              <a:off x="8899321" y="2378623"/>
              <a:ext cx="1674680" cy="572391"/>
              <a:chOff x="8144941" y="2184632"/>
              <a:chExt cx="1674680" cy="572391"/>
            </a:xfrm>
          </p:grpSpPr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E8658353-A1BA-4BDF-90C7-C4A5300753D9}"/>
                  </a:ext>
                </a:extLst>
              </p:cNvPr>
              <p:cNvSpPr/>
              <p:nvPr/>
            </p:nvSpPr>
            <p:spPr>
              <a:xfrm rot="16200000">
                <a:off x="8551029" y="2263949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6FF991B1-5ACB-4577-B285-BE0C6CC19968}"/>
                  </a:ext>
                </a:extLst>
              </p:cNvPr>
              <p:cNvSpPr/>
              <p:nvPr/>
            </p:nvSpPr>
            <p:spPr>
              <a:xfrm rot="5400000">
                <a:off x="8883196" y="2263949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521D0471-B76F-432A-A6EA-1C18494A7C3F}"/>
                  </a:ext>
                </a:extLst>
              </p:cNvPr>
              <p:cNvSpPr/>
              <p:nvPr/>
            </p:nvSpPr>
            <p:spPr>
              <a:xfrm>
                <a:off x="9340948" y="2382834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8B8B2FBA-B2C5-48F2-B491-2B20ABAA416E}"/>
                  </a:ext>
                </a:extLst>
              </p:cNvPr>
              <p:cNvSpPr/>
              <p:nvPr/>
            </p:nvSpPr>
            <p:spPr>
              <a:xfrm rot="10800000">
                <a:off x="8144941" y="2436983"/>
                <a:ext cx="478673" cy="32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E1A0C5-44AC-4CD3-8181-34F2C29BBD99}"/>
                </a:ext>
              </a:extLst>
            </p:cNvPr>
            <p:cNvSpPr txBox="1"/>
            <p:nvPr/>
          </p:nvSpPr>
          <p:spPr>
            <a:xfrm>
              <a:off x="7942960" y="2193957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Actions:</a:t>
              </a:r>
            </a:p>
          </p:txBody>
        </p:sp>
      </p:grp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E4BB843B-57AD-482E-BA4A-F4B28928A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79327"/>
              </p:ext>
            </p:extLst>
          </p:nvPr>
        </p:nvGraphicFramePr>
        <p:xfrm>
          <a:off x="7422691" y="4096694"/>
          <a:ext cx="4234730" cy="188785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846946">
                  <a:extLst>
                    <a:ext uri="{9D8B030D-6E8A-4147-A177-3AD203B41FA5}">
                      <a16:colId xmlns:a16="http://schemas.microsoft.com/office/drawing/2014/main" val="425755182"/>
                    </a:ext>
                  </a:extLst>
                </a:gridCol>
                <a:gridCol w="846946">
                  <a:extLst>
                    <a:ext uri="{9D8B030D-6E8A-4147-A177-3AD203B41FA5}">
                      <a16:colId xmlns:a16="http://schemas.microsoft.com/office/drawing/2014/main" val="1914614508"/>
                    </a:ext>
                  </a:extLst>
                </a:gridCol>
                <a:gridCol w="846946">
                  <a:extLst>
                    <a:ext uri="{9D8B030D-6E8A-4147-A177-3AD203B41FA5}">
                      <a16:colId xmlns:a16="http://schemas.microsoft.com/office/drawing/2014/main" val="1183623981"/>
                    </a:ext>
                  </a:extLst>
                </a:gridCol>
                <a:gridCol w="846946">
                  <a:extLst>
                    <a:ext uri="{9D8B030D-6E8A-4147-A177-3AD203B41FA5}">
                      <a16:colId xmlns:a16="http://schemas.microsoft.com/office/drawing/2014/main" val="288438184"/>
                    </a:ext>
                  </a:extLst>
                </a:gridCol>
                <a:gridCol w="846946">
                  <a:extLst>
                    <a:ext uri="{9D8B030D-6E8A-4147-A177-3AD203B41FA5}">
                      <a16:colId xmlns:a16="http://schemas.microsoft.com/office/drawing/2014/main" val="1186332909"/>
                    </a:ext>
                  </a:extLst>
                </a:gridCol>
              </a:tblGrid>
              <a:tr h="37757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20781"/>
                  </a:ext>
                </a:extLst>
              </a:tr>
              <a:tr h="37757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0.7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53923"/>
                  </a:ext>
                </a:extLst>
              </a:tr>
              <a:tr h="37757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0.7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9033"/>
                  </a:ext>
                </a:extLst>
              </a:tr>
              <a:tr h="37757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0.7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09444"/>
                  </a:ext>
                </a:extLst>
              </a:tr>
              <a:tr h="37757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0.7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0.1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75382"/>
                  </a:ext>
                </a:extLst>
              </a:tr>
            </a:tbl>
          </a:graphicData>
        </a:graphic>
      </p:graphicFrame>
      <p:sp>
        <p:nvSpPr>
          <p:cNvPr id="46" name="Arrow: Right 41">
            <a:extLst>
              <a:ext uri="{FF2B5EF4-FFF2-40B4-BE49-F238E27FC236}">
                <a16:creationId xmlns:a16="http://schemas.microsoft.com/office/drawing/2014/main" id="{63A5E83C-4421-485C-9BC0-88051AB91593}"/>
              </a:ext>
            </a:extLst>
          </p:cNvPr>
          <p:cNvSpPr/>
          <p:nvPr/>
        </p:nvSpPr>
        <p:spPr>
          <a:xfrm rot="16200000">
            <a:off x="7650836" y="4533103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1">
            <a:extLst>
              <a:ext uri="{FF2B5EF4-FFF2-40B4-BE49-F238E27FC236}">
                <a16:creationId xmlns:a16="http://schemas.microsoft.com/office/drawing/2014/main" id="{66BBA69F-01A1-4892-9CA0-9B0BE61667B8}"/>
              </a:ext>
            </a:extLst>
          </p:cNvPr>
          <p:cNvSpPr/>
          <p:nvPr/>
        </p:nvSpPr>
        <p:spPr>
          <a:xfrm rot="16200000">
            <a:off x="8522979" y="4142087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1">
            <a:extLst>
              <a:ext uri="{FF2B5EF4-FFF2-40B4-BE49-F238E27FC236}">
                <a16:creationId xmlns:a16="http://schemas.microsoft.com/office/drawing/2014/main" id="{5F41CEE3-B82F-4689-8A13-8E6F3BE900B6}"/>
              </a:ext>
            </a:extLst>
          </p:cNvPr>
          <p:cNvSpPr/>
          <p:nvPr/>
        </p:nvSpPr>
        <p:spPr>
          <a:xfrm rot="10800000">
            <a:off x="7628245" y="4896413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1">
            <a:extLst>
              <a:ext uri="{FF2B5EF4-FFF2-40B4-BE49-F238E27FC236}">
                <a16:creationId xmlns:a16="http://schemas.microsoft.com/office/drawing/2014/main" id="{8FD4D7E3-23AE-4961-ACAD-85B31905078A}"/>
              </a:ext>
            </a:extLst>
          </p:cNvPr>
          <p:cNvSpPr/>
          <p:nvPr/>
        </p:nvSpPr>
        <p:spPr>
          <a:xfrm rot="5400000">
            <a:off x="7683650" y="5295187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1">
            <a:extLst>
              <a:ext uri="{FF2B5EF4-FFF2-40B4-BE49-F238E27FC236}">
                <a16:creationId xmlns:a16="http://schemas.microsoft.com/office/drawing/2014/main" id="{B4D0A3C8-4FE6-4882-96F1-F02F6F936222}"/>
              </a:ext>
            </a:extLst>
          </p:cNvPr>
          <p:cNvSpPr/>
          <p:nvPr/>
        </p:nvSpPr>
        <p:spPr>
          <a:xfrm>
            <a:off x="7706240" y="5659672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41">
            <a:extLst>
              <a:ext uri="{FF2B5EF4-FFF2-40B4-BE49-F238E27FC236}">
                <a16:creationId xmlns:a16="http://schemas.microsoft.com/office/drawing/2014/main" id="{2C12E8EC-32B3-4417-AEA9-846E69A4B957}"/>
              </a:ext>
            </a:extLst>
          </p:cNvPr>
          <p:cNvSpPr/>
          <p:nvPr/>
        </p:nvSpPr>
        <p:spPr>
          <a:xfrm rot="10800000">
            <a:off x="9373524" y="4123580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1">
            <a:extLst>
              <a:ext uri="{FF2B5EF4-FFF2-40B4-BE49-F238E27FC236}">
                <a16:creationId xmlns:a16="http://schemas.microsoft.com/office/drawing/2014/main" id="{6964BEB7-41B8-4C57-B774-CB7911A9D815}"/>
              </a:ext>
            </a:extLst>
          </p:cNvPr>
          <p:cNvSpPr/>
          <p:nvPr/>
        </p:nvSpPr>
        <p:spPr>
          <a:xfrm rot="5400000">
            <a:off x="10244691" y="4142088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41">
            <a:extLst>
              <a:ext uri="{FF2B5EF4-FFF2-40B4-BE49-F238E27FC236}">
                <a16:creationId xmlns:a16="http://schemas.microsoft.com/office/drawing/2014/main" id="{F9AF58F9-C082-4087-AAC6-A823AB89BE2D}"/>
              </a:ext>
            </a:extLst>
          </p:cNvPr>
          <p:cNvSpPr/>
          <p:nvPr/>
        </p:nvSpPr>
        <p:spPr>
          <a:xfrm>
            <a:off x="11048167" y="4145621"/>
            <a:ext cx="320723" cy="27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C34CE2-7F9F-462F-8F20-9064AB81C5A0}"/>
              </a:ext>
            </a:extLst>
          </p:cNvPr>
          <p:cNvSpPr txBox="1"/>
          <p:nvPr/>
        </p:nvSpPr>
        <p:spPr>
          <a:xfrm>
            <a:off x="7505700" y="3562350"/>
            <a:ext cx="39909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Actions probabilities table :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69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9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00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3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3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MDP</a:t>
            </a:r>
            <a:r>
              <a:rPr lang="en-US" dirty="0"/>
              <a:t> – Markov Decision Process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Discrete-time stochastic control process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/>
              <a:t> </a:t>
            </a:r>
            <a:r>
              <a:rPr lang="en-US" sz="3200" dirty="0"/>
              <a:t>Extension of Markov chains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 </a:t>
            </a:r>
            <a:r>
              <a:rPr lang="en-US" sz="2800" dirty="0"/>
              <a:t>Addition of actions (choice)	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 </a:t>
            </a:r>
            <a:r>
              <a:rPr lang="en-US" sz="2800" dirty="0"/>
              <a:t>Addition of rewards (goal)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MDP – Definitions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MDP is a 4-tuple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 when: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i="1" dirty="0"/>
                  <a:t> S</a:t>
                </a:r>
                <a:r>
                  <a:rPr lang="en-US" sz="2000" i="1" dirty="0"/>
                  <a:t> -</a:t>
                </a:r>
                <a:r>
                  <a:rPr lang="en-US" sz="2000" b="0" dirty="0"/>
                  <a:t> </a:t>
                </a:r>
                <a:r>
                  <a:rPr lang="en-US" sz="2000" dirty="0"/>
                  <a:t>finite </a:t>
                </a:r>
                <a:r>
                  <a:rPr lang="en-US" sz="2000" b="0" dirty="0"/>
                  <a:t>state space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 A -</a:t>
                </a:r>
                <a:r>
                  <a:rPr lang="en-US" sz="2000" dirty="0"/>
                  <a:t> finite set of actions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- transition function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- reward function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:endParaRPr lang="en-US" b="0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AA91782E-3ED9-4881-AC28-47DCCE42B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7" t="3473" r="5868" b="3056"/>
          <a:stretch/>
        </p:blipFill>
        <p:spPr>
          <a:xfrm>
            <a:off x="7780572" y="2009774"/>
            <a:ext cx="4216583" cy="34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MDP - 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Strategy:</a:t>
                </a:r>
                <a:endParaRPr lang="en-US" sz="2400" b="0" dirty="0"/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/>
                  <a:t>: mapping from state to action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: maximize the expectancy reward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The goal :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 There is a closed solution to the problem using dynamic programming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en-US" b="0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4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32" y="286603"/>
            <a:ext cx="10341948" cy="1450757"/>
          </a:xfrm>
        </p:spPr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325" y="1845734"/>
            <a:ext cx="1056759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Main goal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Building a system that provides an optimal solution for MDP problem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Secondary goal :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Finding optimal </a:t>
            </a:r>
            <a:r>
              <a:rPr lang="en-US" sz="2400" i="1" dirty="0"/>
              <a:t>Bitcoin</a:t>
            </a:r>
            <a:r>
              <a:rPr lang="en-US" sz="2400" dirty="0"/>
              <a:t> </a:t>
            </a:r>
            <a:r>
              <a:rPr lang="en-US" sz="2400" i="1" dirty="0"/>
              <a:t>selfish mining </a:t>
            </a:r>
            <a:r>
              <a:rPr lang="en-US" sz="2400" dirty="0"/>
              <a:t>strategy using MDP solver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6C8814B-21B4-4F91-A780-2535C00ABA62}"/>
              </a:ext>
            </a:extLst>
          </p:cNvPr>
          <p:cNvSpPr/>
          <p:nvPr/>
        </p:nvSpPr>
        <p:spPr>
          <a:xfrm>
            <a:off x="5341768" y="4299374"/>
            <a:ext cx="1285875" cy="113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MDP	</a:t>
            </a:r>
          </a:p>
          <a:p>
            <a:pPr algn="ctr"/>
            <a:r>
              <a:rPr lang="en-US" dirty="0"/>
              <a:t>solver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9BFB6470-DF35-4A5E-8059-B1F2041D5654}"/>
              </a:ext>
            </a:extLst>
          </p:cNvPr>
          <p:cNvCxnSpPr/>
          <p:nvPr/>
        </p:nvCxnSpPr>
        <p:spPr>
          <a:xfrm>
            <a:off x="4267200" y="4772025"/>
            <a:ext cx="1074568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53EC0D03-C5A7-4357-B4E4-B766D8EFFD87}"/>
              </a:ext>
            </a:extLst>
          </p:cNvPr>
          <p:cNvCxnSpPr/>
          <p:nvPr/>
        </p:nvCxnSpPr>
        <p:spPr>
          <a:xfrm>
            <a:off x="6627643" y="4772025"/>
            <a:ext cx="1074568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7561A4B-45C9-41A2-8E99-DA4722F895B3}"/>
              </a:ext>
            </a:extLst>
          </p:cNvPr>
          <p:cNvSpPr txBox="1"/>
          <p:nvPr/>
        </p:nvSpPr>
        <p:spPr>
          <a:xfrm>
            <a:off x="3192632" y="4412656"/>
            <a:ext cx="10435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MDP </a:t>
            </a:r>
          </a:p>
          <a:p>
            <a:pPr algn="ctr"/>
            <a:r>
              <a:rPr lang="en-US" dirty="0"/>
              <a:t>problem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BABF892-7D6B-4024-9A81-F5FC40F8F281}"/>
                  </a:ext>
                </a:extLst>
              </p:cNvPr>
              <p:cNvSpPr txBox="1"/>
              <p:nvPr/>
            </p:nvSpPr>
            <p:spPr>
              <a:xfrm>
                <a:off x="7554952" y="4510415"/>
                <a:ext cx="1043544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BABF892-7D6B-4024-9A81-F5FC40F8F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952" y="4510415"/>
                <a:ext cx="10435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תיבת טקסט 7">
            <a:extLst>
              <a:ext uri="{FF2B5EF4-FFF2-40B4-BE49-F238E27FC236}">
                <a16:creationId xmlns:a16="http://schemas.microsoft.com/office/drawing/2014/main" id="{30A73E6A-D6B5-419C-8072-CCD0863FAB24}"/>
              </a:ext>
            </a:extLst>
          </p:cNvPr>
          <p:cNvSpPr txBox="1"/>
          <p:nvPr/>
        </p:nvSpPr>
        <p:spPr>
          <a:xfrm>
            <a:off x="3071466" y="4412656"/>
            <a:ext cx="12858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Optimal SM </a:t>
            </a:r>
          </a:p>
          <a:p>
            <a:pPr algn="ctr"/>
            <a:r>
              <a:rPr lang="en-US" dirty="0"/>
              <a:t>problem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39359-A1B6-4EF3-BD5D-A07B964FE6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11" y="4243627"/>
            <a:ext cx="1155584" cy="9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8" grpId="2"/>
      <p:bldP spid="10" grpId="0"/>
      <p:bldP spid="10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MDP: 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Understand the concepts behind MDP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Understand the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algorithem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Optimal selfish mining: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Understand the concepts behind Bitcoin and Blockchain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Read the articles about optimal selfish mining strategy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9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Programing language: Java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Version-control system: Git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Creating generic system using OOP design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70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295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ניתוח אסטרטגיות אופטימליות במשחקים מרקובים</vt:lpstr>
      <vt:lpstr>Game Strategy</vt:lpstr>
      <vt:lpstr>Stochastic Game Strategy</vt:lpstr>
      <vt:lpstr>MDP – Markov Decision Process </vt:lpstr>
      <vt:lpstr>MDP – Definitions </vt:lpstr>
      <vt:lpstr>MDP - Goal</vt:lpstr>
      <vt:lpstr>Our Goals </vt:lpstr>
      <vt:lpstr>Learning phase</vt:lpstr>
      <vt:lpstr>Project Methods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ממשק לקומפוזיציה בין מחלקות טרנסקציוניות</dc:title>
  <dc:creator>Sapir Malka</dc:creator>
  <cp:lastModifiedBy>Eldad Wiener</cp:lastModifiedBy>
  <cp:revision>76</cp:revision>
  <dcterms:created xsi:type="dcterms:W3CDTF">2019-12-09T11:13:22Z</dcterms:created>
  <dcterms:modified xsi:type="dcterms:W3CDTF">2020-06-03T08:11:45Z</dcterms:modified>
</cp:coreProperties>
</file>