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3" r:id="rId8"/>
    <p:sldId id="262" r:id="rId9"/>
    <p:sldId id="264" r:id="rId10"/>
    <p:sldId id="265" r:id="rId11"/>
    <p:sldId id="269" r:id="rId12"/>
    <p:sldId id="267" r:id="rId13"/>
    <p:sldId id="268" r:id="rId14"/>
    <p:sldId id="270" r:id="rId15"/>
    <p:sldId id="271" r:id="rId16"/>
    <p:sldId id="272" r:id="rId17"/>
    <p:sldId id="273" r:id="rId18"/>
    <p:sldId id="274" r:id="rId19"/>
    <p:sldId id="275" r:id="rId20"/>
    <p:sldId id="276" r:id="rId2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976E11-F1BF-4A15-98CF-2CEBBD08C3CD}" v="11" dt="2023-06-12T11:02:30.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5" autoAdjust="0"/>
    <p:restoredTop sz="94660"/>
  </p:normalViewPr>
  <p:slideViewPr>
    <p:cSldViewPr snapToGrid="0">
      <p:cViewPr varScale="1">
        <p:scale>
          <a:sx n="107" d="100"/>
          <a:sy n="107" d="100"/>
        </p:scale>
        <p:origin x="9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6/16/23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93267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6/16/23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1861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6/16/23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1654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6/16/23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3709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6/16/23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7868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6/16/23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44107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6/16/23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315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6/16/23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8472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6/16/23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1554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6/16/23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3357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6/16/23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8122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6/16/23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0268659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hyperlink" Target="https://www.glassdoor.com/Job/data-science-jobs-SRCH_KO0,12.htm?clickSource=searchBo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12">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714588-9F2A-40A0-4C1E-D170C90FFA4D}"/>
              </a:ext>
            </a:extLst>
          </p:cNvPr>
          <p:cNvSpPr>
            <a:spLocks noGrp="1"/>
          </p:cNvSpPr>
          <p:nvPr>
            <p:ph type="ctrTitle"/>
          </p:nvPr>
        </p:nvSpPr>
        <p:spPr>
          <a:xfrm>
            <a:off x="5863906" y="1199626"/>
            <a:ext cx="5251602" cy="1764596"/>
          </a:xfrm>
        </p:spPr>
        <p:txBody>
          <a:bodyPr>
            <a:normAutofit fontScale="90000"/>
          </a:bodyPr>
          <a:lstStyle/>
          <a:p>
            <a:pPr algn="r"/>
            <a:r>
              <a:rPr lang="he-IL" dirty="0"/>
              <a:t>פרויקט במבוא למדעי הנתונים </a:t>
            </a:r>
            <a:endParaRPr lang="en-IL" dirty="0"/>
          </a:p>
        </p:txBody>
      </p:sp>
      <p:sp>
        <p:nvSpPr>
          <p:cNvPr id="3" name="Subtitle 2">
            <a:extLst>
              <a:ext uri="{FF2B5EF4-FFF2-40B4-BE49-F238E27FC236}">
                <a16:creationId xmlns:a16="http://schemas.microsoft.com/office/drawing/2014/main" id="{FFFEE459-ED09-4306-29B2-CC0BC20384FE}"/>
              </a:ext>
            </a:extLst>
          </p:cNvPr>
          <p:cNvSpPr>
            <a:spLocks noGrp="1"/>
          </p:cNvSpPr>
          <p:nvPr>
            <p:ph type="subTitle" idx="1"/>
          </p:nvPr>
        </p:nvSpPr>
        <p:spPr>
          <a:xfrm>
            <a:off x="5738070" y="3027233"/>
            <a:ext cx="5534685" cy="942889"/>
          </a:xfrm>
        </p:spPr>
        <p:txBody>
          <a:bodyPr>
            <a:normAutofit fontScale="62500" lnSpcReduction="20000"/>
          </a:bodyPr>
          <a:lstStyle/>
          <a:p>
            <a:pPr algn="l"/>
            <a:r>
              <a:rPr lang="en-US" dirty="0"/>
              <a:t>Presented By:</a:t>
            </a:r>
          </a:p>
          <a:p>
            <a:pPr algn="l"/>
            <a:r>
              <a:rPr lang="en-US" dirty="0"/>
              <a:t>Matan Mizrahi </a:t>
            </a:r>
          </a:p>
          <a:p>
            <a:pPr algn="l"/>
            <a:r>
              <a:rPr lang="en-US" dirty="0"/>
              <a:t>Ofek Sinai</a:t>
            </a:r>
            <a:endParaRPr lang="en-IL" dirty="0"/>
          </a:p>
        </p:txBody>
      </p:sp>
      <p:pic>
        <p:nvPicPr>
          <p:cNvPr id="36" name="Picture 3" descr="Network Technology Background">
            <a:extLst>
              <a:ext uri="{FF2B5EF4-FFF2-40B4-BE49-F238E27FC236}">
                <a16:creationId xmlns:a16="http://schemas.microsoft.com/office/drawing/2014/main" id="{D1675AAF-0094-8A54-67A5-490B09A3C52C}"/>
              </a:ext>
            </a:extLst>
          </p:cNvPr>
          <p:cNvPicPr>
            <a:picLocks noChangeAspect="1"/>
          </p:cNvPicPr>
          <p:nvPr/>
        </p:nvPicPr>
        <p:blipFill rotWithShape="1">
          <a:blip r:embed="rId2"/>
          <a:srcRect l="38078" r="3760" b="1"/>
          <a:stretch/>
        </p:blipFill>
        <p:spPr>
          <a:xfrm>
            <a:off x="20" y="758953"/>
            <a:ext cx="5327883" cy="5335854"/>
          </a:xfrm>
          <a:prstGeom prst="rect">
            <a:avLst/>
          </a:prstGeom>
        </p:spPr>
      </p:pic>
    </p:spTree>
    <p:extLst>
      <p:ext uri="{BB962C8B-B14F-4D97-AF65-F5344CB8AC3E}">
        <p14:creationId xmlns:p14="http://schemas.microsoft.com/office/powerpoint/2010/main" val="324791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38BD-BBD2-67AE-5E3C-432299E02C60}"/>
              </a:ext>
            </a:extLst>
          </p:cNvPr>
          <p:cNvSpPr>
            <a:spLocks noGrp="1"/>
          </p:cNvSpPr>
          <p:nvPr>
            <p:ph type="title"/>
          </p:nvPr>
        </p:nvSpPr>
        <p:spPr>
          <a:xfrm>
            <a:off x="1927479" y="870204"/>
            <a:ext cx="9144000" cy="1344168"/>
          </a:xfrm>
        </p:spPr>
        <p:txBody>
          <a:bodyPr/>
          <a:lstStyle/>
          <a:p>
            <a:pPr algn="r"/>
            <a:r>
              <a:rPr lang="he-IL" dirty="0"/>
              <a:t>המשך עבודה על הדאטה סט  </a:t>
            </a:r>
            <a:endParaRPr lang="en-IL" dirty="0"/>
          </a:p>
        </p:txBody>
      </p:sp>
      <p:sp>
        <p:nvSpPr>
          <p:cNvPr id="3" name="Content Placeholder 2">
            <a:extLst>
              <a:ext uri="{FF2B5EF4-FFF2-40B4-BE49-F238E27FC236}">
                <a16:creationId xmlns:a16="http://schemas.microsoft.com/office/drawing/2014/main" id="{B41DCDA4-8E8B-694D-16E7-384A2A7D88E1}"/>
              </a:ext>
            </a:extLst>
          </p:cNvPr>
          <p:cNvSpPr>
            <a:spLocks noGrp="1"/>
          </p:cNvSpPr>
          <p:nvPr>
            <p:ph idx="1"/>
          </p:nvPr>
        </p:nvSpPr>
        <p:spPr>
          <a:xfrm>
            <a:off x="742950" y="1565338"/>
            <a:ext cx="10242804" cy="4521137"/>
          </a:xfrm>
        </p:spPr>
        <p:txBody>
          <a:bodyPr>
            <a:normAutofit fontScale="70000" lnSpcReduction="20000"/>
          </a:bodyPr>
          <a:lstStyle/>
          <a:p>
            <a:pPr marL="0" indent="0" algn="r" rtl="1">
              <a:buNone/>
            </a:pPr>
            <a:r>
              <a:rPr lang="he-IL" dirty="0"/>
              <a:t>ביצענו פעולות רבות על המידע, על מנת לחלץ נתונים קריטיים ובסופו של דבר לייעל את דיוק המודל.</a:t>
            </a:r>
            <a:br>
              <a:rPr lang="en-US" dirty="0"/>
            </a:br>
            <a:r>
              <a:rPr lang="he-IL" dirty="0"/>
              <a:t>להלן חלק מן הפעולות שבצענו:</a:t>
            </a:r>
          </a:p>
          <a:p>
            <a:pPr marL="514350" indent="-514350" algn="r" rtl="1">
              <a:buAutoNum type="arabicPeriod"/>
            </a:pPr>
            <a:r>
              <a:rPr lang="he-IL" dirty="0"/>
              <a:t>חלוקה של השכר לרמות שונות.</a:t>
            </a:r>
          </a:p>
          <a:p>
            <a:pPr marL="514350" indent="-514350" algn="r" rtl="1">
              <a:buAutoNum type="arabicPeriod"/>
            </a:pPr>
            <a:r>
              <a:rPr lang="he-IL" dirty="0"/>
              <a:t>חילוץ טכנולוגיות רלוונטיות הדרושות מהמועמד מתיאור המשרה (</a:t>
            </a:r>
            <a:r>
              <a:rPr lang="en-US" dirty="0"/>
              <a:t>Python, SQL, Excel</a:t>
            </a:r>
            <a:r>
              <a:rPr lang="he-IL" dirty="0"/>
              <a:t> ועוד) ויצירת משתנים בינאריים.</a:t>
            </a:r>
          </a:p>
          <a:p>
            <a:pPr marL="514350" indent="-514350" algn="r" rtl="1">
              <a:buAutoNum type="arabicPeriod"/>
            </a:pPr>
            <a:r>
              <a:rPr lang="he-IL" dirty="0"/>
              <a:t>חילוץ רמת ה</a:t>
            </a:r>
            <a:r>
              <a:rPr lang="en-US" dirty="0"/>
              <a:t>Seniority</a:t>
            </a:r>
            <a:r>
              <a:rPr lang="he-IL" dirty="0"/>
              <a:t> הדרושה מתיאור המשרה, והוספת משתנה סדר.</a:t>
            </a:r>
          </a:p>
          <a:p>
            <a:pPr marL="514350" indent="-514350" algn="r" rtl="1">
              <a:buAutoNum type="arabicPeriod"/>
            </a:pPr>
            <a:r>
              <a:rPr lang="he-IL" dirty="0"/>
              <a:t>המרת טווחי שכר לערכי ממוצע, ומחיקת עמודת טווח השכר</a:t>
            </a:r>
          </a:p>
          <a:p>
            <a:pPr marL="514350" indent="-514350" algn="r" rtl="1">
              <a:buAutoNum type="arabicPeriod"/>
            </a:pPr>
            <a:r>
              <a:rPr lang="he-IL" dirty="0"/>
              <a:t>המרת שנת היווסדות החברה לגיל החברה. ככל שהחברה מחזיקה מעמד (כנראה) שנוכל להגיד שהחברה יציבה יותר</a:t>
            </a:r>
          </a:p>
          <a:p>
            <a:pPr marL="514350" indent="-514350" algn="r" rtl="1">
              <a:buAutoNum type="arabicPeriod"/>
            </a:pPr>
            <a:r>
              <a:rPr lang="he-IL" dirty="0"/>
              <a:t>המרת תאי רייטינג שליליים לערך החציון .</a:t>
            </a:r>
          </a:p>
          <a:p>
            <a:pPr marL="514350" indent="-514350" algn="r" rtl="1">
              <a:buAutoNum type="arabicPeriod"/>
            </a:pPr>
            <a:r>
              <a:rPr lang="he-IL" dirty="0"/>
              <a:t>עבודה עם ביטויים רגולריים למחיקת סימנים שחזרו על עצמם בכל הדאטה סט כגון : דולר , </a:t>
            </a:r>
            <a:r>
              <a:rPr lang="en-US" dirty="0"/>
              <a:t>K</a:t>
            </a:r>
            <a:r>
              <a:rPr lang="he-IL" dirty="0"/>
              <a:t>(שווי השכר אופיין תמיד ב</a:t>
            </a:r>
            <a:r>
              <a:rPr lang="en-US" dirty="0"/>
              <a:t>K</a:t>
            </a:r>
            <a:r>
              <a:rPr lang="he-IL" dirty="0"/>
              <a:t> וכולי)</a:t>
            </a:r>
          </a:p>
          <a:p>
            <a:pPr marL="514350" indent="-514350" algn="r" rtl="1">
              <a:buAutoNum type="arabicPeriod"/>
            </a:pPr>
            <a:r>
              <a:rPr lang="he-IL" dirty="0"/>
              <a:t>אתחול מערך </a:t>
            </a:r>
            <a:r>
              <a:rPr lang="en-US" dirty="0"/>
              <a:t>BINS</a:t>
            </a:r>
            <a:r>
              <a:rPr lang="he-IL" dirty="0"/>
              <a:t> של גודל החברה – חילקנו את גודל החברה לקטגוריות שונות , ומחקנו את שורת גודל החברה מה-</a:t>
            </a:r>
            <a:r>
              <a:rPr lang="en-US" dirty="0"/>
              <a:t>Dataset</a:t>
            </a:r>
            <a:r>
              <a:rPr lang="he-IL" dirty="0"/>
              <a:t> המקורי .</a:t>
            </a:r>
          </a:p>
          <a:p>
            <a:pPr marL="0" indent="0" algn="r" rtl="1">
              <a:buNone/>
            </a:pPr>
            <a:endParaRPr lang="he-IL" dirty="0"/>
          </a:p>
          <a:p>
            <a:pPr marL="0" indent="0" algn="r" rtl="1">
              <a:buNone/>
            </a:pPr>
            <a:endParaRPr lang="he-IL" dirty="0"/>
          </a:p>
          <a:p>
            <a:pPr marL="0" indent="0" algn="r" rtl="1">
              <a:buNone/>
            </a:pPr>
            <a:endParaRPr lang="he-IL" dirty="0"/>
          </a:p>
          <a:p>
            <a:pPr algn="r" rtl="1">
              <a:buFont typeface="Arial" panose="020B0604020202020204" pitchFamily="34" charset="0"/>
              <a:buChar char="•"/>
            </a:pPr>
            <a:endParaRPr lang="he-IL" dirty="0"/>
          </a:p>
          <a:p>
            <a:pPr algn="r" rtl="1">
              <a:buFont typeface="Arial" panose="020B0604020202020204" pitchFamily="34" charset="0"/>
              <a:buChar char="•"/>
            </a:pPr>
            <a:endParaRPr lang="he-IL" dirty="0"/>
          </a:p>
          <a:p>
            <a:pPr algn="r" rtl="1">
              <a:buFont typeface="Arial" panose="020B0604020202020204" pitchFamily="34" charset="0"/>
              <a:buChar char="•"/>
            </a:pPr>
            <a:endParaRPr lang="he-IL" dirty="0"/>
          </a:p>
        </p:txBody>
      </p:sp>
    </p:spTree>
    <p:extLst>
      <p:ext uri="{BB962C8B-B14F-4D97-AF65-F5344CB8AC3E}">
        <p14:creationId xmlns:p14="http://schemas.microsoft.com/office/powerpoint/2010/main" val="84094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5C2D-B0C7-3BED-2950-7BEF6E4583A4}"/>
              </a:ext>
            </a:extLst>
          </p:cNvPr>
          <p:cNvSpPr>
            <a:spLocks noGrp="1"/>
          </p:cNvSpPr>
          <p:nvPr>
            <p:ph type="title"/>
          </p:nvPr>
        </p:nvSpPr>
        <p:spPr/>
        <p:txBody>
          <a:bodyPr/>
          <a:lstStyle/>
          <a:p>
            <a:pPr algn="r" rtl="1"/>
            <a:r>
              <a:rPr lang="he-IL" dirty="0"/>
              <a:t>חלוקת טווחי השכר וגודל החברה ל</a:t>
            </a:r>
            <a:r>
              <a:rPr lang="en-US" dirty="0"/>
              <a:t>Bins -</a:t>
            </a:r>
            <a:endParaRPr lang="en-IL" dirty="0"/>
          </a:p>
        </p:txBody>
      </p:sp>
      <p:pic>
        <p:nvPicPr>
          <p:cNvPr id="7" name="Picture 6">
            <a:extLst>
              <a:ext uri="{FF2B5EF4-FFF2-40B4-BE49-F238E27FC236}">
                <a16:creationId xmlns:a16="http://schemas.microsoft.com/office/drawing/2014/main" id="{9AF0D1B7-22BB-76AF-A4E9-461EC540B93B}"/>
              </a:ext>
            </a:extLst>
          </p:cNvPr>
          <p:cNvPicPr>
            <a:picLocks noChangeAspect="1"/>
          </p:cNvPicPr>
          <p:nvPr/>
        </p:nvPicPr>
        <p:blipFill>
          <a:blip r:embed="rId2"/>
          <a:stretch>
            <a:fillRect/>
          </a:stretch>
        </p:blipFill>
        <p:spPr>
          <a:xfrm>
            <a:off x="914400" y="3810000"/>
            <a:ext cx="9229725" cy="1381125"/>
          </a:xfrm>
          <a:prstGeom prst="rect">
            <a:avLst/>
          </a:prstGeom>
        </p:spPr>
      </p:pic>
      <p:pic>
        <p:nvPicPr>
          <p:cNvPr id="4" name="Picture 3">
            <a:extLst>
              <a:ext uri="{FF2B5EF4-FFF2-40B4-BE49-F238E27FC236}">
                <a16:creationId xmlns:a16="http://schemas.microsoft.com/office/drawing/2014/main" id="{550DC6DA-DA3A-4CEA-2561-B257BB020B7C}"/>
              </a:ext>
            </a:extLst>
          </p:cNvPr>
          <p:cNvPicPr>
            <a:picLocks noChangeAspect="1"/>
          </p:cNvPicPr>
          <p:nvPr/>
        </p:nvPicPr>
        <p:blipFill>
          <a:blip r:embed="rId3"/>
          <a:stretch>
            <a:fillRect/>
          </a:stretch>
        </p:blipFill>
        <p:spPr>
          <a:xfrm>
            <a:off x="1724025" y="2724164"/>
            <a:ext cx="8344535" cy="1057261"/>
          </a:xfrm>
          <a:prstGeom prst="rect">
            <a:avLst/>
          </a:prstGeom>
        </p:spPr>
      </p:pic>
    </p:spTree>
    <p:extLst>
      <p:ext uri="{BB962C8B-B14F-4D97-AF65-F5344CB8AC3E}">
        <p14:creationId xmlns:p14="http://schemas.microsoft.com/office/powerpoint/2010/main" val="140873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1096-B621-B457-3384-5282CFB84C39}"/>
              </a:ext>
            </a:extLst>
          </p:cNvPr>
          <p:cNvSpPr>
            <a:spLocks noGrp="1"/>
          </p:cNvSpPr>
          <p:nvPr>
            <p:ph type="title"/>
          </p:nvPr>
        </p:nvSpPr>
        <p:spPr>
          <a:xfrm>
            <a:off x="5194554" y="758952"/>
            <a:ext cx="9144000" cy="1344168"/>
          </a:xfrm>
        </p:spPr>
        <p:txBody>
          <a:bodyPr/>
          <a:lstStyle/>
          <a:p>
            <a:r>
              <a:rPr lang="en-US" dirty="0"/>
              <a:t>EDA </a:t>
            </a:r>
            <a:endParaRPr lang="en-IL" dirty="0"/>
          </a:p>
        </p:txBody>
      </p:sp>
      <p:sp>
        <p:nvSpPr>
          <p:cNvPr id="3" name="Content Placeholder 2">
            <a:extLst>
              <a:ext uri="{FF2B5EF4-FFF2-40B4-BE49-F238E27FC236}">
                <a16:creationId xmlns:a16="http://schemas.microsoft.com/office/drawing/2014/main" id="{C1EB2B78-F78C-1C47-0427-AE89D6EE0A55}"/>
              </a:ext>
            </a:extLst>
          </p:cNvPr>
          <p:cNvSpPr>
            <a:spLocks noGrp="1"/>
          </p:cNvSpPr>
          <p:nvPr>
            <p:ph idx="1"/>
          </p:nvPr>
        </p:nvSpPr>
        <p:spPr>
          <a:xfrm>
            <a:off x="1651254" y="1771650"/>
            <a:ext cx="9144000" cy="3127248"/>
          </a:xfrm>
        </p:spPr>
        <p:txBody>
          <a:bodyPr>
            <a:normAutofit/>
          </a:bodyPr>
          <a:lstStyle/>
          <a:p>
            <a:pPr marL="0" indent="0" algn="r" rtl="1">
              <a:buNone/>
            </a:pPr>
            <a:r>
              <a:rPr lang="he-IL" sz="2000" dirty="0"/>
              <a:t>בשלב </a:t>
            </a:r>
            <a:r>
              <a:rPr lang="he-IL" sz="2000" dirty="0" err="1"/>
              <a:t>הויזואליזציה</a:t>
            </a:r>
            <a:r>
              <a:rPr lang="he-IL" sz="2000" dirty="0"/>
              <a:t> , ביצענו שלושה סוגי גרפים הכרחיים לאינדיקציה יעילה :</a:t>
            </a:r>
          </a:p>
          <a:p>
            <a:pPr algn="r" rtl="1">
              <a:buFont typeface="Arial" panose="020B0604020202020204" pitchFamily="34" charset="0"/>
              <a:buChar char="•"/>
            </a:pPr>
            <a:r>
              <a:rPr lang="he-IL" sz="2000" dirty="0"/>
              <a:t>גרף דו </a:t>
            </a:r>
            <a:r>
              <a:rPr lang="he-IL" sz="2000" dirty="0" err="1"/>
              <a:t>מימדי</a:t>
            </a:r>
            <a:r>
              <a:rPr lang="he-IL" sz="2000" dirty="0"/>
              <a:t> – ציר ה</a:t>
            </a:r>
            <a:r>
              <a:rPr lang="en-US" sz="2000" dirty="0"/>
              <a:t>x</a:t>
            </a:r>
            <a:r>
              <a:rPr lang="he-IL" sz="2000" dirty="0"/>
              <a:t> מסמן לנו את השכר , וציר ה</a:t>
            </a:r>
            <a:r>
              <a:rPr lang="en-US" sz="2000" dirty="0"/>
              <a:t>Y</a:t>
            </a:r>
            <a:r>
              <a:rPr lang="he-IL" sz="2000" dirty="0"/>
              <a:t> מסמן לנו את כמות העבודות . </a:t>
            </a:r>
          </a:p>
          <a:p>
            <a:pPr algn="r" rtl="1">
              <a:buFont typeface="Arial" panose="020B0604020202020204" pitchFamily="34" charset="0"/>
              <a:buChar char="•"/>
            </a:pPr>
            <a:r>
              <a:rPr lang="he-IL" sz="2000" dirty="0" err="1"/>
              <a:t>בוקספלוט</a:t>
            </a:r>
            <a:r>
              <a:rPr lang="he-IL" sz="2000" dirty="0"/>
              <a:t> –גרף המאפשר לזהות </a:t>
            </a:r>
            <a:r>
              <a:rPr lang="en-US" sz="2000" dirty="0"/>
              <a:t>outliers</a:t>
            </a:r>
            <a:r>
              <a:rPr lang="he-IL" sz="2000" dirty="0"/>
              <a:t>.</a:t>
            </a:r>
          </a:p>
          <a:p>
            <a:pPr algn="r" rtl="1">
              <a:buFont typeface="Arial" panose="020B0604020202020204" pitchFamily="34" charset="0"/>
              <a:buChar char="•"/>
            </a:pPr>
            <a:r>
              <a:rPr lang="he-IL" sz="2000" dirty="0"/>
              <a:t>גרף ענן -ארבעה גרפים של מילות מפתח אשר מעניקות לנו גישה יותר טובה להסיק מהן המילים השכיחות למדען נתונים . </a:t>
            </a:r>
          </a:p>
          <a:p>
            <a:pPr algn="r" rtl="1">
              <a:buFont typeface="Arial" panose="020B0604020202020204" pitchFamily="34" charset="0"/>
              <a:buChar char="•"/>
            </a:pPr>
            <a:r>
              <a:rPr lang="he-IL" sz="2000" dirty="0"/>
              <a:t>גרף עוגה- גרף עוגה המייצג לנו את החלוקה של טווחי השכר.</a:t>
            </a:r>
            <a:endParaRPr lang="en-IL" sz="2000" dirty="0"/>
          </a:p>
        </p:txBody>
      </p:sp>
    </p:spTree>
    <p:extLst>
      <p:ext uri="{BB962C8B-B14F-4D97-AF65-F5344CB8AC3E}">
        <p14:creationId xmlns:p14="http://schemas.microsoft.com/office/powerpoint/2010/main" val="149446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F14E-ACC7-FB90-7BFA-C6E18992C1EA}"/>
              </a:ext>
            </a:extLst>
          </p:cNvPr>
          <p:cNvSpPr>
            <a:spLocks noGrp="1"/>
          </p:cNvSpPr>
          <p:nvPr>
            <p:ph type="title"/>
          </p:nvPr>
        </p:nvSpPr>
        <p:spPr>
          <a:xfrm>
            <a:off x="4756404" y="825627"/>
            <a:ext cx="9144000" cy="1344168"/>
          </a:xfrm>
        </p:spPr>
        <p:txBody>
          <a:bodyPr/>
          <a:lstStyle/>
          <a:p>
            <a:r>
              <a:rPr lang="en-US" dirty="0"/>
              <a:t>EDA </a:t>
            </a:r>
            <a:endParaRPr lang="en-IL" dirty="0"/>
          </a:p>
        </p:txBody>
      </p:sp>
      <p:pic>
        <p:nvPicPr>
          <p:cNvPr id="5" name="Picture 4">
            <a:extLst>
              <a:ext uri="{FF2B5EF4-FFF2-40B4-BE49-F238E27FC236}">
                <a16:creationId xmlns:a16="http://schemas.microsoft.com/office/drawing/2014/main" id="{7EDDB316-F7BA-95E9-A889-E92D812DE942}"/>
              </a:ext>
            </a:extLst>
          </p:cNvPr>
          <p:cNvPicPr>
            <a:picLocks noChangeAspect="1"/>
          </p:cNvPicPr>
          <p:nvPr/>
        </p:nvPicPr>
        <p:blipFill>
          <a:blip r:embed="rId2"/>
          <a:stretch>
            <a:fillRect/>
          </a:stretch>
        </p:blipFill>
        <p:spPr>
          <a:xfrm>
            <a:off x="867572" y="1529715"/>
            <a:ext cx="3336382" cy="2397252"/>
          </a:xfrm>
          <a:prstGeom prst="rect">
            <a:avLst/>
          </a:prstGeom>
        </p:spPr>
      </p:pic>
      <p:pic>
        <p:nvPicPr>
          <p:cNvPr id="7" name="Picture 6">
            <a:extLst>
              <a:ext uri="{FF2B5EF4-FFF2-40B4-BE49-F238E27FC236}">
                <a16:creationId xmlns:a16="http://schemas.microsoft.com/office/drawing/2014/main" id="{26F018E8-590E-ED55-E3A7-90D6547707B4}"/>
              </a:ext>
            </a:extLst>
          </p:cNvPr>
          <p:cNvPicPr>
            <a:picLocks noChangeAspect="1"/>
          </p:cNvPicPr>
          <p:nvPr/>
        </p:nvPicPr>
        <p:blipFill>
          <a:blip r:embed="rId3"/>
          <a:stretch>
            <a:fillRect/>
          </a:stretch>
        </p:blipFill>
        <p:spPr>
          <a:xfrm>
            <a:off x="4610498" y="1618108"/>
            <a:ext cx="3121698" cy="2308859"/>
          </a:xfrm>
          <a:prstGeom prst="rect">
            <a:avLst/>
          </a:prstGeom>
        </p:spPr>
      </p:pic>
      <p:pic>
        <p:nvPicPr>
          <p:cNvPr id="9" name="Picture 8">
            <a:extLst>
              <a:ext uri="{FF2B5EF4-FFF2-40B4-BE49-F238E27FC236}">
                <a16:creationId xmlns:a16="http://schemas.microsoft.com/office/drawing/2014/main" id="{DC9AF23D-8519-B2E6-B80B-DFD3D780A8DF}"/>
              </a:ext>
            </a:extLst>
          </p:cNvPr>
          <p:cNvPicPr>
            <a:picLocks noChangeAspect="1"/>
          </p:cNvPicPr>
          <p:nvPr/>
        </p:nvPicPr>
        <p:blipFill>
          <a:blip r:embed="rId4"/>
          <a:stretch>
            <a:fillRect/>
          </a:stretch>
        </p:blipFill>
        <p:spPr>
          <a:xfrm>
            <a:off x="867572" y="4152550"/>
            <a:ext cx="3429000" cy="1867837"/>
          </a:xfrm>
          <a:prstGeom prst="rect">
            <a:avLst/>
          </a:prstGeom>
        </p:spPr>
      </p:pic>
      <p:pic>
        <p:nvPicPr>
          <p:cNvPr id="11" name="Picture 10">
            <a:extLst>
              <a:ext uri="{FF2B5EF4-FFF2-40B4-BE49-F238E27FC236}">
                <a16:creationId xmlns:a16="http://schemas.microsoft.com/office/drawing/2014/main" id="{E24871F0-1F57-5725-6F38-7A37FE37DCA2}"/>
              </a:ext>
            </a:extLst>
          </p:cNvPr>
          <p:cNvPicPr>
            <a:picLocks noChangeAspect="1"/>
          </p:cNvPicPr>
          <p:nvPr/>
        </p:nvPicPr>
        <p:blipFill>
          <a:blip r:embed="rId5"/>
          <a:stretch>
            <a:fillRect/>
          </a:stretch>
        </p:blipFill>
        <p:spPr>
          <a:xfrm>
            <a:off x="4610498" y="4125335"/>
            <a:ext cx="3262313" cy="1922266"/>
          </a:xfrm>
          <a:prstGeom prst="rect">
            <a:avLst/>
          </a:prstGeom>
        </p:spPr>
      </p:pic>
      <p:pic>
        <p:nvPicPr>
          <p:cNvPr id="13" name="Picture 12">
            <a:extLst>
              <a:ext uri="{FF2B5EF4-FFF2-40B4-BE49-F238E27FC236}">
                <a16:creationId xmlns:a16="http://schemas.microsoft.com/office/drawing/2014/main" id="{CCF57476-F6AC-25C1-70ED-A7C64025A3DE}"/>
              </a:ext>
            </a:extLst>
          </p:cNvPr>
          <p:cNvPicPr>
            <a:picLocks noChangeAspect="1"/>
          </p:cNvPicPr>
          <p:nvPr/>
        </p:nvPicPr>
        <p:blipFill>
          <a:blip r:embed="rId6"/>
          <a:stretch>
            <a:fillRect/>
          </a:stretch>
        </p:blipFill>
        <p:spPr>
          <a:xfrm>
            <a:off x="8227515" y="4125335"/>
            <a:ext cx="3180804" cy="2001993"/>
          </a:xfrm>
          <a:prstGeom prst="rect">
            <a:avLst/>
          </a:prstGeom>
        </p:spPr>
      </p:pic>
      <p:pic>
        <p:nvPicPr>
          <p:cNvPr id="4" name="Picture 3">
            <a:extLst>
              <a:ext uri="{FF2B5EF4-FFF2-40B4-BE49-F238E27FC236}">
                <a16:creationId xmlns:a16="http://schemas.microsoft.com/office/drawing/2014/main" id="{4D117ABF-5A5C-287A-20C8-95A5C88CC3F5}"/>
              </a:ext>
            </a:extLst>
          </p:cNvPr>
          <p:cNvPicPr>
            <a:picLocks noChangeAspect="1"/>
          </p:cNvPicPr>
          <p:nvPr/>
        </p:nvPicPr>
        <p:blipFill>
          <a:blip r:embed="rId7"/>
          <a:stretch>
            <a:fillRect/>
          </a:stretch>
        </p:blipFill>
        <p:spPr>
          <a:xfrm>
            <a:off x="8691062" y="1584881"/>
            <a:ext cx="2717257" cy="2342086"/>
          </a:xfrm>
          <a:prstGeom prst="rect">
            <a:avLst/>
          </a:prstGeom>
        </p:spPr>
      </p:pic>
    </p:spTree>
    <p:extLst>
      <p:ext uri="{BB962C8B-B14F-4D97-AF65-F5344CB8AC3E}">
        <p14:creationId xmlns:p14="http://schemas.microsoft.com/office/powerpoint/2010/main" val="139337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2C84039B-8CF9-47CD-8F02-B1DBD5E75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gle view of circuit shaped like a brain">
            <a:extLst>
              <a:ext uri="{FF2B5EF4-FFF2-40B4-BE49-F238E27FC236}">
                <a16:creationId xmlns:a16="http://schemas.microsoft.com/office/drawing/2014/main" id="{13681DD1-B11F-1145-E95F-0C7DD51C26E0}"/>
              </a:ext>
            </a:extLst>
          </p:cNvPr>
          <p:cNvPicPr>
            <a:picLocks noChangeAspect="1"/>
          </p:cNvPicPr>
          <p:nvPr/>
        </p:nvPicPr>
        <p:blipFill rotWithShape="1">
          <a:blip r:embed="rId2"/>
          <a:srcRect t="19355"/>
          <a:stretch/>
        </p:blipFill>
        <p:spPr>
          <a:xfrm>
            <a:off x="20" y="10"/>
            <a:ext cx="12191977" cy="6857990"/>
          </a:xfrm>
          <a:prstGeom prst="rect">
            <a:avLst/>
          </a:prstGeom>
        </p:spPr>
      </p:pic>
      <p:sp>
        <p:nvSpPr>
          <p:cNvPr id="12" name="Rectangle 11">
            <a:extLst>
              <a:ext uri="{FF2B5EF4-FFF2-40B4-BE49-F238E27FC236}">
                <a16:creationId xmlns:a16="http://schemas.microsoft.com/office/drawing/2014/main" id="{48D8C7A8-9E05-4465-8B1B-577C9F1DB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155CC9-E443-4721-3597-372883714909}"/>
              </a:ext>
            </a:extLst>
          </p:cNvPr>
          <p:cNvSpPr>
            <a:spLocks noGrp="1"/>
          </p:cNvSpPr>
          <p:nvPr>
            <p:ph type="title"/>
          </p:nvPr>
        </p:nvSpPr>
        <p:spPr>
          <a:xfrm>
            <a:off x="4439920" y="868979"/>
            <a:ext cx="5989320" cy="2762904"/>
          </a:xfrm>
        </p:spPr>
        <p:txBody>
          <a:bodyPr vert="horz" lIns="91440" tIns="45720" rIns="91440" bIns="45720" rtlCol="0" anchor="b">
            <a:normAutofit/>
          </a:bodyPr>
          <a:lstStyle/>
          <a:p>
            <a:r>
              <a:rPr lang="he-IL" sz="6000" dirty="0">
                <a:solidFill>
                  <a:schemeClr val="bg1"/>
                </a:solidFill>
              </a:rPr>
              <a:t>למידת מכונה</a:t>
            </a:r>
            <a:endParaRPr lang="en-US" sz="6000" dirty="0">
              <a:solidFill>
                <a:schemeClr val="bg1"/>
              </a:solidFill>
            </a:endParaRPr>
          </a:p>
        </p:txBody>
      </p:sp>
    </p:spTree>
    <p:extLst>
      <p:ext uri="{BB962C8B-B14F-4D97-AF65-F5344CB8AC3E}">
        <p14:creationId xmlns:p14="http://schemas.microsoft.com/office/powerpoint/2010/main" val="400834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C8C2-B006-BE91-DD86-196C5C7CB638}"/>
              </a:ext>
            </a:extLst>
          </p:cNvPr>
          <p:cNvSpPr>
            <a:spLocks noGrp="1"/>
          </p:cNvSpPr>
          <p:nvPr>
            <p:ph type="title"/>
          </p:nvPr>
        </p:nvSpPr>
        <p:spPr/>
        <p:txBody>
          <a:bodyPr/>
          <a:lstStyle/>
          <a:p>
            <a:pPr algn="r" rtl="1"/>
            <a:r>
              <a:rPr lang="he-IL" dirty="0"/>
              <a:t>בחירת למידת מכונה</a:t>
            </a:r>
            <a:endParaRPr lang="en-IL" dirty="0"/>
          </a:p>
        </p:txBody>
      </p:sp>
      <p:sp>
        <p:nvSpPr>
          <p:cNvPr id="3" name="Content Placeholder 2">
            <a:extLst>
              <a:ext uri="{FF2B5EF4-FFF2-40B4-BE49-F238E27FC236}">
                <a16:creationId xmlns:a16="http://schemas.microsoft.com/office/drawing/2014/main" id="{C1CC4FDD-59B8-3B55-7181-B190F53DD82C}"/>
              </a:ext>
            </a:extLst>
          </p:cNvPr>
          <p:cNvSpPr>
            <a:spLocks noGrp="1"/>
          </p:cNvSpPr>
          <p:nvPr>
            <p:ph idx="1"/>
          </p:nvPr>
        </p:nvSpPr>
        <p:spPr>
          <a:xfrm>
            <a:off x="1530096" y="2322576"/>
            <a:ext cx="9144000" cy="3127248"/>
          </a:xfrm>
        </p:spPr>
        <p:txBody>
          <a:bodyPr>
            <a:normAutofit/>
          </a:bodyPr>
          <a:lstStyle/>
          <a:p>
            <a:pPr marL="0" indent="0" algn="r" rtl="1">
              <a:buNone/>
            </a:pPr>
            <a:r>
              <a:rPr lang="he-IL" sz="2000" dirty="0"/>
              <a:t>לשלב למידת המכונה ,הרצנו מספר מודלים שונים .</a:t>
            </a:r>
          </a:p>
          <a:p>
            <a:pPr marL="0" indent="0" algn="r" rtl="1">
              <a:buNone/>
            </a:pPr>
            <a:r>
              <a:rPr lang="he-IL" sz="2000" dirty="0"/>
              <a:t>לקחנו בחשבון כי ה-</a:t>
            </a:r>
            <a:r>
              <a:rPr lang="en-US" sz="2000" dirty="0" err="1"/>
              <a:t>Dataframe</a:t>
            </a:r>
            <a:r>
              <a:rPr lang="he-IL" sz="2000" dirty="0"/>
              <a:t> מורכב מערכי דמה בינאריים רבים . </a:t>
            </a:r>
          </a:p>
          <a:p>
            <a:pPr marL="0" indent="0" algn="r" rtl="1">
              <a:buNone/>
            </a:pPr>
            <a:r>
              <a:rPr lang="he-IL" sz="2000" dirty="0"/>
              <a:t>סוגי המודלים השונים שהשתמשנו בהם :</a:t>
            </a:r>
          </a:p>
          <a:p>
            <a:pPr marL="0" indent="0" algn="r" rtl="1">
              <a:buNone/>
            </a:pPr>
            <a:r>
              <a:rPr lang="en-US" sz="2000" dirty="0"/>
              <a:t>Random Forest Classifier</a:t>
            </a:r>
            <a:r>
              <a:rPr lang="he-IL" sz="2000" dirty="0"/>
              <a:t>.</a:t>
            </a:r>
          </a:p>
          <a:p>
            <a:pPr marL="0" indent="0" algn="r" rtl="1">
              <a:buNone/>
            </a:pPr>
            <a:r>
              <a:rPr lang="en-US" sz="2000" dirty="0"/>
              <a:t>Logistic Regression.</a:t>
            </a:r>
          </a:p>
          <a:p>
            <a:pPr marL="0" indent="0" algn="r" rtl="1">
              <a:buNone/>
            </a:pPr>
            <a:r>
              <a:rPr lang="en-US" sz="2000" dirty="0"/>
              <a:t>KNN</a:t>
            </a:r>
            <a:r>
              <a:rPr lang="he-IL" sz="2000" dirty="0"/>
              <a:t>.</a:t>
            </a:r>
            <a:endParaRPr lang="en-US" sz="2000" dirty="0"/>
          </a:p>
          <a:p>
            <a:pPr marL="0" indent="0" algn="r" rtl="1">
              <a:buNone/>
            </a:pPr>
            <a:r>
              <a:rPr lang="en-US" sz="2000" dirty="0"/>
              <a:t>Decision Tree </a:t>
            </a:r>
            <a:r>
              <a:rPr lang="he-IL" sz="2000" dirty="0"/>
              <a:t>.</a:t>
            </a:r>
            <a:endParaRPr lang="en-US" sz="2000" dirty="0"/>
          </a:p>
        </p:txBody>
      </p:sp>
    </p:spTree>
    <p:extLst>
      <p:ext uri="{BB962C8B-B14F-4D97-AF65-F5344CB8AC3E}">
        <p14:creationId xmlns:p14="http://schemas.microsoft.com/office/powerpoint/2010/main" val="363650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71D7-3A24-7A6D-9C29-3604B0F107FD}"/>
              </a:ext>
            </a:extLst>
          </p:cNvPr>
          <p:cNvSpPr>
            <a:spLocks noGrp="1"/>
          </p:cNvSpPr>
          <p:nvPr>
            <p:ph type="title"/>
          </p:nvPr>
        </p:nvSpPr>
        <p:spPr/>
        <p:txBody>
          <a:bodyPr/>
          <a:lstStyle/>
          <a:p>
            <a:pPr algn="r" rtl="1"/>
            <a:r>
              <a:rPr lang="he-IL" dirty="0"/>
              <a:t>הרצת המודל </a:t>
            </a:r>
            <a:endParaRPr lang="en-IL" dirty="0"/>
          </a:p>
        </p:txBody>
      </p:sp>
      <p:pic>
        <p:nvPicPr>
          <p:cNvPr id="7" name="Picture 6">
            <a:extLst>
              <a:ext uri="{FF2B5EF4-FFF2-40B4-BE49-F238E27FC236}">
                <a16:creationId xmlns:a16="http://schemas.microsoft.com/office/drawing/2014/main" id="{2153D2AE-9746-4ADD-F390-F99DB340C979}"/>
              </a:ext>
            </a:extLst>
          </p:cNvPr>
          <p:cNvPicPr>
            <a:picLocks noChangeAspect="1"/>
          </p:cNvPicPr>
          <p:nvPr/>
        </p:nvPicPr>
        <p:blipFill>
          <a:blip r:embed="rId2"/>
          <a:stretch>
            <a:fillRect/>
          </a:stretch>
        </p:blipFill>
        <p:spPr>
          <a:xfrm>
            <a:off x="1478851" y="2189988"/>
            <a:ext cx="9222105" cy="3023063"/>
          </a:xfrm>
          <a:prstGeom prst="rect">
            <a:avLst/>
          </a:prstGeom>
        </p:spPr>
      </p:pic>
    </p:spTree>
    <p:extLst>
      <p:ext uri="{BB962C8B-B14F-4D97-AF65-F5344CB8AC3E}">
        <p14:creationId xmlns:p14="http://schemas.microsoft.com/office/powerpoint/2010/main" val="291488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9D30-7B86-93AF-5EBC-8C5558F7949B}"/>
              </a:ext>
            </a:extLst>
          </p:cNvPr>
          <p:cNvSpPr>
            <a:spLocks noGrp="1"/>
          </p:cNvSpPr>
          <p:nvPr>
            <p:ph type="title"/>
          </p:nvPr>
        </p:nvSpPr>
        <p:spPr/>
        <p:txBody>
          <a:bodyPr/>
          <a:lstStyle/>
          <a:p>
            <a:pPr algn="r" rtl="1"/>
            <a:r>
              <a:rPr lang="he-IL" dirty="0"/>
              <a:t>סוגי המודל :</a:t>
            </a:r>
            <a:endParaRPr lang="en-IL" dirty="0"/>
          </a:p>
        </p:txBody>
      </p:sp>
      <p:pic>
        <p:nvPicPr>
          <p:cNvPr id="7" name="Picture 6">
            <a:extLst>
              <a:ext uri="{FF2B5EF4-FFF2-40B4-BE49-F238E27FC236}">
                <a16:creationId xmlns:a16="http://schemas.microsoft.com/office/drawing/2014/main" id="{FBB0A49A-7AED-FBE3-6868-75FC5C93993B}"/>
              </a:ext>
            </a:extLst>
          </p:cNvPr>
          <p:cNvPicPr>
            <a:picLocks noChangeAspect="1"/>
          </p:cNvPicPr>
          <p:nvPr/>
        </p:nvPicPr>
        <p:blipFill>
          <a:blip r:embed="rId2"/>
          <a:stretch>
            <a:fillRect/>
          </a:stretch>
        </p:blipFill>
        <p:spPr>
          <a:xfrm>
            <a:off x="3666754" y="2189988"/>
            <a:ext cx="6860736" cy="3214712"/>
          </a:xfrm>
          <a:prstGeom prst="rect">
            <a:avLst/>
          </a:prstGeom>
        </p:spPr>
      </p:pic>
    </p:spTree>
    <p:extLst>
      <p:ext uri="{BB962C8B-B14F-4D97-AF65-F5344CB8AC3E}">
        <p14:creationId xmlns:p14="http://schemas.microsoft.com/office/powerpoint/2010/main" val="598855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FDC3-A6B2-02F7-F399-CD7AF00AE455}"/>
              </a:ext>
            </a:extLst>
          </p:cNvPr>
          <p:cNvSpPr>
            <a:spLocks noGrp="1"/>
          </p:cNvSpPr>
          <p:nvPr>
            <p:ph type="title"/>
          </p:nvPr>
        </p:nvSpPr>
        <p:spPr/>
        <p:txBody>
          <a:bodyPr/>
          <a:lstStyle/>
          <a:p>
            <a:pPr algn="r" rtl="1"/>
            <a:r>
              <a:rPr lang="he-IL" dirty="0"/>
              <a:t>אחוזי הדיוק שהתקבלו בהרצת המודלים השונים:</a:t>
            </a:r>
            <a:endParaRPr lang="en-IL" dirty="0"/>
          </a:p>
        </p:txBody>
      </p:sp>
      <p:pic>
        <p:nvPicPr>
          <p:cNvPr id="7" name="Picture 6">
            <a:extLst>
              <a:ext uri="{FF2B5EF4-FFF2-40B4-BE49-F238E27FC236}">
                <a16:creationId xmlns:a16="http://schemas.microsoft.com/office/drawing/2014/main" id="{0B02FB6B-90C5-99F2-D516-4D527E097E1D}"/>
              </a:ext>
            </a:extLst>
          </p:cNvPr>
          <p:cNvPicPr>
            <a:picLocks noChangeAspect="1"/>
          </p:cNvPicPr>
          <p:nvPr/>
        </p:nvPicPr>
        <p:blipFill>
          <a:blip r:embed="rId2"/>
          <a:stretch>
            <a:fillRect/>
          </a:stretch>
        </p:blipFill>
        <p:spPr>
          <a:xfrm>
            <a:off x="4412145" y="2488847"/>
            <a:ext cx="3355517" cy="3497910"/>
          </a:xfrm>
          <a:prstGeom prst="rect">
            <a:avLst/>
          </a:prstGeom>
        </p:spPr>
      </p:pic>
    </p:spTree>
    <p:extLst>
      <p:ext uri="{BB962C8B-B14F-4D97-AF65-F5344CB8AC3E}">
        <p14:creationId xmlns:p14="http://schemas.microsoft.com/office/powerpoint/2010/main" val="896923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2C84039B-8CF9-47CD-8F02-B1DBD5E75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נורה על רקע צהוב עם קרני אור וחוט משורטטים">
            <a:extLst>
              <a:ext uri="{FF2B5EF4-FFF2-40B4-BE49-F238E27FC236}">
                <a16:creationId xmlns:a16="http://schemas.microsoft.com/office/drawing/2014/main" id="{9E43DB8D-4191-6FC2-8C92-98DFE05BCE9F}"/>
              </a:ext>
            </a:extLst>
          </p:cNvPr>
          <p:cNvPicPr>
            <a:picLocks noChangeAspect="1"/>
          </p:cNvPicPr>
          <p:nvPr/>
        </p:nvPicPr>
        <p:blipFill rotWithShape="1">
          <a:blip r:embed="rId2"/>
          <a:srcRect t="8537"/>
          <a:stretch/>
        </p:blipFill>
        <p:spPr>
          <a:xfrm>
            <a:off x="20" y="10"/>
            <a:ext cx="12191977" cy="6857990"/>
          </a:xfrm>
          <a:prstGeom prst="rect">
            <a:avLst/>
          </a:prstGeom>
        </p:spPr>
      </p:pic>
      <p:sp>
        <p:nvSpPr>
          <p:cNvPr id="13" name="Rectangle 12">
            <a:extLst>
              <a:ext uri="{FF2B5EF4-FFF2-40B4-BE49-F238E27FC236}">
                <a16:creationId xmlns:a16="http://schemas.microsoft.com/office/drawing/2014/main" id="{48D8C7A8-9E05-4465-8B1B-577C9F1DB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FB53D4-11BF-032E-E303-E4FBEDA4A46B}"/>
              </a:ext>
            </a:extLst>
          </p:cNvPr>
          <p:cNvSpPr>
            <a:spLocks noGrp="1"/>
          </p:cNvSpPr>
          <p:nvPr>
            <p:ph type="title"/>
          </p:nvPr>
        </p:nvSpPr>
        <p:spPr>
          <a:xfrm>
            <a:off x="762000" y="747059"/>
            <a:ext cx="5989320" cy="2762904"/>
          </a:xfrm>
        </p:spPr>
        <p:txBody>
          <a:bodyPr vert="horz" lIns="91440" tIns="45720" rIns="91440" bIns="45720" rtlCol="0" anchor="b">
            <a:normAutofit/>
          </a:bodyPr>
          <a:lstStyle/>
          <a:p>
            <a:r>
              <a:rPr lang="en-US" sz="6000" dirty="0" err="1">
                <a:solidFill>
                  <a:schemeClr val="bg1"/>
                </a:solidFill>
              </a:rPr>
              <a:t>מסקנות</a:t>
            </a:r>
            <a:r>
              <a:rPr lang="en-US" sz="6000" dirty="0">
                <a:solidFill>
                  <a:schemeClr val="bg1"/>
                </a:solidFill>
              </a:rPr>
              <a:t> </a:t>
            </a:r>
            <a:r>
              <a:rPr lang="en-US" sz="6000" dirty="0" err="1">
                <a:solidFill>
                  <a:schemeClr val="bg1"/>
                </a:solidFill>
              </a:rPr>
              <a:t>מהמודל</a:t>
            </a:r>
            <a:r>
              <a:rPr lang="en-US" sz="6000" dirty="0">
                <a:solidFill>
                  <a:schemeClr val="bg1"/>
                </a:solidFill>
              </a:rPr>
              <a:t> </a:t>
            </a:r>
          </a:p>
        </p:txBody>
      </p:sp>
    </p:spTree>
    <p:extLst>
      <p:ext uri="{BB962C8B-B14F-4D97-AF65-F5344CB8AC3E}">
        <p14:creationId xmlns:p14="http://schemas.microsoft.com/office/powerpoint/2010/main" val="336867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C96B-7674-7A1A-EBFF-75A43F89DE3B}"/>
              </a:ext>
            </a:extLst>
          </p:cNvPr>
          <p:cNvSpPr>
            <a:spLocks noGrp="1"/>
          </p:cNvSpPr>
          <p:nvPr>
            <p:ph type="title"/>
          </p:nvPr>
        </p:nvSpPr>
        <p:spPr>
          <a:xfrm>
            <a:off x="4759867" y="1362960"/>
            <a:ext cx="9144000" cy="1344168"/>
          </a:xfrm>
        </p:spPr>
        <p:txBody>
          <a:bodyPr/>
          <a:lstStyle/>
          <a:p>
            <a:r>
              <a:rPr lang="en-US" dirty="0"/>
              <a:t>Preview </a:t>
            </a:r>
            <a:endParaRPr lang="en-IL" dirty="0"/>
          </a:p>
        </p:txBody>
      </p:sp>
      <p:sp>
        <p:nvSpPr>
          <p:cNvPr id="3" name="Content Placeholder 2">
            <a:extLst>
              <a:ext uri="{FF2B5EF4-FFF2-40B4-BE49-F238E27FC236}">
                <a16:creationId xmlns:a16="http://schemas.microsoft.com/office/drawing/2014/main" id="{D58C88FD-626C-C5EF-D2C1-F78B190520F8}"/>
              </a:ext>
            </a:extLst>
          </p:cNvPr>
          <p:cNvSpPr>
            <a:spLocks noGrp="1"/>
          </p:cNvSpPr>
          <p:nvPr>
            <p:ph idx="1"/>
          </p:nvPr>
        </p:nvSpPr>
        <p:spPr>
          <a:xfrm>
            <a:off x="1417236" y="2367792"/>
            <a:ext cx="9144000" cy="3127248"/>
          </a:xfrm>
        </p:spPr>
        <p:txBody>
          <a:bodyPr>
            <a:normAutofit/>
          </a:bodyPr>
          <a:lstStyle/>
          <a:p>
            <a:pPr marL="0" indent="0" algn="just" rtl="1">
              <a:buNone/>
            </a:pPr>
            <a:r>
              <a:rPr lang="he-IL" sz="1400" dirty="0"/>
              <a:t>דמיינו סיטואציה כזו : </a:t>
            </a:r>
          </a:p>
          <a:p>
            <a:pPr marL="0" indent="0" algn="just" rtl="1">
              <a:buNone/>
            </a:pPr>
            <a:r>
              <a:rPr lang="he-IL" sz="1400" dirty="0"/>
              <a:t>"שלום מדברת אשלי מחברת אפל וראינו ששלחת את הקורות החיים שלך לתפקיד מדען נתונים ". </a:t>
            </a:r>
          </a:p>
          <a:p>
            <a:pPr marL="0" indent="0" algn="just" rtl="1">
              <a:buNone/>
            </a:pPr>
            <a:r>
              <a:rPr lang="he-IL" sz="1400" dirty="0"/>
              <a:t>לאחר חמש דקות שיחה מגיעה השאלה שכולנו לא בטוחים מה לענות: "מהן ציפיות השכר שלך?" </a:t>
            </a:r>
          </a:p>
          <a:p>
            <a:pPr marL="0" indent="0" algn="just" rtl="1">
              <a:buNone/>
            </a:pPr>
            <a:r>
              <a:rPr lang="he-IL" sz="1400" dirty="0"/>
              <a:t>לאחר השיחה אנחנו בתהיות: אם אמרתי שכר נמוך מדי , הם יחשבו שאני לא מעריך את עצמי מספיק. ואם ביקשתי גבוה מדי , הם כנראה יסיימו את השיחה כאן ופה איבדתי את הסיכוי להתקבל למשרת חלומותיי. </a:t>
            </a:r>
          </a:p>
          <a:p>
            <a:pPr marL="0" indent="0" algn="just" rtl="1">
              <a:buNone/>
            </a:pPr>
            <a:r>
              <a:rPr lang="he-IL" sz="1400" dirty="0"/>
              <a:t>בפרויקט זה נעזור לכל מדען נתונים בשוק לענות בבטחה על השאלה הזו:</a:t>
            </a:r>
          </a:p>
          <a:p>
            <a:pPr marL="0" indent="0" algn="just" rtl="1">
              <a:buNone/>
            </a:pPr>
            <a:r>
              <a:rPr lang="he-IL" sz="1400" dirty="0"/>
              <a:t>האם ניתן לחזות שכר של מדען נתונים ? </a:t>
            </a:r>
          </a:p>
          <a:p>
            <a:pPr algn="just" rtl="1">
              <a:buFont typeface="Arial" panose="020B0604020202020204" pitchFamily="34" charset="0"/>
              <a:buChar char="•"/>
            </a:pPr>
            <a:r>
              <a:rPr lang="he-IL" sz="1400" dirty="0"/>
              <a:t>בפרויקט זה ננתח את שאלה זו בעזרת קטגוריות רבות כגון: </a:t>
            </a:r>
          </a:p>
          <a:p>
            <a:pPr marL="0" indent="0" algn="just" rtl="1">
              <a:buNone/>
            </a:pPr>
            <a:r>
              <a:rPr lang="he-IL" sz="1400" dirty="0"/>
              <a:t>שנות וותק , יציבות החברה, מיקום ,שכר ממוצע, עבודה מהבית\משרד\היברידי ועוד</a:t>
            </a:r>
            <a:r>
              <a:rPr lang="en-US" sz="1400" dirty="0"/>
              <a:t>.</a:t>
            </a:r>
          </a:p>
          <a:p>
            <a:pPr marL="0" indent="0" algn="just" rtl="1">
              <a:buNone/>
            </a:pPr>
            <a:endParaRPr lang="he-IL" sz="1400" dirty="0"/>
          </a:p>
        </p:txBody>
      </p:sp>
    </p:spTree>
    <p:extLst>
      <p:ext uri="{BB962C8B-B14F-4D97-AF65-F5344CB8AC3E}">
        <p14:creationId xmlns:p14="http://schemas.microsoft.com/office/powerpoint/2010/main" val="228818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E8C3F-3F13-AC56-0030-1EE2C3450622}"/>
              </a:ext>
            </a:extLst>
          </p:cNvPr>
          <p:cNvSpPr>
            <a:spLocks noGrp="1"/>
          </p:cNvSpPr>
          <p:nvPr>
            <p:ph idx="1"/>
          </p:nvPr>
        </p:nvSpPr>
        <p:spPr>
          <a:xfrm>
            <a:off x="1257845" y="2099345"/>
            <a:ext cx="9144000" cy="3127248"/>
          </a:xfrm>
        </p:spPr>
        <p:txBody>
          <a:bodyPr/>
          <a:lstStyle/>
          <a:p>
            <a:pPr marL="0" indent="0" algn="r" rtl="1">
              <a:buNone/>
            </a:pPr>
            <a:r>
              <a:rPr lang="he-IL" dirty="0"/>
              <a:t>מטרת המחקר היא לבדוק האם ניתן לחזות את דרגת השכר על בסיס הפרמטרים שאתר </a:t>
            </a:r>
            <a:r>
              <a:rPr lang="en-US" dirty="0"/>
              <a:t>Glassdoor</a:t>
            </a:r>
            <a:r>
              <a:rPr lang="he-IL" dirty="0"/>
              <a:t> מספק.</a:t>
            </a:r>
          </a:p>
          <a:p>
            <a:pPr marL="0" indent="0" algn="r" rtl="1">
              <a:buNone/>
            </a:pPr>
            <a:r>
              <a:rPr lang="he-IL" dirty="0"/>
              <a:t>לפי תוצאות המחקר, ניתן לראות בבירור שקיימת השפעה ישירה על של חלק מהפרמטרים על  השכר.</a:t>
            </a:r>
          </a:p>
          <a:p>
            <a:pPr marL="0" indent="0" algn="r" rtl="1">
              <a:buNone/>
            </a:pPr>
            <a:endParaRPr lang="he-IL" dirty="0"/>
          </a:p>
          <a:p>
            <a:pPr marL="0" indent="0" algn="r" rtl="1">
              <a:buNone/>
            </a:pPr>
            <a:r>
              <a:rPr lang="he-IL" dirty="0"/>
              <a:t>אחוזי הדיוק של המודל הגיעו למעל 70%</a:t>
            </a:r>
          </a:p>
        </p:txBody>
      </p:sp>
    </p:spTree>
    <p:extLst>
      <p:ext uri="{BB962C8B-B14F-4D97-AF65-F5344CB8AC3E}">
        <p14:creationId xmlns:p14="http://schemas.microsoft.com/office/powerpoint/2010/main" val="224291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FE7C-98F0-3B8F-B5A3-E9DA6DDF630E}"/>
              </a:ext>
            </a:extLst>
          </p:cNvPr>
          <p:cNvSpPr>
            <a:spLocks noGrp="1"/>
          </p:cNvSpPr>
          <p:nvPr>
            <p:ph type="title"/>
          </p:nvPr>
        </p:nvSpPr>
        <p:spPr>
          <a:xfrm>
            <a:off x="2213229" y="772587"/>
            <a:ext cx="9144000" cy="1344168"/>
          </a:xfrm>
        </p:spPr>
        <p:txBody>
          <a:bodyPr/>
          <a:lstStyle/>
          <a:p>
            <a:pPr algn="r" rtl="1"/>
            <a:r>
              <a:rPr lang="he-IL" dirty="0"/>
              <a:t>שלבי עבודת הפרויקט : </a:t>
            </a:r>
            <a:endParaRPr lang="en-IL" dirty="0"/>
          </a:p>
        </p:txBody>
      </p:sp>
      <p:pic>
        <p:nvPicPr>
          <p:cNvPr id="7" name="Content Placeholder 6">
            <a:extLst>
              <a:ext uri="{FF2B5EF4-FFF2-40B4-BE49-F238E27FC236}">
                <a16:creationId xmlns:a16="http://schemas.microsoft.com/office/drawing/2014/main" id="{EE829CB1-FEE1-744D-D72B-80C2C243FD3D}"/>
              </a:ext>
            </a:extLst>
          </p:cNvPr>
          <p:cNvPicPr>
            <a:picLocks noGrp="1" noChangeAspect="1"/>
          </p:cNvPicPr>
          <p:nvPr>
            <p:ph idx="1"/>
          </p:nvPr>
        </p:nvPicPr>
        <p:blipFill>
          <a:blip r:embed="rId2"/>
          <a:stretch>
            <a:fillRect/>
          </a:stretch>
        </p:blipFill>
        <p:spPr>
          <a:xfrm>
            <a:off x="866191" y="2421197"/>
            <a:ext cx="2156927" cy="1132971"/>
          </a:xfrm>
        </p:spPr>
      </p:pic>
      <p:cxnSp>
        <p:nvCxnSpPr>
          <p:cNvPr id="9" name="Straight Arrow Connector 8">
            <a:extLst>
              <a:ext uri="{FF2B5EF4-FFF2-40B4-BE49-F238E27FC236}">
                <a16:creationId xmlns:a16="http://schemas.microsoft.com/office/drawing/2014/main" id="{1AC4E8FA-85A7-161E-25F3-E5167BCEFF32}"/>
              </a:ext>
            </a:extLst>
          </p:cNvPr>
          <p:cNvCxnSpPr>
            <a:stCxn id="7" idx="3"/>
          </p:cNvCxnSpPr>
          <p:nvPr/>
        </p:nvCxnSpPr>
        <p:spPr>
          <a:xfrm>
            <a:off x="3023118" y="2987683"/>
            <a:ext cx="1670180" cy="7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FD7D54C-3855-0CBE-A57B-7D87D320DAA7}"/>
              </a:ext>
            </a:extLst>
          </p:cNvPr>
          <p:cNvPicPr>
            <a:picLocks noChangeAspect="1"/>
          </p:cNvPicPr>
          <p:nvPr/>
        </p:nvPicPr>
        <p:blipFill>
          <a:blip r:embed="rId3"/>
          <a:stretch>
            <a:fillRect/>
          </a:stretch>
        </p:blipFill>
        <p:spPr>
          <a:xfrm>
            <a:off x="4764553" y="2335241"/>
            <a:ext cx="1907033" cy="1329281"/>
          </a:xfrm>
          <a:prstGeom prst="rect">
            <a:avLst/>
          </a:prstGeom>
        </p:spPr>
      </p:pic>
      <p:pic>
        <p:nvPicPr>
          <p:cNvPr id="13" name="Picture 12">
            <a:extLst>
              <a:ext uri="{FF2B5EF4-FFF2-40B4-BE49-F238E27FC236}">
                <a16:creationId xmlns:a16="http://schemas.microsoft.com/office/drawing/2014/main" id="{ACA540D0-3443-ADCC-E9AA-63A46C5106AC}"/>
              </a:ext>
            </a:extLst>
          </p:cNvPr>
          <p:cNvPicPr>
            <a:picLocks noChangeAspect="1"/>
          </p:cNvPicPr>
          <p:nvPr/>
        </p:nvPicPr>
        <p:blipFill>
          <a:blip r:embed="rId4"/>
          <a:stretch>
            <a:fillRect/>
          </a:stretch>
        </p:blipFill>
        <p:spPr>
          <a:xfrm>
            <a:off x="8722628" y="2335241"/>
            <a:ext cx="1713277" cy="1279285"/>
          </a:xfrm>
          <a:prstGeom prst="rect">
            <a:avLst/>
          </a:prstGeom>
        </p:spPr>
      </p:pic>
      <p:cxnSp>
        <p:nvCxnSpPr>
          <p:cNvPr id="15" name="Straight Arrow Connector 14">
            <a:extLst>
              <a:ext uri="{FF2B5EF4-FFF2-40B4-BE49-F238E27FC236}">
                <a16:creationId xmlns:a16="http://schemas.microsoft.com/office/drawing/2014/main" id="{CC55AF32-9DB2-10C1-920D-22F771F5E550}"/>
              </a:ext>
            </a:extLst>
          </p:cNvPr>
          <p:cNvCxnSpPr>
            <a:stCxn id="11" idx="3"/>
            <a:endCxn id="13" idx="1"/>
          </p:cNvCxnSpPr>
          <p:nvPr/>
        </p:nvCxnSpPr>
        <p:spPr>
          <a:xfrm flipV="1">
            <a:off x="6671586" y="2974884"/>
            <a:ext cx="2051042" cy="2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6D3FCA99-6B7B-D193-ED7A-F6E0B9AF9BF4}"/>
              </a:ext>
            </a:extLst>
          </p:cNvPr>
          <p:cNvPicPr>
            <a:picLocks noChangeAspect="1"/>
          </p:cNvPicPr>
          <p:nvPr/>
        </p:nvPicPr>
        <p:blipFill>
          <a:blip r:embed="rId5"/>
          <a:stretch>
            <a:fillRect/>
          </a:stretch>
        </p:blipFill>
        <p:spPr>
          <a:xfrm>
            <a:off x="1517904" y="4102216"/>
            <a:ext cx="2729243" cy="1691929"/>
          </a:xfrm>
          <a:prstGeom prst="rect">
            <a:avLst/>
          </a:prstGeom>
        </p:spPr>
      </p:pic>
      <p:cxnSp>
        <p:nvCxnSpPr>
          <p:cNvPr id="19" name="Straight Arrow Connector 18">
            <a:extLst>
              <a:ext uri="{FF2B5EF4-FFF2-40B4-BE49-F238E27FC236}">
                <a16:creationId xmlns:a16="http://schemas.microsoft.com/office/drawing/2014/main" id="{2953C374-CE2A-7608-CAF1-F455CB485DDC}"/>
              </a:ext>
            </a:extLst>
          </p:cNvPr>
          <p:cNvCxnSpPr>
            <a:stCxn id="17" idx="3"/>
          </p:cNvCxnSpPr>
          <p:nvPr/>
        </p:nvCxnSpPr>
        <p:spPr>
          <a:xfrm flipV="1">
            <a:off x="4247147" y="4948180"/>
            <a:ext cx="14709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64CF518B-2785-1A98-C152-F8C51563D051}"/>
              </a:ext>
            </a:extLst>
          </p:cNvPr>
          <p:cNvPicPr>
            <a:picLocks noChangeAspect="1"/>
          </p:cNvPicPr>
          <p:nvPr/>
        </p:nvPicPr>
        <p:blipFill>
          <a:blip r:embed="rId6"/>
          <a:stretch>
            <a:fillRect/>
          </a:stretch>
        </p:blipFill>
        <p:spPr>
          <a:xfrm>
            <a:off x="5916515" y="4102215"/>
            <a:ext cx="2555165" cy="1810285"/>
          </a:xfrm>
          <a:prstGeom prst="rect">
            <a:avLst/>
          </a:prstGeom>
        </p:spPr>
      </p:pic>
    </p:spTree>
    <p:extLst>
      <p:ext uri="{BB962C8B-B14F-4D97-AF65-F5344CB8AC3E}">
        <p14:creationId xmlns:p14="http://schemas.microsoft.com/office/powerpoint/2010/main" val="422923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A69A-A08E-F2B5-8859-B856B92B11A7}"/>
              </a:ext>
            </a:extLst>
          </p:cNvPr>
          <p:cNvSpPr>
            <a:spLocks noGrp="1"/>
          </p:cNvSpPr>
          <p:nvPr>
            <p:ph type="title"/>
          </p:nvPr>
        </p:nvSpPr>
        <p:spPr>
          <a:xfrm>
            <a:off x="2289429" y="794004"/>
            <a:ext cx="9144000" cy="1344168"/>
          </a:xfrm>
        </p:spPr>
        <p:txBody>
          <a:bodyPr/>
          <a:lstStyle/>
          <a:p>
            <a:pPr algn="r" rtl="1"/>
            <a:r>
              <a:rPr lang="he-IL" dirty="0"/>
              <a:t>הרכשת הנתונים </a:t>
            </a:r>
            <a:endParaRPr lang="en-IL" dirty="0"/>
          </a:p>
        </p:txBody>
      </p:sp>
      <p:sp>
        <p:nvSpPr>
          <p:cNvPr id="3" name="Content Placeholder 2">
            <a:extLst>
              <a:ext uri="{FF2B5EF4-FFF2-40B4-BE49-F238E27FC236}">
                <a16:creationId xmlns:a16="http://schemas.microsoft.com/office/drawing/2014/main" id="{0B56569A-15DA-7A04-72CF-494418794FA0}"/>
              </a:ext>
            </a:extLst>
          </p:cNvPr>
          <p:cNvSpPr>
            <a:spLocks noGrp="1"/>
          </p:cNvSpPr>
          <p:nvPr>
            <p:ph idx="1"/>
          </p:nvPr>
        </p:nvSpPr>
        <p:spPr>
          <a:xfrm>
            <a:off x="1945480" y="1466088"/>
            <a:ext cx="9144000" cy="4597908"/>
          </a:xfrm>
        </p:spPr>
        <p:txBody>
          <a:bodyPr/>
          <a:lstStyle/>
          <a:p>
            <a:pPr marL="0" indent="0" algn="r" rtl="1">
              <a:buNone/>
            </a:pPr>
            <a:r>
              <a:rPr lang="he-IL" sz="2000" dirty="0"/>
              <a:t>מקור הרכשת הנתונים הינה מאתר </a:t>
            </a:r>
            <a:r>
              <a:rPr lang="en-US" sz="2000" dirty="0"/>
              <a:t>GLASSDOOR </a:t>
            </a:r>
            <a:r>
              <a:rPr lang="he-IL" sz="2000" dirty="0"/>
              <a:t> ,אתר בעל נתונים רבים על משרות רבות במיקומים שונים וברמות שונות.</a:t>
            </a:r>
          </a:p>
          <a:p>
            <a:pPr algn="r" rtl="1"/>
            <a:r>
              <a:rPr lang="en-US" dirty="0"/>
              <a:t>Glassdoor URL : </a:t>
            </a:r>
            <a:r>
              <a:rPr lang="en-US" dirty="0">
                <a:hlinkClick r:id="rId2"/>
              </a:rPr>
              <a:t>https://www.glassdoor.com/Job/data-science-jobs-SRCH_KO0,12.htm?clickSource=searchBox</a:t>
            </a:r>
            <a:endParaRPr lang="en-US" dirty="0"/>
          </a:p>
          <a:p>
            <a:pPr marL="0" indent="0" algn="r" rtl="1">
              <a:buNone/>
            </a:pPr>
            <a:endParaRPr lang="en-IL" dirty="0"/>
          </a:p>
        </p:txBody>
      </p:sp>
    </p:spTree>
    <p:extLst>
      <p:ext uri="{BB962C8B-B14F-4D97-AF65-F5344CB8AC3E}">
        <p14:creationId xmlns:p14="http://schemas.microsoft.com/office/powerpoint/2010/main" val="186425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AFCD-121B-5229-0E7F-6565FE808A58}"/>
              </a:ext>
            </a:extLst>
          </p:cNvPr>
          <p:cNvSpPr>
            <a:spLocks noGrp="1"/>
          </p:cNvSpPr>
          <p:nvPr>
            <p:ph type="title"/>
          </p:nvPr>
        </p:nvSpPr>
        <p:spPr>
          <a:xfrm>
            <a:off x="2270379" y="784479"/>
            <a:ext cx="9144000" cy="1344168"/>
          </a:xfrm>
        </p:spPr>
        <p:txBody>
          <a:bodyPr/>
          <a:lstStyle/>
          <a:p>
            <a:pPr algn="r"/>
            <a:r>
              <a:rPr lang="he-IL" dirty="0"/>
              <a:t>אופן חילוץ הנתונים </a:t>
            </a:r>
            <a:endParaRPr lang="en-IL" dirty="0"/>
          </a:p>
        </p:txBody>
      </p:sp>
      <p:sp>
        <p:nvSpPr>
          <p:cNvPr id="3" name="Content Placeholder 2">
            <a:extLst>
              <a:ext uri="{FF2B5EF4-FFF2-40B4-BE49-F238E27FC236}">
                <a16:creationId xmlns:a16="http://schemas.microsoft.com/office/drawing/2014/main" id="{B307FB15-F8C9-757A-F7A8-AF489B628DB8}"/>
              </a:ext>
            </a:extLst>
          </p:cNvPr>
          <p:cNvSpPr>
            <a:spLocks noGrp="1"/>
          </p:cNvSpPr>
          <p:nvPr>
            <p:ph idx="1"/>
          </p:nvPr>
        </p:nvSpPr>
        <p:spPr>
          <a:xfrm>
            <a:off x="2270379" y="1456563"/>
            <a:ext cx="9144000" cy="4616958"/>
          </a:xfrm>
        </p:spPr>
        <p:txBody>
          <a:bodyPr>
            <a:normAutofit/>
          </a:bodyPr>
          <a:lstStyle/>
          <a:p>
            <a:pPr marL="0" indent="0" algn="r">
              <a:buNone/>
            </a:pPr>
            <a:r>
              <a:rPr lang="he-IL" sz="1800" dirty="0"/>
              <a:t> ראשית, ניסינו לחלץ את הנתונים על ידי חיפוש עבודות בכל ארה״ב, אך לצערנו גילינו שמרבית המשרות משוכפלות. לכן ביצענו חיפוש במדינות שונות בתוך ארה״ב על מנת לחלץ יותר משרות. להלן המדינות שמהן חילצנו את הנתונים: </a:t>
            </a:r>
          </a:p>
          <a:p>
            <a:pPr marL="0" indent="0" algn="r">
              <a:buNone/>
            </a:pPr>
            <a:endParaRPr lang="he-IL" sz="1800" dirty="0"/>
          </a:p>
          <a:p>
            <a:pPr marL="0" indent="0" algn="r">
              <a:buNone/>
            </a:pPr>
            <a:r>
              <a:rPr lang="he-IL" sz="1800" dirty="0"/>
              <a:t>* קליפורניה </a:t>
            </a:r>
          </a:p>
          <a:p>
            <a:pPr marL="0" indent="0" algn="r">
              <a:buNone/>
            </a:pPr>
            <a:r>
              <a:rPr lang="he-IL" sz="1800" dirty="0"/>
              <a:t>* לוס אנג'לס </a:t>
            </a:r>
          </a:p>
          <a:p>
            <a:pPr marL="0" indent="0" algn="r">
              <a:buNone/>
            </a:pPr>
            <a:r>
              <a:rPr lang="he-IL" sz="1800" dirty="0"/>
              <a:t>* סיאטל </a:t>
            </a:r>
          </a:p>
          <a:p>
            <a:pPr marL="0" indent="0" algn="r">
              <a:buNone/>
            </a:pPr>
            <a:r>
              <a:rPr lang="he-IL" sz="1800" dirty="0"/>
              <a:t>* אטלנטה</a:t>
            </a:r>
          </a:p>
          <a:p>
            <a:pPr marL="0" indent="0" algn="r">
              <a:buNone/>
            </a:pPr>
            <a:r>
              <a:rPr lang="he-IL" sz="1800" dirty="0"/>
              <a:t>* ניו-יורק </a:t>
            </a:r>
          </a:p>
          <a:p>
            <a:pPr marL="0" indent="0" algn="r">
              <a:buNone/>
            </a:pPr>
            <a:r>
              <a:rPr lang="he-IL" sz="1800" dirty="0"/>
              <a:t>* וושינגטון </a:t>
            </a:r>
          </a:p>
          <a:p>
            <a:pPr marL="0" indent="0" algn="r">
              <a:buNone/>
            </a:pPr>
            <a:r>
              <a:rPr lang="he-IL" sz="1800" dirty="0"/>
              <a:t>* יוסטון</a:t>
            </a:r>
          </a:p>
          <a:p>
            <a:pPr marL="0" indent="0" algn="r">
              <a:buNone/>
            </a:pPr>
            <a:r>
              <a:rPr lang="he-IL" sz="1800" dirty="0"/>
              <a:t>* סאן – חוסה  </a:t>
            </a:r>
          </a:p>
          <a:p>
            <a:pPr marL="0" indent="0" algn="r">
              <a:buNone/>
            </a:pPr>
            <a:endParaRPr lang="he-IL" sz="2400" dirty="0"/>
          </a:p>
        </p:txBody>
      </p:sp>
    </p:spTree>
    <p:extLst>
      <p:ext uri="{BB962C8B-B14F-4D97-AF65-F5344CB8AC3E}">
        <p14:creationId xmlns:p14="http://schemas.microsoft.com/office/powerpoint/2010/main" val="223210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D43A-5AA5-5E22-6437-9F4B195685D8}"/>
              </a:ext>
            </a:extLst>
          </p:cNvPr>
          <p:cNvSpPr>
            <a:spLocks noGrp="1"/>
          </p:cNvSpPr>
          <p:nvPr>
            <p:ph type="title"/>
          </p:nvPr>
        </p:nvSpPr>
        <p:spPr>
          <a:xfrm>
            <a:off x="2213229" y="851154"/>
            <a:ext cx="9144000" cy="1344168"/>
          </a:xfrm>
        </p:spPr>
        <p:txBody>
          <a:bodyPr/>
          <a:lstStyle/>
          <a:p>
            <a:pPr algn="r" rtl="1"/>
            <a:r>
              <a:rPr lang="he-IL" dirty="0"/>
              <a:t>אופן חילוץ הנתונים –המשך </a:t>
            </a:r>
            <a:endParaRPr lang="en-IL" dirty="0"/>
          </a:p>
        </p:txBody>
      </p:sp>
      <p:sp>
        <p:nvSpPr>
          <p:cNvPr id="3" name="Content Placeholder 2">
            <a:extLst>
              <a:ext uri="{FF2B5EF4-FFF2-40B4-BE49-F238E27FC236}">
                <a16:creationId xmlns:a16="http://schemas.microsoft.com/office/drawing/2014/main" id="{5B974AA9-686E-EEBB-CEF2-CF6E9A5EB10B}"/>
              </a:ext>
            </a:extLst>
          </p:cNvPr>
          <p:cNvSpPr>
            <a:spLocks noGrp="1"/>
          </p:cNvSpPr>
          <p:nvPr>
            <p:ph idx="1"/>
          </p:nvPr>
        </p:nvSpPr>
        <p:spPr>
          <a:xfrm>
            <a:off x="2213229" y="1695450"/>
            <a:ext cx="9144000" cy="4419600"/>
          </a:xfrm>
        </p:spPr>
        <p:txBody>
          <a:bodyPr>
            <a:noAutofit/>
          </a:bodyPr>
          <a:lstStyle/>
          <a:p>
            <a:pPr marL="0" indent="0" algn="r" rtl="1">
              <a:buNone/>
            </a:pPr>
            <a:r>
              <a:rPr lang="he-IL" sz="1800" dirty="0"/>
              <a:t>עבור כל עיר מהרשימה, בצענו ייצוא לקובץ </a:t>
            </a:r>
            <a:r>
              <a:rPr lang="he-IL" sz="1800" dirty="0" err="1"/>
              <a:t>csv</a:t>
            </a:r>
            <a:r>
              <a:rPr lang="he-IL" sz="1800" dirty="0"/>
              <a:t> ייחודי.</a:t>
            </a:r>
          </a:p>
          <a:p>
            <a:pPr marL="0" indent="0" algn="r" rtl="1">
              <a:buNone/>
            </a:pPr>
            <a:r>
              <a:rPr lang="he-IL" sz="1800" dirty="0"/>
              <a:t>כל שורה ב</a:t>
            </a:r>
            <a:r>
              <a:rPr lang="en-US" sz="1800" dirty="0" err="1"/>
              <a:t>Dataframe</a:t>
            </a:r>
            <a:r>
              <a:rPr lang="he-IL" sz="1800" dirty="0"/>
              <a:t>, מכילה נתונים רבים אודות המשרה:</a:t>
            </a:r>
          </a:p>
          <a:p>
            <a:pPr marL="0" indent="0" algn="r" rtl="1">
              <a:buNone/>
            </a:pPr>
            <a:r>
              <a:rPr lang="he-IL" sz="1800" dirty="0"/>
              <a:t>- שכר</a:t>
            </a:r>
          </a:p>
          <a:p>
            <a:pPr marL="0" indent="0" algn="r" rtl="1">
              <a:buNone/>
            </a:pPr>
            <a:r>
              <a:rPr lang="he-IL" sz="1800" dirty="0"/>
              <a:t>- שנות וותק</a:t>
            </a:r>
          </a:p>
          <a:p>
            <a:pPr marL="0" indent="0" algn="r" rtl="1">
              <a:buNone/>
            </a:pPr>
            <a:r>
              <a:rPr lang="he-IL" sz="1800" dirty="0"/>
              <a:t>- סוג חברה</a:t>
            </a:r>
            <a:endParaRPr lang="en-US" sz="1800" dirty="0"/>
          </a:p>
          <a:p>
            <a:pPr marL="0" indent="0" algn="r" rtl="1">
              <a:buNone/>
            </a:pPr>
            <a:r>
              <a:rPr lang="en-US" sz="1800" dirty="0"/>
              <a:t>-</a:t>
            </a:r>
            <a:r>
              <a:rPr lang="he-IL" sz="1800" dirty="0"/>
              <a:t> מילות מפתח</a:t>
            </a:r>
          </a:p>
          <a:p>
            <a:pPr marL="0" indent="0" algn="r" rtl="1">
              <a:buNone/>
            </a:pPr>
            <a:r>
              <a:rPr lang="he-IL" sz="1800" dirty="0"/>
              <a:t>- תיאור המשרה</a:t>
            </a:r>
          </a:p>
          <a:p>
            <a:pPr marL="0" indent="0" algn="r" rtl="1">
              <a:buNone/>
            </a:pPr>
            <a:r>
              <a:rPr lang="he-IL" sz="1800" dirty="0"/>
              <a:t>- מיקום</a:t>
            </a:r>
          </a:p>
          <a:p>
            <a:pPr marL="0" indent="0" algn="r" rtl="1">
              <a:buNone/>
            </a:pPr>
            <a:r>
              <a:rPr lang="he-IL" sz="1800" dirty="0"/>
              <a:t>- יציבות החברה : שווי החברה , שנת היווסדות, מחזור שנתי, גודל החברה</a:t>
            </a:r>
          </a:p>
          <a:p>
            <a:pPr marL="0" indent="0" algn="r" rtl="1">
              <a:buNone/>
            </a:pPr>
            <a:r>
              <a:rPr lang="he-IL" sz="1800" dirty="0"/>
              <a:t>- רייטינג</a:t>
            </a:r>
          </a:p>
          <a:p>
            <a:pPr marL="0" indent="0" algn="r" rtl="1">
              <a:buNone/>
            </a:pPr>
            <a:r>
              <a:rPr lang="he-IL" sz="1800" dirty="0"/>
              <a:t>בכדי לחלץ את הנתונים נעזרנו בספריית </a:t>
            </a:r>
            <a:r>
              <a:rPr lang="en-US" sz="1800" dirty="0"/>
              <a:t>.Selenium</a:t>
            </a:r>
            <a:endParaRPr lang="en-IL" sz="1800" dirty="0"/>
          </a:p>
        </p:txBody>
      </p:sp>
    </p:spTree>
    <p:extLst>
      <p:ext uri="{BB962C8B-B14F-4D97-AF65-F5344CB8AC3E}">
        <p14:creationId xmlns:p14="http://schemas.microsoft.com/office/powerpoint/2010/main" val="309367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7304-58AD-2308-BBE9-D695EF3A4718}"/>
              </a:ext>
            </a:extLst>
          </p:cNvPr>
          <p:cNvSpPr>
            <a:spLocks noGrp="1"/>
          </p:cNvSpPr>
          <p:nvPr>
            <p:ph type="title"/>
          </p:nvPr>
        </p:nvSpPr>
        <p:spPr>
          <a:xfrm>
            <a:off x="2251329" y="764953"/>
            <a:ext cx="9144000" cy="1344168"/>
          </a:xfrm>
        </p:spPr>
        <p:txBody>
          <a:bodyPr/>
          <a:lstStyle/>
          <a:p>
            <a:pPr algn="r" rtl="1"/>
            <a:r>
              <a:rPr lang="he-IL" dirty="0"/>
              <a:t>משרה לדוגמא </a:t>
            </a:r>
            <a:endParaRPr lang="en-IL" dirty="0"/>
          </a:p>
        </p:txBody>
      </p:sp>
      <p:pic>
        <p:nvPicPr>
          <p:cNvPr id="9" name="Picture 8">
            <a:extLst>
              <a:ext uri="{FF2B5EF4-FFF2-40B4-BE49-F238E27FC236}">
                <a16:creationId xmlns:a16="http://schemas.microsoft.com/office/drawing/2014/main" id="{080B64F7-1185-9470-CAB3-77BB32376C88}"/>
              </a:ext>
            </a:extLst>
          </p:cNvPr>
          <p:cNvPicPr>
            <a:picLocks noChangeAspect="1"/>
          </p:cNvPicPr>
          <p:nvPr/>
        </p:nvPicPr>
        <p:blipFill>
          <a:blip r:embed="rId2"/>
          <a:stretch>
            <a:fillRect/>
          </a:stretch>
        </p:blipFill>
        <p:spPr>
          <a:xfrm>
            <a:off x="1108406" y="2151983"/>
            <a:ext cx="3479219" cy="3889248"/>
          </a:xfrm>
          <a:prstGeom prst="rect">
            <a:avLst/>
          </a:prstGeom>
        </p:spPr>
      </p:pic>
      <p:pic>
        <p:nvPicPr>
          <p:cNvPr id="11" name="Picture 10">
            <a:extLst>
              <a:ext uri="{FF2B5EF4-FFF2-40B4-BE49-F238E27FC236}">
                <a16:creationId xmlns:a16="http://schemas.microsoft.com/office/drawing/2014/main" id="{4AED8B35-5D56-DA9C-EA48-9254C9FFA41C}"/>
              </a:ext>
            </a:extLst>
          </p:cNvPr>
          <p:cNvPicPr>
            <a:picLocks noChangeAspect="1"/>
          </p:cNvPicPr>
          <p:nvPr/>
        </p:nvPicPr>
        <p:blipFill>
          <a:blip r:embed="rId3"/>
          <a:stretch>
            <a:fillRect/>
          </a:stretch>
        </p:blipFill>
        <p:spPr>
          <a:xfrm>
            <a:off x="5120079" y="2109121"/>
            <a:ext cx="4552171" cy="3932110"/>
          </a:xfrm>
          <a:prstGeom prst="rect">
            <a:avLst/>
          </a:prstGeom>
        </p:spPr>
      </p:pic>
    </p:spTree>
    <p:extLst>
      <p:ext uri="{BB962C8B-B14F-4D97-AF65-F5344CB8AC3E}">
        <p14:creationId xmlns:p14="http://schemas.microsoft.com/office/powerpoint/2010/main" val="243371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D3B4D-59D5-5B81-0C96-E2ED324D6734}"/>
              </a:ext>
            </a:extLst>
          </p:cNvPr>
          <p:cNvSpPr>
            <a:spLocks noGrp="1"/>
          </p:cNvSpPr>
          <p:nvPr>
            <p:ph type="title"/>
          </p:nvPr>
        </p:nvSpPr>
        <p:spPr>
          <a:xfrm>
            <a:off x="762001" y="755650"/>
            <a:ext cx="3932830" cy="1345115"/>
          </a:xfrm>
        </p:spPr>
        <p:txBody>
          <a:bodyPr>
            <a:normAutofit/>
          </a:bodyPr>
          <a:lstStyle/>
          <a:p>
            <a:pPr rtl="1"/>
            <a:r>
              <a:rPr lang="he-IL" sz="3300" dirty="0"/>
              <a:t>קבלת ה-</a:t>
            </a:r>
            <a:r>
              <a:rPr lang="en-US" sz="3300" dirty="0"/>
              <a:t>Data Set</a:t>
            </a:r>
            <a:r>
              <a:rPr lang="he-IL" sz="3300" dirty="0"/>
              <a:t> לאחר הרכשת הנתונים</a:t>
            </a:r>
            <a:endParaRPr lang="en-IL" sz="3300" dirty="0"/>
          </a:p>
        </p:txBody>
      </p:sp>
      <p:sp>
        <p:nvSpPr>
          <p:cNvPr id="9" name="Content Placeholder 8">
            <a:extLst>
              <a:ext uri="{FF2B5EF4-FFF2-40B4-BE49-F238E27FC236}">
                <a16:creationId xmlns:a16="http://schemas.microsoft.com/office/drawing/2014/main" id="{E9661274-A402-45CD-3ABB-7D9DD3B3F73A}"/>
              </a:ext>
            </a:extLst>
          </p:cNvPr>
          <p:cNvSpPr>
            <a:spLocks noGrp="1"/>
          </p:cNvSpPr>
          <p:nvPr>
            <p:ph idx="1"/>
          </p:nvPr>
        </p:nvSpPr>
        <p:spPr>
          <a:xfrm>
            <a:off x="713923" y="2381250"/>
            <a:ext cx="4420051" cy="1835277"/>
          </a:xfrm>
        </p:spPr>
        <p:txBody>
          <a:bodyPr>
            <a:normAutofit/>
          </a:bodyPr>
          <a:lstStyle/>
          <a:p>
            <a:pPr marL="0" indent="0" algn="r">
              <a:buNone/>
            </a:pPr>
            <a:r>
              <a:rPr lang="he-IL" sz="1800" dirty="0"/>
              <a:t>ניתן לראות כי אנו מקבלים 3145 שורות ב18 עמודות בטבלה שלנו . </a:t>
            </a:r>
          </a:p>
          <a:p>
            <a:pPr algn="r"/>
            <a:endParaRPr lang="en-US" dirty="0"/>
          </a:p>
        </p:txBody>
      </p:sp>
      <p:pic>
        <p:nvPicPr>
          <p:cNvPr id="5" name="Content Placeholder 4">
            <a:extLst>
              <a:ext uri="{FF2B5EF4-FFF2-40B4-BE49-F238E27FC236}">
                <a16:creationId xmlns:a16="http://schemas.microsoft.com/office/drawing/2014/main" id="{A251EFE6-0666-DD53-BF65-63B78048BE97}"/>
              </a:ext>
            </a:extLst>
          </p:cNvPr>
          <p:cNvPicPr>
            <a:picLocks noChangeAspect="1"/>
          </p:cNvPicPr>
          <p:nvPr/>
        </p:nvPicPr>
        <p:blipFill>
          <a:blip r:embed="rId2"/>
          <a:stretch>
            <a:fillRect/>
          </a:stretch>
        </p:blipFill>
        <p:spPr>
          <a:xfrm>
            <a:off x="5401464" y="1105207"/>
            <a:ext cx="6035826" cy="4647585"/>
          </a:xfrm>
          <a:prstGeom prst="rect">
            <a:avLst/>
          </a:prstGeom>
        </p:spPr>
      </p:pic>
    </p:spTree>
    <p:extLst>
      <p:ext uri="{BB962C8B-B14F-4D97-AF65-F5344CB8AC3E}">
        <p14:creationId xmlns:p14="http://schemas.microsoft.com/office/powerpoint/2010/main" val="315789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DFA2-21CD-8DF7-E0D4-82D74DE64B34}"/>
              </a:ext>
            </a:extLst>
          </p:cNvPr>
          <p:cNvSpPr>
            <a:spLocks noGrp="1"/>
          </p:cNvSpPr>
          <p:nvPr>
            <p:ph type="title"/>
          </p:nvPr>
        </p:nvSpPr>
        <p:spPr>
          <a:xfrm>
            <a:off x="2051304" y="832104"/>
            <a:ext cx="9144000" cy="1344168"/>
          </a:xfrm>
        </p:spPr>
        <p:txBody>
          <a:bodyPr/>
          <a:lstStyle/>
          <a:p>
            <a:pPr algn="r" rtl="1"/>
            <a:r>
              <a:rPr lang="he-IL" dirty="0"/>
              <a:t>ניקוי המידע </a:t>
            </a:r>
            <a:endParaRPr lang="en-IL" dirty="0"/>
          </a:p>
        </p:txBody>
      </p:sp>
      <p:sp>
        <p:nvSpPr>
          <p:cNvPr id="3" name="Content Placeholder 2">
            <a:extLst>
              <a:ext uri="{FF2B5EF4-FFF2-40B4-BE49-F238E27FC236}">
                <a16:creationId xmlns:a16="http://schemas.microsoft.com/office/drawing/2014/main" id="{47C14A5C-6D19-BB12-D973-931F54C2F083}"/>
              </a:ext>
            </a:extLst>
          </p:cNvPr>
          <p:cNvSpPr>
            <a:spLocks noGrp="1"/>
          </p:cNvSpPr>
          <p:nvPr>
            <p:ph idx="1"/>
          </p:nvPr>
        </p:nvSpPr>
        <p:spPr>
          <a:xfrm>
            <a:off x="2051304" y="1762125"/>
            <a:ext cx="9144000" cy="3127248"/>
          </a:xfrm>
        </p:spPr>
        <p:txBody>
          <a:bodyPr>
            <a:normAutofit/>
          </a:bodyPr>
          <a:lstStyle/>
          <a:p>
            <a:pPr algn="r" rtl="1">
              <a:buFont typeface="Arial" panose="020B0604020202020204" pitchFamily="34" charset="0"/>
              <a:buChar char="•"/>
            </a:pPr>
            <a:r>
              <a:rPr lang="he-IL" sz="2000" dirty="0"/>
              <a:t>הורדת כפילויות </a:t>
            </a:r>
          </a:p>
          <a:p>
            <a:pPr algn="r" rtl="1">
              <a:buFont typeface="Arial" panose="020B0604020202020204" pitchFamily="34" charset="0"/>
              <a:buChar char="•"/>
            </a:pPr>
            <a:r>
              <a:rPr lang="he-IL" sz="2000" dirty="0"/>
              <a:t>הסרת נתונים לא רלוונטיים להמשך ביצוע המודל כגון : </a:t>
            </a:r>
          </a:p>
          <a:p>
            <a:pPr marL="0" indent="0" algn="r" rtl="1">
              <a:buNone/>
            </a:pPr>
            <a:r>
              <a:rPr lang="he-IL" sz="2000" dirty="0"/>
              <a:t>	* מחיקת משרות ללא שכר</a:t>
            </a:r>
          </a:p>
          <a:p>
            <a:pPr marL="0" indent="0" algn="r" rtl="1">
              <a:buNone/>
            </a:pPr>
            <a:r>
              <a:rPr lang="he-IL" sz="2000" dirty="0"/>
              <a:t>             * מחיקת משרות ללא תיאור תקין</a:t>
            </a:r>
          </a:p>
          <a:p>
            <a:pPr marL="0" indent="0" algn="r" rtl="1">
              <a:buNone/>
            </a:pPr>
            <a:r>
              <a:rPr lang="he-IL" sz="2000" dirty="0"/>
              <a:t>             * מחיקת ה-</a:t>
            </a:r>
            <a:r>
              <a:rPr lang="en-US" sz="2000" dirty="0"/>
              <a:t>outliers</a:t>
            </a:r>
            <a:r>
              <a:rPr lang="he-IL" sz="2000" dirty="0"/>
              <a:t>.</a:t>
            </a:r>
          </a:p>
          <a:p>
            <a:pPr marL="0" indent="0" algn="r" rtl="1">
              <a:buNone/>
            </a:pPr>
            <a:r>
              <a:rPr lang="he-IL" sz="2000" dirty="0"/>
              <a:t>             * מחיקת עמודות שהמרנו למשתנים ואינן רלוונטיות יותר</a:t>
            </a:r>
          </a:p>
          <a:p>
            <a:pPr marL="0" indent="0" algn="r" rtl="1">
              <a:buNone/>
            </a:pPr>
            <a:endParaRPr lang="he-IL" dirty="0"/>
          </a:p>
        </p:txBody>
      </p:sp>
    </p:spTree>
    <p:extLst>
      <p:ext uri="{BB962C8B-B14F-4D97-AF65-F5344CB8AC3E}">
        <p14:creationId xmlns:p14="http://schemas.microsoft.com/office/powerpoint/2010/main" val="3441890139"/>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1265</TotalTime>
  <Words>718</Words>
  <Application>Microsoft Macintosh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Aharoni</vt:lpstr>
      <vt:lpstr>Arial</vt:lpstr>
      <vt:lpstr>Avenir Next LT Pro</vt:lpstr>
      <vt:lpstr>PrismaticVTI</vt:lpstr>
      <vt:lpstr>פרויקט במבוא למדעי הנתונים </vt:lpstr>
      <vt:lpstr>Preview </vt:lpstr>
      <vt:lpstr>שלבי עבודת הפרויקט : </vt:lpstr>
      <vt:lpstr>הרכשת הנתונים </vt:lpstr>
      <vt:lpstr>אופן חילוץ הנתונים </vt:lpstr>
      <vt:lpstr>אופן חילוץ הנתונים –המשך </vt:lpstr>
      <vt:lpstr>משרה לדוגמא </vt:lpstr>
      <vt:lpstr>קבלת ה-Data Set לאחר הרכשת הנתונים</vt:lpstr>
      <vt:lpstr>ניקוי המידע </vt:lpstr>
      <vt:lpstr>המשך עבודה על הדאטה סט  </vt:lpstr>
      <vt:lpstr>חלוקת טווחי השכר וגודל החברה לBins -</vt:lpstr>
      <vt:lpstr>EDA </vt:lpstr>
      <vt:lpstr>EDA </vt:lpstr>
      <vt:lpstr>למידת מכונה</vt:lpstr>
      <vt:lpstr>בחירת למידת מכונה</vt:lpstr>
      <vt:lpstr>הרצת המודל </vt:lpstr>
      <vt:lpstr>סוגי המודל :</vt:lpstr>
      <vt:lpstr>אחוזי הדיוק שהתקבלו בהרצת המודלים השונים:</vt:lpstr>
      <vt:lpstr>מסקנות מהמודל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במבוא למדעי הנתונים</dc:title>
  <dc:creator>Matan Mizrahi</dc:creator>
  <cp:lastModifiedBy>Adar Ben Hamo</cp:lastModifiedBy>
  <cp:revision>8</cp:revision>
  <dcterms:created xsi:type="dcterms:W3CDTF">2023-06-12T08:31:35Z</dcterms:created>
  <dcterms:modified xsi:type="dcterms:W3CDTF">2023-06-16T09:51:21Z</dcterms:modified>
</cp:coreProperties>
</file>