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7" roundtripDataSignature="AMtx7mhjXSo4Qoy8lIp22j0JAv8nA+8F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D4EFFB-7D51-48CF-8247-E4E44C7157B2}">
  <a:tblStyle styleId="{E1D4EFFB-7D51-48CF-8247-E4E44C7157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50a7e96d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150a7e96d0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50a7e96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150a7e96d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50a7e96d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150a7e96d8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50a7e96d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Esse objetivo vem de encontro com a dificuldade de modelagem de um dado sistema a ser implantado, onde não existem dados suficientes de irradiância e/ou geração no site, restando apenas uma previsão de demanda onde o componente principal para a geração de potência (irradiância) possa ser estimada.</a:t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Isso resulta também numa estimação da geração de potência no local, bem como os impactos ocasionados na rede e sua relação financeira com a conexão na rede da distribuidora.</a:t>
            </a:r>
            <a:endParaRPr sz="1000"/>
          </a:p>
        </p:txBody>
      </p:sp>
      <p:sp>
        <p:nvSpPr>
          <p:cNvPr id="128" name="Google Shape;128;g1150a7e96d8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50a7e96d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150a7e96d8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50a7e96d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ANN = Artificial Neural Network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CSM = Clear Model Sky</a:t>
            </a:r>
            <a:endParaRPr sz="1000"/>
          </a:p>
        </p:txBody>
      </p:sp>
      <p:sp>
        <p:nvSpPr>
          <p:cNvPr id="151" name="Google Shape;151;g1150a7e96d8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50a7e96d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150a7e96d8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50a7e96d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73" name="Google Shape;173;g1150a7e96d8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0" name="Google Shape;70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9" name="Google Shape;39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1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2" name="Google Shape;62;p1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1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4" name="Google Shape;6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hyperlink" Target="mailto:felippe.matheus@aluno.ufabc.edu.b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a ppt-01.jpg" id="84" name="Google Shape;8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966787" y="5752075"/>
            <a:ext cx="8005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Iniciação Científica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Previsão de Demanda - Irradiância Solar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966787" y="179950"/>
            <a:ext cx="800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17/02/2022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50a7e96d0_0_16"/>
          <p:cNvSpPr txBox="1"/>
          <p:nvPr/>
        </p:nvSpPr>
        <p:spPr>
          <a:xfrm>
            <a:off x="187325" y="228600"/>
            <a:ext cx="5268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Verdana"/>
              <a:buNone/>
            </a:pPr>
            <a:r>
              <a:rPr lang="en-US" sz="19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Previsão de Demanda - Irradiância Solar</a:t>
            </a:r>
            <a:endParaRPr/>
          </a:p>
        </p:txBody>
      </p:sp>
      <p:sp>
        <p:nvSpPr>
          <p:cNvPr id="186" name="Google Shape;186;g1150a7e96d0_0_16"/>
          <p:cNvSpPr txBox="1"/>
          <p:nvPr/>
        </p:nvSpPr>
        <p:spPr>
          <a:xfrm>
            <a:off x="354012" y="1144587"/>
            <a:ext cx="8421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Texto Apresentação</a:t>
            </a:r>
            <a:endParaRPr/>
          </a:p>
        </p:txBody>
      </p:sp>
      <p:sp>
        <p:nvSpPr>
          <p:cNvPr id="187" name="Google Shape;187;g1150a7e96d0_0_16"/>
          <p:cNvSpPr txBox="1"/>
          <p:nvPr/>
        </p:nvSpPr>
        <p:spPr>
          <a:xfrm>
            <a:off x="8588375" y="6402387"/>
            <a:ext cx="55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5D00"/>
              </a:buClr>
              <a:buSzPts val="1600"/>
              <a:buFont typeface="Verdana"/>
              <a:buNone/>
            </a:pPr>
            <a:r>
              <a:rPr lang="en-US" sz="1600">
                <a:solidFill>
                  <a:srgbClr val="0F5D00"/>
                </a:solidFill>
                <a:latin typeface="Verdana"/>
                <a:ea typeface="Verdana"/>
                <a:cs typeface="Verdana"/>
                <a:sym typeface="Verdana"/>
              </a:rPr>
              <a:t>02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187325" y="228600"/>
            <a:ext cx="55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Verdana"/>
              <a:buNone/>
            </a:pPr>
            <a:r>
              <a:rPr lang="en-US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Previsão de Demanda - Irradiância Solar</a:t>
            </a:r>
            <a:endParaRPr sz="2000"/>
          </a:p>
        </p:txBody>
      </p:sp>
      <p:sp>
        <p:nvSpPr>
          <p:cNvPr id="92" name="Google Shape;92;p2"/>
          <p:cNvSpPr txBox="1"/>
          <p:nvPr/>
        </p:nvSpPr>
        <p:spPr>
          <a:xfrm>
            <a:off x="354012" y="1144587"/>
            <a:ext cx="842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Apresentação dos integrantes do projeto:</a:t>
            </a:r>
            <a:endParaRPr sz="1800"/>
          </a:p>
        </p:txBody>
      </p:sp>
      <p:sp>
        <p:nvSpPr>
          <p:cNvPr id="93" name="Google Shape;93;p2"/>
          <p:cNvSpPr txBox="1"/>
          <p:nvPr/>
        </p:nvSpPr>
        <p:spPr>
          <a:xfrm>
            <a:off x="8588375" y="6402387"/>
            <a:ext cx="55562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5D00"/>
              </a:buClr>
              <a:buSzPts val="1600"/>
              <a:buFont typeface="Verdana"/>
              <a:buNone/>
            </a:pPr>
            <a:r>
              <a:rPr b="0" i="0" lang="en-US" sz="1600" u="none" cap="none" strike="noStrike">
                <a:solidFill>
                  <a:srgbClr val="0F5D00"/>
                </a:solidFill>
                <a:latin typeface="Verdana"/>
                <a:ea typeface="Verdana"/>
                <a:cs typeface="Verdana"/>
                <a:sym typeface="Verdana"/>
              </a:rPr>
              <a:t>01</a:t>
            </a: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448100" y="3254425"/>
            <a:ext cx="1383300" cy="112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448100" y="1918175"/>
            <a:ext cx="1383300" cy="112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2224350" y="1918175"/>
            <a:ext cx="5023200" cy="11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Felippe Matheus de Oliveira</a:t>
            </a:r>
            <a:endParaRPr b="1"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5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felippe.matheus@aluno.ufabc.edu.br</a:t>
            </a:r>
            <a:endParaRPr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448100" y="4590675"/>
            <a:ext cx="1383300" cy="112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2224350" y="3254425"/>
            <a:ext cx="5023200" cy="11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Prof. Dr. Joel Trujillo</a:t>
            </a:r>
            <a:endParaRPr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2224350" y="4590675"/>
            <a:ext cx="5023200" cy="11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Prof. Dr. Renzo Vargas</a:t>
            </a:r>
            <a:endParaRPr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50a7e96d0_0_0"/>
          <p:cNvSpPr txBox="1"/>
          <p:nvPr/>
        </p:nvSpPr>
        <p:spPr>
          <a:xfrm>
            <a:off x="187325" y="228600"/>
            <a:ext cx="587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Verdana"/>
              <a:buNone/>
            </a:pPr>
            <a:r>
              <a:rPr lang="en-US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Previsão de Demanda - Irradiância Solar</a:t>
            </a:r>
            <a:endParaRPr sz="2000"/>
          </a:p>
        </p:txBody>
      </p:sp>
      <p:sp>
        <p:nvSpPr>
          <p:cNvPr id="105" name="Google Shape;105;g1150a7e96d0_0_0"/>
          <p:cNvSpPr txBox="1"/>
          <p:nvPr/>
        </p:nvSpPr>
        <p:spPr>
          <a:xfrm>
            <a:off x="354012" y="1144587"/>
            <a:ext cx="842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Estrutura da Apresentação:</a:t>
            </a:r>
            <a:endParaRPr sz="1800"/>
          </a:p>
        </p:txBody>
      </p:sp>
      <p:sp>
        <p:nvSpPr>
          <p:cNvPr id="106" name="Google Shape;106;g1150a7e96d0_0_0"/>
          <p:cNvSpPr txBox="1"/>
          <p:nvPr/>
        </p:nvSpPr>
        <p:spPr>
          <a:xfrm>
            <a:off x="8588375" y="6402387"/>
            <a:ext cx="55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5D00"/>
              </a:buClr>
              <a:buSzPts val="1600"/>
              <a:buFont typeface="Verdana"/>
              <a:buNone/>
            </a:pPr>
            <a:r>
              <a:rPr lang="en-US" sz="1600">
                <a:solidFill>
                  <a:srgbClr val="0F5D00"/>
                </a:solidFill>
                <a:latin typeface="Verdana"/>
                <a:ea typeface="Verdana"/>
                <a:cs typeface="Verdana"/>
                <a:sym typeface="Verdana"/>
              </a:rPr>
              <a:t>02</a:t>
            </a:r>
            <a:endParaRPr/>
          </a:p>
        </p:txBody>
      </p:sp>
      <p:sp>
        <p:nvSpPr>
          <p:cNvPr id="107" name="Google Shape;107;g1150a7e96d0_0_0"/>
          <p:cNvSpPr/>
          <p:nvPr/>
        </p:nvSpPr>
        <p:spPr>
          <a:xfrm>
            <a:off x="467600" y="2162600"/>
            <a:ext cx="4287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1</a:t>
            </a:r>
            <a:endParaRPr sz="1600"/>
          </a:p>
        </p:txBody>
      </p:sp>
      <p:sp>
        <p:nvSpPr>
          <p:cNvPr id="108" name="Google Shape;108;g1150a7e96d0_0_0"/>
          <p:cNvSpPr/>
          <p:nvPr/>
        </p:nvSpPr>
        <p:spPr>
          <a:xfrm>
            <a:off x="1013125" y="2162600"/>
            <a:ext cx="60981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Objetivo do Projeto</a:t>
            </a:r>
            <a:endParaRPr sz="1600"/>
          </a:p>
        </p:txBody>
      </p:sp>
      <p:sp>
        <p:nvSpPr>
          <p:cNvPr id="109" name="Google Shape;109;g1150a7e96d0_0_0"/>
          <p:cNvSpPr/>
          <p:nvPr/>
        </p:nvSpPr>
        <p:spPr>
          <a:xfrm>
            <a:off x="467600" y="2727625"/>
            <a:ext cx="4287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2</a:t>
            </a:r>
            <a:endParaRPr sz="1600"/>
          </a:p>
        </p:txBody>
      </p:sp>
      <p:sp>
        <p:nvSpPr>
          <p:cNvPr id="110" name="Google Shape;110;g1150a7e96d0_0_0"/>
          <p:cNvSpPr/>
          <p:nvPr/>
        </p:nvSpPr>
        <p:spPr>
          <a:xfrm>
            <a:off x="1013125" y="2727625"/>
            <a:ext cx="60981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Principais pontos dos Artigos lidos</a:t>
            </a:r>
            <a:endParaRPr sz="1600"/>
          </a:p>
        </p:txBody>
      </p:sp>
      <p:sp>
        <p:nvSpPr>
          <p:cNvPr id="111" name="Google Shape;111;g1150a7e96d0_0_0"/>
          <p:cNvSpPr/>
          <p:nvPr/>
        </p:nvSpPr>
        <p:spPr>
          <a:xfrm>
            <a:off x="467600" y="3292650"/>
            <a:ext cx="4287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3</a:t>
            </a:r>
            <a:endParaRPr sz="1600"/>
          </a:p>
        </p:txBody>
      </p:sp>
      <p:sp>
        <p:nvSpPr>
          <p:cNvPr id="112" name="Google Shape;112;g1150a7e96d0_0_0"/>
          <p:cNvSpPr/>
          <p:nvPr/>
        </p:nvSpPr>
        <p:spPr>
          <a:xfrm>
            <a:off x="1013125" y="3292650"/>
            <a:ext cx="60981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Conclusão e próximos passos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50a7e96d8_0_7"/>
          <p:cNvSpPr txBox="1"/>
          <p:nvPr/>
        </p:nvSpPr>
        <p:spPr>
          <a:xfrm>
            <a:off x="187325" y="228600"/>
            <a:ext cx="54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Verdana"/>
              <a:buNone/>
            </a:pPr>
            <a:r>
              <a:rPr lang="en-US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Previsão de Demanda - Irradiância Solar</a:t>
            </a:r>
            <a:endParaRPr sz="2000"/>
          </a:p>
        </p:txBody>
      </p:sp>
      <p:sp>
        <p:nvSpPr>
          <p:cNvPr id="118" name="Google Shape;118;g1150a7e96d8_0_7"/>
          <p:cNvSpPr txBox="1"/>
          <p:nvPr/>
        </p:nvSpPr>
        <p:spPr>
          <a:xfrm>
            <a:off x="354012" y="1144587"/>
            <a:ext cx="842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Estrutura do Apresentação:</a:t>
            </a:r>
            <a:endParaRPr sz="1800"/>
          </a:p>
        </p:txBody>
      </p:sp>
      <p:sp>
        <p:nvSpPr>
          <p:cNvPr id="119" name="Google Shape;119;g1150a7e96d8_0_7"/>
          <p:cNvSpPr txBox="1"/>
          <p:nvPr/>
        </p:nvSpPr>
        <p:spPr>
          <a:xfrm>
            <a:off x="8588375" y="6402387"/>
            <a:ext cx="55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5D00"/>
              </a:buClr>
              <a:buSzPts val="1600"/>
              <a:buFont typeface="Verdana"/>
              <a:buNone/>
            </a:pPr>
            <a:r>
              <a:rPr lang="en-US" sz="1600">
                <a:solidFill>
                  <a:srgbClr val="0F5D00"/>
                </a:solidFill>
                <a:latin typeface="Verdana"/>
                <a:ea typeface="Verdana"/>
                <a:cs typeface="Verdana"/>
                <a:sym typeface="Verdana"/>
              </a:rPr>
              <a:t>02</a:t>
            </a:r>
            <a:endParaRPr/>
          </a:p>
        </p:txBody>
      </p:sp>
      <p:sp>
        <p:nvSpPr>
          <p:cNvPr id="120" name="Google Shape;120;g1150a7e96d8_0_7"/>
          <p:cNvSpPr/>
          <p:nvPr/>
        </p:nvSpPr>
        <p:spPr>
          <a:xfrm>
            <a:off x="467600" y="2162600"/>
            <a:ext cx="428700" cy="338700"/>
          </a:xfrm>
          <a:prstGeom prst="roundRect">
            <a:avLst>
              <a:gd fmla="val 16667" name="adj"/>
            </a:avLst>
          </a:prstGeom>
          <a:solidFill>
            <a:srgbClr val="045E3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</a:rPr>
              <a:t>1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21" name="Google Shape;121;g1150a7e96d8_0_7"/>
          <p:cNvSpPr/>
          <p:nvPr/>
        </p:nvSpPr>
        <p:spPr>
          <a:xfrm>
            <a:off x="1013125" y="2162600"/>
            <a:ext cx="6098100" cy="338700"/>
          </a:xfrm>
          <a:prstGeom prst="roundRect">
            <a:avLst>
              <a:gd fmla="val 16667" name="adj"/>
            </a:avLst>
          </a:prstGeom>
          <a:solidFill>
            <a:srgbClr val="045E3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</a:rPr>
              <a:t>Objetivo do Projeto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22" name="Google Shape;122;g1150a7e96d8_0_7"/>
          <p:cNvSpPr/>
          <p:nvPr/>
        </p:nvSpPr>
        <p:spPr>
          <a:xfrm>
            <a:off x="467600" y="2727625"/>
            <a:ext cx="4287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2</a:t>
            </a:r>
            <a:endParaRPr sz="1600"/>
          </a:p>
        </p:txBody>
      </p:sp>
      <p:sp>
        <p:nvSpPr>
          <p:cNvPr id="123" name="Google Shape;123;g1150a7e96d8_0_7"/>
          <p:cNvSpPr/>
          <p:nvPr/>
        </p:nvSpPr>
        <p:spPr>
          <a:xfrm>
            <a:off x="1013125" y="2727625"/>
            <a:ext cx="60981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Principais pontos dos Artigos lidos</a:t>
            </a:r>
            <a:endParaRPr sz="1600"/>
          </a:p>
        </p:txBody>
      </p:sp>
      <p:sp>
        <p:nvSpPr>
          <p:cNvPr id="124" name="Google Shape;124;g1150a7e96d8_0_7"/>
          <p:cNvSpPr/>
          <p:nvPr/>
        </p:nvSpPr>
        <p:spPr>
          <a:xfrm>
            <a:off x="467600" y="3292650"/>
            <a:ext cx="4287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3</a:t>
            </a:r>
            <a:endParaRPr sz="1600"/>
          </a:p>
        </p:txBody>
      </p:sp>
      <p:sp>
        <p:nvSpPr>
          <p:cNvPr id="125" name="Google Shape;125;g1150a7e96d8_0_7"/>
          <p:cNvSpPr/>
          <p:nvPr/>
        </p:nvSpPr>
        <p:spPr>
          <a:xfrm>
            <a:off x="1013125" y="3292650"/>
            <a:ext cx="60981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Conclusão e próximos passos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50a7e96d8_0_43"/>
          <p:cNvSpPr txBox="1"/>
          <p:nvPr/>
        </p:nvSpPr>
        <p:spPr>
          <a:xfrm>
            <a:off x="187325" y="228600"/>
            <a:ext cx="55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Verdana"/>
              <a:buNone/>
            </a:pPr>
            <a:r>
              <a:rPr lang="en-US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Previsão de Demanda - Irradiância Solar</a:t>
            </a:r>
            <a:endParaRPr sz="2000"/>
          </a:p>
        </p:txBody>
      </p:sp>
      <p:sp>
        <p:nvSpPr>
          <p:cNvPr id="131" name="Google Shape;131;g1150a7e96d8_0_43"/>
          <p:cNvSpPr txBox="1"/>
          <p:nvPr/>
        </p:nvSpPr>
        <p:spPr>
          <a:xfrm>
            <a:off x="354012" y="1144587"/>
            <a:ext cx="842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1" lang="en-US" sz="1800">
                <a:solidFill>
                  <a:srgbClr val="045E37"/>
                </a:solidFill>
                <a:latin typeface="Verdana"/>
                <a:ea typeface="Verdana"/>
                <a:cs typeface="Verdana"/>
                <a:sym typeface="Verdana"/>
              </a:rPr>
              <a:t>Objetivo do Projeto</a:t>
            </a:r>
            <a:endParaRPr b="1" sz="1800">
              <a:solidFill>
                <a:srgbClr val="045E37"/>
              </a:solidFill>
            </a:endParaRPr>
          </a:p>
        </p:txBody>
      </p:sp>
      <p:sp>
        <p:nvSpPr>
          <p:cNvPr id="132" name="Google Shape;132;g1150a7e96d8_0_43"/>
          <p:cNvSpPr txBox="1"/>
          <p:nvPr/>
        </p:nvSpPr>
        <p:spPr>
          <a:xfrm>
            <a:off x="8588375" y="6402387"/>
            <a:ext cx="55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5D00"/>
              </a:buClr>
              <a:buSzPts val="1600"/>
              <a:buFont typeface="Verdana"/>
              <a:buNone/>
            </a:pPr>
            <a:r>
              <a:rPr lang="en-US" sz="1600">
                <a:solidFill>
                  <a:srgbClr val="0F5D00"/>
                </a:solidFill>
                <a:latin typeface="Verdana"/>
                <a:ea typeface="Verdana"/>
                <a:cs typeface="Verdana"/>
                <a:sym typeface="Verdana"/>
              </a:rPr>
              <a:t>03</a:t>
            </a:r>
            <a:endParaRPr/>
          </a:p>
        </p:txBody>
      </p:sp>
      <p:sp>
        <p:nvSpPr>
          <p:cNvPr id="133" name="Google Shape;133;g1150a7e96d8_0_43"/>
          <p:cNvSpPr txBox="1"/>
          <p:nvPr/>
        </p:nvSpPr>
        <p:spPr>
          <a:xfrm>
            <a:off x="354000" y="1726487"/>
            <a:ext cx="8421600" cy="13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projeto tem como objetivo a realização de uma </a:t>
            </a: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previsão de demanda de irradiância solar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em um dado </a:t>
            </a:r>
            <a:r>
              <a:rPr i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site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da qual não se possua muitos dados diretos (de irradiância) e que isso possa ser feito considerando </a:t>
            </a: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três estados diferentes de nuvens no céu: 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limpo, parcialmente nublado e totalmente nublado.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4" name="Google Shape;134;g1150a7e96d8_0_43"/>
          <p:cNvSpPr txBox="1"/>
          <p:nvPr/>
        </p:nvSpPr>
        <p:spPr>
          <a:xfrm>
            <a:off x="354000" y="3905225"/>
            <a:ext cx="8421600" cy="15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AutoNum type="arabicPeriod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Dados de potência gerada insuficientes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AutoNum type="arabicPeriod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Estimação do local mais apropriado para a instalação de sistemas PV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AutoNum type="arabicPeriod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Impacto das variáveis de clima no forecast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AutoNum type="arabicPeriod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Correção de fatores de potência (de forma programada) para menor impacto na rede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5" name="Google Shape;135;g1150a7e96d8_0_43"/>
          <p:cNvSpPr txBox="1"/>
          <p:nvPr/>
        </p:nvSpPr>
        <p:spPr>
          <a:xfrm>
            <a:off x="354012" y="3429000"/>
            <a:ext cx="842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1" lang="en-US" sz="1800">
                <a:solidFill>
                  <a:srgbClr val="045E37"/>
                </a:solidFill>
                <a:latin typeface="Verdana"/>
                <a:ea typeface="Verdana"/>
                <a:cs typeface="Verdana"/>
                <a:sym typeface="Verdana"/>
              </a:rPr>
              <a:t>Justificativa</a:t>
            </a:r>
            <a:endParaRPr b="1" sz="1800">
              <a:solidFill>
                <a:srgbClr val="045E3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50a7e96d8_0_19"/>
          <p:cNvSpPr txBox="1"/>
          <p:nvPr/>
        </p:nvSpPr>
        <p:spPr>
          <a:xfrm>
            <a:off x="187325" y="228600"/>
            <a:ext cx="550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Verdana"/>
              <a:buNone/>
            </a:pPr>
            <a:r>
              <a:rPr lang="en-US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Previsão de Demanda - Irradiância Solar</a:t>
            </a:r>
            <a:endParaRPr sz="2000"/>
          </a:p>
        </p:txBody>
      </p:sp>
      <p:sp>
        <p:nvSpPr>
          <p:cNvPr id="141" name="Google Shape;141;g1150a7e96d8_0_19"/>
          <p:cNvSpPr txBox="1"/>
          <p:nvPr/>
        </p:nvSpPr>
        <p:spPr>
          <a:xfrm>
            <a:off x="354012" y="1144587"/>
            <a:ext cx="842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Estrutura do Apresentação:</a:t>
            </a:r>
            <a:endParaRPr sz="1800"/>
          </a:p>
        </p:txBody>
      </p:sp>
      <p:sp>
        <p:nvSpPr>
          <p:cNvPr id="142" name="Google Shape;142;g1150a7e96d8_0_19"/>
          <p:cNvSpPr txBox="1"/>
          <p:nvPr/>
        </p:nvSpPr>
        <p:spPr>
          <a:xfrm>
            <a:off x="8588375" y="6402387"/>
            <a:ext cx="55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5D00"/>
              </a:buClr>
              <a:buSzPts val="1600"/>
              <a:buFont typeface="Verdana"/>
              <a:buNone/>
            </a:pPr>
            <a:r>
              <a:rPr lang="en-US" sz="1600">
                <a:solidFill>
                  <a:srgbClr val="0F5D00"/>
                </a:solidFill>
                <a:latin typeface="Verdana"/>
                <a:ea typeface="Verdana"/>
                <a:cs typeface="Verdana"/>
                <a:sym typeface="Verdana"/>
              </a:rPr>
              <a:t>04</a:t>
            </a:r>
            <a:endParaRPr/>
          </a:p>
        </p:txBody>
      </p:sp>
      <p:sp>
        <p:nvSpPr>
          <p:cNvPr id="143" name="Google Shape;143;g1150a7e96d8_0_19"/>
          <p:cNvSpPr/>
          <p:nvPr/>
        </p:nvSpPr>
        <p:spPr>
          <a:xfrm>
            <a:off x="467600" y="2162600"/>
            <a:ext cx="4287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1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4" name="Google Shape;144;g1150a7e96d8_0_19"/>
          <p:cNvSpPr/>
          <p:nvPr/>
        </p:nvSpPr>
        <p:spPr>
          <a:xfrm>
            <a:off x="1013125" y="2162600"/>
            <a:ext cx="60981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Objetivo do Projeto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5" name="Google Shape;145;g1150a7e96d8_0_19"/>
          <p:cNvSpPr/>
          <p:nvPr/>
        </p:nvSpPr>
        <p:spPr>
          <a:xfrm>
            <a:off x="467600" y="2727625"/>
            <a:ext cx="428700" cy="338700"/>
          </a:xfrm>
          <a:prstGeom prst="roundRect">
            <a:avLst>
              <a:gd fmla="val 16667" name="adj"/>
            </a:avLst>
          </a:prstGeom>
          <a:solidFill>
            <a:srgbClr val="045E3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</a:rPr>
              <a:t>2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46" name="Google Shape;146;g1150a7e96d8_0_19"/>
          <p:cNvSpPr/>
          <p:nvPr/>
        </p:nvSpPr>
        <p:spPr>
          <a:xfrm>
            <a:off x="1013125" y="2727625"/>
            <a:ext cx="6098100" cy="338700"/>
          </a:xfrm>
          <a:prstGeom prst="roundRect">
            <a:avLst>
              <a:gd fmla="val 16667" name="adj"/>
            </a:avLst>
          </a:prstGeom>
          <a:solidFill>
            <a:srgbClr val="045E3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</a:rPr>
              <a:t>Principais pontos dos Artigos lidos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47" name="Google Shape;147;g1150a7e96d8_0_19"/>
          <p:cNvSpPr/>
          <p:nvPr/>
        </p:nvSpPr>
        <p:spPr>
          <a:xfrm>
            <a:off x="467600" y="3292650"/>
            <a:ext cx="4287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3</a:t>
            </a:r>
            <a:endParaRPr sz="1600"/>
          </a:p>
        </p:txBody>
      </p:sp>
      <p:sp>
        <p:nvSpPr>
          <p:cNvPr id="148" name="Google Shape;148;g1150a7e96d8_0_19"/>
          <p:cNvSpPr/>
          <p:nvPr/>
        </p:nvSpPr>
        <p:spPr>
          <a:xfrm>
            <a:off x="1013125" y="3292650"/>
            <a:ext cx="60981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Conclusão e próximos passos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50a7e96d8_0_52"/>
          <p:cNvSpPr txBox="1"/>
          <p:nvPr/>
        </p:nvSpPr>
        <p:spPr>
          <a:xfrm>
            <a:off x="187325" y="228600"/>
            <a:ext cx="5268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Verdana"/>
              <a:buNone/>
            </a:pPr>
            <a:r>
              <a:rPr lang="en-US" sz="19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Previsão de Demanda - Irradiância Solar</a:t>
            </a:r>
            <a:endParaRPr/>
          </a:p>
        </p:txBody>
      </p:sp>
      <p:sp>
        <p:nvSpPr>
          <p:cNvPr id="154" name="Google Shape;154;g1150a7e96d8_0_52"/>
          <p:cNvSpPr txBox="1"/>
          <p:nvPr/>
        </p:nvSpPr>
        <p:spPr>
          <a:xfrm>
            <a:off x="354012" y="1144587"/>
            <a:ext cx="842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1" lang="en-US" sz="1800">
                <a:solidFill>
                  <a:srgbClr val="045E37"/>
                </a:solidFill>
                <a:latin typeface="Verdana"/>
                <a:ea typeface="Verdana"/>
                <a:cs typeface="Verdana"/>
                <a:sym typeface="Verdana"/>
              </a:rPr>
              <a:t>Principais pontos dos Artigos</a:t>
            </a:r>
            <a:endParaRPr b="1" sz="1800">
              <a:solidFill>
                <a:srgbClr val="045E37"/>
              </a:solidFill>
            </a:endParaRPr>
          </a:p>
        </p:txBody>
      </p:sp>
      <p:sp>
        <p:nvSpPr>
          <p:cNvPr id="155" name="Google Shape;155;g1150a7e96d8_0_52"/>
          <p:cNvSpPr txBox="1"/>
          <p:nvPr/>
        </p:nvSpPr>
        <p:spPr>
          <a:xfrm>
            <a:off x="8588375" y="6402387"/>
            <a:ext cx="55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5D00"/>
              </a:buClr>
              <a:buSzPts val="1600"/>
              <a:buFont typeface="Verdana"/>
              <a:buNone/>
            </a:pPr>
            <a:r>
              <a:rPr lang="en-US" sz="1600">
                <a:solidFill>
                  <a:srgbClr val="0F5D00"/>
                </a:solidFill>
                <a:latin typeface="Verdana"/>
                <a:ea typeface="Verdana"/>
                <a:cs typeface="Verdana"/>
                <a:sym typeface="Verdana"/>
              </a:rPr>
              <a:t>05</a:t>
            </a:r>
            <a:endParaRPr/>
          </a:p>
        </p:txBody>
      </p:sp>
      <p:graphicFrame>
        <p:nvGraphicFramePr>
          <p:cNvPr id="156" name="Google Shape;156;g1150a7e96d8_0_52"/>
          <p:cNvGraphicFramePr/>
          <p:nvPr/>
        </p:nvGraphicFramePr>
        <p:xfrm>
          <a:off x="353988" y="1870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{E1D4EFFB-7D51-48CF-8247-E4E44C7157B2}</a:tableStyleId>
              </a:tblPr>
              <a:tblGrid>
                <a:gridCol w="2047575"/>
                <a:gridCol w="1884350"/>
                <a:gridCol w="2258600"/>
                <a:gridCol w="2231075"/>
              </a:tblGrid>
              <a:tr h="320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Artigo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045E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Metodologia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045E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Vantagens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045E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Desvantagens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045E37"/>
                    </a:solidFill>
                  </a:tcPr>
                </a:tc>
              </a:tr>
              <a:tr h="6949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Irradiância para microrredes remotas [1]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Regressão Linear + Fourier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0922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000"/>
                        <a:t>Sem necessidade de re-treino;</a:t>
                      </a:r>
                      <a:endParaRPr sz="1000"/>
                    </a:p>
                    <a:p>
                      <a:pPr indent="-10922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000"/>
                        <a:t>Forecast por condição do céu;</a:t>
                      </a:r>
                      <a:endParaRPr sz="1000"/>
                    </a:p>
                    <a:p>
                      <a:pPr indent="-10922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000"/>
                        <a:t>Retro-alimentação das variáveis do modelo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09220" lvl="0" marL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000"/>
                        <a:t>Dados: 4 anos de histórico</a:t>
                      </a:r>
                      <a:endParaRPr sz="1000"/>
                    </a:p>
                    <a:p>
                      <a:pPr indent="-109220" lvl="0" marL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000"/>
                        <a:t>Erro: MAPEm de 31,8% 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276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Irradiância Extra-terrestre [10]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ERAD + Variáveis de condição climática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09220" lvl="0" marL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000"/>
                        <a:t>Eliminação do fator clima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09220" lvl="0" marL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000"/>
                        <a:t>Dificuldade no acoplamento das variáveis climáticas</a:t>
                      </a:r>
                      <a:endParaRPr sz="1000"/>
                    </a:p>
                    <a:p>
                      <a:pPr indent="-109220" lvl="0" marL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000"/>
                        <a:t>Tipos de variáveis para o modelo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6949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Forecast a partir de outros sites (Similaidade) [13]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Distância Mahalanobis ponderada + ANN (GHI) + CSM (NWP)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09220" lvl="0" marL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Similaridade entre diferentes locais com diferentes tipos de dados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09220" lvl="0" marL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O nível de similaridade pode não ser suficiente;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109220" lvl="0" marL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Muitas fontes de erro nas medições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6949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Forecast Probabilistico [14]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Ensemble (EPS) +  CRPS (Ranked)*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09220" lvl="0" marL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Probabilidade da ocorrência de um dado evento (nível de irradiância)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09220" lvl="0" marL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EPs são complexos e custosos (computação);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109220" lvl="0" marL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Multiplicidade dos erros das previsões;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8285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Forecast usando Deep Learning [16]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CNN + LSTM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09220" lvl="0" marL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Erros percentuais baixos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109220" lvl="0" marL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Hybridização entre os modelos de DL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○"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CNN - Espaciais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○"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LSTM - Temporal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09220" lvl="0" marL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Dados: 1 ano de histórico para várias origens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7" name="Google Shape;157;g1150a7e96d8_0_52"/>
          <p:cNvSpPr txBox="1"/>
          <p:nvPr/>
        </p:nvSpPr>
        <p:spPr>
          <a:xfrm>
            <a:off x="354000" y="6156078"/>
            <a:ext cx="8421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 Necessidade de um entendimento maior sobre o tema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50a7e96d8_0_31"/>
          <p:cNvSpPr txBox="1"/>
          <p:nvPr/>
        </p:nvSpPr>
        <p:spPr>
          <a:xfrm>
            <a:off x="187325" y="228600"/>
            <a:ext cx="563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Verdana"/>
              <a:buNone/>
            </a:pPr>
            <a:r>
              <a:rPr lang="en-US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Previsão de Demanda - Irradiância Solar</a:t>
            </a:r>
            <a:endParaRPr sz="2000"/>
          </a:p>
        </p:txBody>
      </p:sp>
      <p:sp>
        <p:nvSpPr>
          <p:cNvPr id="163" name="Google Shape;163;g1150a7e96d8_0_31"/>
          <p:cNvSpPr txBox="1"/>
          <p:nvPr/>
        </p:nvSpPr>
        <p:spPr>
          <a:xfrm>
            <a:off x="354012" y="1144587"/>
            <a:ext cx="842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Estrutura do Apresentação:</a:t>
            </a:r>
            <a:endParaRPr sz="1800"/>
          </a:p>
        </p:txBody>
      </p:sp>
      <p:sp>
        <p:nvSpPr>
          <p:cNvPr id="164" name="Google Shape;164;g1150a7e96d8_0_31"/>
          <p:cNvSpPr txBox="1"/>
          <p:nvPr/>
        </p:nvSpPr>
        <p:spPr>
          <a:xfrm>
            <a:off x="8588375" y="6402387"/>
            <a:ext cx="55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5D00"/>
              </a:buClr>
              <a:buSzPts val="1600"/>
              <a:buFont typeface="Verdana"/>
              <a:buNone/>
            </a:pPr>
            <a:r>
              <a:rPr lang="en-US" sz="1600">
                <a:solidFill>
                  <a:srgbClr val="0F5D00"/>
                </a:solidFill>
                <a:latin typeface="Verdana"/>
                <a:ea typeface="Verdana"/>
                <a:cs typeface="Verdana"/>
                <a:sym typeface="Verdana"/>
              </a:rPr>
              <a:t>06</a:t>
            </a:r>
            <a:endParaRPr/>
          </a:p>
        </p:txBody>
      </p:sp>
      <p:sp>
        <p:nvSpPr>
          <p:cNvPr id="165" name="Google Shape;165;g1150a7e96d8_0_31"/>
          <p:cNvSpPr/>
          <p:nvPr/>
        </p:nvSpPr>
        <p:spPr>
          <a:xfrm>
            <a:off x="467600" y="2162600"/>
            <a:ext cx="4287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1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66" name="Google Shape;166;g1150a7e96d8_0_31"/>
          <p:cNvSpPr/>
          <p:nvPr/>
        </p:nvSpPr>
        <p:spPr>
          <a:xfrm>
            <a:off x="1013125" y="2162600"/>
            <a:ext cx="60981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Objetivo do Projeto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67" name="Google Shape;167;g1150a7e96d8_0_31"/>
          <p:cNvSpPr/>
          <p:nvPr/>
        </p:nvSpPr>
        <p:spPr>
          <a:xfrm>
            <a:off x="467600" y="2727625"/>
            <a:ext cx="4287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2</a:t>
            </a:r>
            <a:endParaRPr sz="1600"/>
          </a:p>
        </p:txBody>
      </p:sp>
      <p:sp>
        <p:nvSpPr>
          <p:cNvPr id="168" name="Google Shape;168;g1150a7e96d8_0_31"/>
          <p:cNvSpPr/>
          <p:nvPr/>
        </p:nvSpPr>
        <p:spPr>
          <a:xfrm>
            <a:off x="1013125" y="2727625"/>
            <a:ext cx="60981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Principais pontos dos artigos</a:t>
            </a:r>
            <a:endParaRPr sz="1600"/>
          </a:p>
        </p:txBody>
      </p:sp>
      <p:sp>
        <p:nvSpPr>
          <p:cNvPr id="169" name="Google Shape;169;g1150a7e96d8_0_31"/>
          <p:cNvSpPr/>
          <p:nvPr/>
        </p:nvSpPr>
        <p:spPr>
          <a:xfrm>
            <a:off x="467600" y="3292650"/>
            <a:ext cx="428700" cy="338700"/>
          </a:xfrm>
          <a:prstGeom prst="roundRect">
            <a:avLst>
              <a:gd fmla="val 16667" name="adj"/>
            </a:avLst>
          </a:prstGeom>
          <a:solidFill>
            <a:srgbClr val="045E3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</a:rPr>
              <a:t>3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70" name="Google Shape;170;g1150a7e96d8_0_31"/>
          <p:cNvSpPr/>
          <p:nvPr/>
        </p:nvSpPr>
        <p:spPr>
          <a:xfrm>
            <a:off x="1013125" y="3292650"/>
            <a:ext cx="6098100" cy="338700"/>
          </a:xfrm>
          <a:prstGeom prst="roundRect">
            <a:avLst>
              <a:gd fmla="val 16667" name="adj"/>
            </a:avLst>
          </a:prstGeom>
          <a:solidFill>
            <a:srgbClr val="045E3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</a:rPr>
              <a:t>Conclusão e próximos passos</a:t>
            </a:r>
            <a:endParaRPr b="1"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50a7e96d8_0_73"/>
          <p:cNvSpPr txBox="1"/>
          <p:nvPr/>
        </p:nvSpPr>
        <p:spPr>
          <a:xfrm>
            <a:off x="187325" y="228600"/>
            <a:ext cx="5268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Verdana"/>
              <a:buNone/>
            </a:pPr>
            <a:r>
              <a:rPr lang="en-US" sz="19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Previsão de Demanda - Irradiância Solar</a:t>
            </a:r>
            <a:endParaRPr/>
          </a:p>
        </p:txBody>
      </p:sp>
      <p:sp>
        <p:nvSpPr>
          <p:cNvPr id="176" name="Google Shape;176;g1150a7e96d8_0_73"/>
          <p:cNvSpPr txBox="1"/>
          <p:nvPr/>
        </p:nvSpPr>
        <p:spPr>
          <a:xfrm>
            <a:off x="354012" y="1144587"/>
            <a:ext cx="842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1" lang="en-US" sz="1800">
                <a:solidFill>
                  <a:srgbClr val="045E37"/>
                </a:solidFill>
                <a:latin typeface="Verdana"/>
                <a:ea typeface="Verdana"/>
                <a:cs typeface="Verdana"/>
                <a:sym typeface="Verdana"/>
              </a:rPr>
              <a:t>Conclusão</a:t>
            </a:r>
            <a:endParaRPr b="1" sz="1800">
              <a:solidFill>
                <a:srgbClr val="045E37"/>
              </a:solidFill>
            </a:endParaRPr>
          </a:p>
        </p:txBody>
      </p:sp>
      <p:sp>
        <p:nvSpPr>
          <p:cNvPr id="177" name="Google Shape;177;g1150a7e96d8_0_73"/>
          <p:cNvSpPr txBox="1"/>
          <p:nvPr/>
        </p:nvSpPr>
        <p:spPr>
          <a:xfrm>
            <a:off x="8588375" y="6402387"/>
            <a:ext cx="55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5D00"/>
              </a:buClr>
              <a:buSzPts val="1600"/>
              <a:buFont typeface="Verdana"/>
              <a:buNone/>
            </a:pPr>
            <a:r>
              <a:rPr lang="en-US" sz="1600">
                <a:solidFill>
                  <a:srgbClr val="0F5D00"/>
                </a:solidFill>
                <a:latin typeface="Verdana"/>
                <a:ea typeface="Verdana"/>
                <a:cs typeface="Verdana"/>
                <a:sym typeface="Verdana"/>
              </a:rPr>
              <a:t>07</a:t>
            </a:r>
            <a:endParaRPr/>
          </a:p>
        </p:txBody>
      </p:sp>
      <p:sp>
        <p:nvSpPr>
          <p:cNvPr id="178" name="Google Shape;178;g1150a7e96d8_0_73"/>
          <p:cNvSpPr txBox="1"/>
          <p:nvPr/>
        </p:nvSpPr>
        <p:spPr>
          <a:xfrm>
            <a:off x="354000" y="1726487"/>
            <a:ext cx="8421600" cy="13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Cada um dos </a:t>
            </a: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artigos possui abordagens distintas que podem se complementar.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Devido a escassez de dados de uma região, a combinação das técnicas de similaridade (‘distância’ entre </a:t>
            </a:r>
            <a:r>
              <a:rPr i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sites)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 de forecasts que são independentes do clima (extra-terrestre) poderiam ser acoplados às variáveis climáticas para a geração de uma previsão consolidada da GHI.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9" name="Google Shape;179;g1150a7e96d8_0_73"/>
          <p:cNvSpPr txBox="1"/>
          <p:nvPr/>
        </p:nvSpPr>
        <p:spPr>
          <a:xfrm>
            <a:off x="354012" y="3429012"/>
            <a:ext cx="842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1" lang="en-US" sz="1800">
                <a:solidFill>
                  <a:srgbClr val="045E37"/>
                </a:solidFill>
                <a:latin typeface="Verdana"/>
                <a:ea typeface="Verdana"/>
                <a:cs typeface="Verdana"/>
                <a:sym typeface="Verdana"/>
              </a:rPr>
              <a:t>Próximos Passos</a:t>
            </a:r>
            <a:endParaRPr b="1" sz="1800">
              <a:solidFill>
                <a:srgbClr val="045E37"/>
              </a:solidFill>
            </a:endParaRPr>
          </a:p>
        </p:txBody>
      </p:sp>
      <p:sp>
        <p:nvSpPr>
          <p:cNvPr id="180" name="Google Shape;180;g1150a7e96d8_0_73"/>
          <p:cNvSpPr txBox="1"/>
          <p:nvPr/>
        </p:nvSpPr>
        <p:spPr>
          <a:xfrm>
            <a:off x="354000" y="3798301"/>
            <a:ext cx="8421600" cy="259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Aprofundamento nas </a:t>
            </a: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metodologias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utilizadas nos artigos;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Análise mais detalhada dos </a:t>
            </a: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modelos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mais propensos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1" marL="9144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○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Deep Learning (ANN, CNN, LSTM)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1" marL="9144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○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Regressões Lineares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1" marL="9144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○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Machine Learning (XGBoost, Árvores de Decisão, Random Forest)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1" marL="9144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○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ERAD (Slopped Extra-terrestrial Irradiance)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Visualização dos </a:t>
            </a: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dados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disponíveis.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2010-08-27T13:16:20Z</dcterms:created>
  <dc:creator>Sandra  Felix Santos</dc:creator>
</cp:coreProperties>
</file>