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4" r:id="rId10"/>
    <p:sldId id="269" r:id="rId11"/>
    <p:sldId id="271" r:id="rId12"/>
    <p:sldId id="272" r:id="rId13"/>
    <p:sldId id="273" r:id="rId14"/>
    <p:sldId id="270" r:id="rId15"/>
    <p:sldId id="275" r:id="rId16"/>
    <p:sldId id="276" r:id="rId17"/>
    <p:sldId id="261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991C-2E10-0745-B971-F4F53D8DDC6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67CE-A3A9-DA45-B717-17977465D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0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0905-48BF-27BF-8A6A-EBD5E7E98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728CE-60B9-FCBE-7D17-08492F20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CE0D-4CB0-4FC1-65DB-47BD96B2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9DE8-8DD3-CE43-A8BD-56EAD303003B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9C46-2752-9EFC-24D5-88D46B97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CF94-40E6-D4E6-8EBB-D68E360C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383-15D8-96C2-2067-42850ED3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08B66-1730-4D02-B574-3D209719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5C34-727B-B23D-60FD-CAC8C0F7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CCB5-756F-624B-8EF5-8925D7E4611C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E41C-3E89-0239-A992-EA1E901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89D2-F2EE-41D3-3EBC-AB7211E1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A7038-848A-E5E4-D19B-44469CCCC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9DDE-81B7-69F3-C3DE-06A9E2FC3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AEDE-AAF7-A189-0699-1BF67022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F82-DAF6-9048-B994-C1F4C2EE3557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E029-9B20-0F35-2FC4-E696BA18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F67C-F1E5-6B00-3E88-ACC50F79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976C-28F1-4B34-A835-5877D995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E1AC-B542-228F-64CD-BB72DD42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5326-DDFB-9923-EF83-14EBA32C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3B36-D270-294B-9642-9BAFDE617912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8013-856D-589B-FA53-2C064DDF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4A4D-84FF-1366-2CDF-557C452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C44-CCE5-6776-965C-5FE074D3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46D5-1D31-9EEC-3641-69F54DC2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9A3F-4C79-0EB7-F156-A1C74B15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8290-3A13-B542-A207-F8FF733D158A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952D8-1A0A-0B6F-A9FA-D4325467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D30C-538D-D025-CBDE-68F7254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825A-A705-49D7-A770-1ACC70B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036F-647D-8E00-ECA1-8D245BB5C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82163-7168-2BC4-CD79-2FACAD669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6B65E-628B-6DB9-A9B1-04ACEC7A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007-FFF8-9B42-BC91-CA0253F690C3}" type="datetime1">
              <a:rPr lang="en-CA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099A-57AF-47C5-3B0F-3C5EA7D6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2C5B-D155-6B48-9E74-32852B6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C446-8080-2145-4537-BB002D49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594E-70E2-433A-0BB8-8233A8EA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93459-6350-7F38-1FFA-E22D3228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3B312-FFB3-3645-1E17-57368390B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DCDE8-6F03-9F4B-66B0-C4FCE45B8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747B5-11F6-F68B-1D26-297DF2BE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DCD0-C09A-4A49-927D-7BEAB29D3E72}" type="datetime1">
              <a:rPr lang="en-CA" smtClean="0"/>
              <a:t>2022-09-12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E339D-81FB-0DC3-5471-C1A07220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3A64-2523-0A16-3EF8-180EE2D4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8DB5-917D-C9F2-7D88-0888D44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487F1-20BF-FE75-6775-E905B8DC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40AA-C025-1243-B375-A55D20A7B6C0}" type="datetime1">
              <a:rPr lang="en-CA" smtClean="0"/>
              <a:t>2022-09-12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C821-CE62-1EBF-2AA8-9CF5F745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C1DDA-7217-5B59-451F-8C8E969D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C9274-A33A-8362-0B95-22196D4A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C981-85FF-424D-ADA8-07B20B12ED98}" type="datetime1">
              <a:rPr lang="en-CA" smtClean="0"/>
              <a:t>2022-09-12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5C9A-19DA-C0C2-F66B-36EB8835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4EF9-5C7E-0B6D-5283-97A149F4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1949-73E1-42FE-B9B9-FB838F76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2A7A-8B34-9C52-C8F5-749CC7C5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1D3D-9F42-FCEE-8BC3-BA0992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3DCD9-743A-1753-58BC-CCB82707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43F9-4458-EB4A-B4D6-EF5F99F541E4}" type="datetime1">
              <a:rPr lang="en-CA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1ECF-A1E3-139E-4A7C-927D08D7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ED0F0-B442-D75F-D29C-B53A1E4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D65-554A-4271-7A64-FD6F303D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9524B-6A8A-D5C3-B7AD-6AC05788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5F49-415C-0CED-B178-3960F4A99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F4A3-C905-9C83-69AF-C069E5F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F5E-DC06-BF44-BA5A-95C87FA4FD72}" type="datetime1">
              <a:rPr lang="en-CA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9FA3-2D42-6916-5837-20FDD029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52D0-A11C-483E-6A85-744E39EB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AB789-2C9C-37A7-4353-29DE8F02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FAEA-94C2-FDC0-A5AA-1067EF1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BCF0-B4FE-55AE-6602-7F7CC02A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1608-0FBC-8C4E-AEDC-C14D5B41F9D3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A869-A62B-AA56-09B4-61ECEFF1C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3639-4170-B844-7C72-D9CA94990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F858-4F52-3A41-8095-CE2FD0F7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34EE-095A-F7E3-68A4-3C7CF0038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Presentation</a:t>
            </a:r>
            <a:br>
              <a:rPr lang="en-US" dirty="0"/>
            </a:br>
            <a:r>
              <a:rPr lang="en-US" dirty="0"/>
              <a:t>TR Unconference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A3D64-220F-7BEA-F074-CFEAB2628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 Jakob Ofer</a:t>
            </a:r>
          </a:p>
          <a:p>
            <a:r>
              <a:rPr lang="en-US" dirty="0"/>
              <a:t>@ofer987</a:t>
            </a:r>
          </a:p>
          <a:p>
            <a:r>
              <a:rPr lang="en-US" dirty="0"/>
              <a:t>https://github.com/ofer987</a:t>
            </a:r>
          </a:p>
          <a:p>
            <a:r>
              <a:rPr lang="en-US" dirty="0"/>
              <a:t>dan.ofer@thomsonreuters.com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D2736-11E5-8004-C11E-6DEFE51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F764-770A-EAA3-DE38-973F9E8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1456A-E50D-AF90-5FE6-D4F176FD9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380" y="1389487"/>
            <a:ext cx="6335239" cy="51033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55F6-3E68-4D82-42D8-0530D3C1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295B-5F4F-03D9-4951-0EC6EE4D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release process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A95394-20ED-5A05-D131-68A02E09B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72632"/>
              </p:ext>
            </p:extLst>
          </p:nvPr>
        </p:nvGraphicFramePr>
        <p:xfrm>
          <a:off x="838200" y="1539875"/>
          <a:ext cx="1051559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07">
                  <a:extLst>
                    <a:ext uri="{9D8B030D-6E8A-4147-A177-3AD203B41FA5}">
                      <a16:colId xmlns:a16="http://schemas.microsoft.com/office/drawing/2014/main" val="4271165799"/>
                    </a:ext>
                  </a:extLst>
                </a:gridCol>
                <a:gridCol w="1781884">
                  <a:extLst>
                    <a:ext uri="{9D8B030D-6E8A-4147-A177-3AD203B41FA5}">
                      <a16:colId xmlns:a16="http://schemas.microsoft.com/office/drawing/2014/main" val="2502245272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1465318189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1853113369"/>
                    </a:ext>
                  </a:extLst>
                </a:gridCol>
                <a:gridCol w="2716692">
                  <a:extLst>
                    <a:ext uri="{9D8B030D-6E8A-4147-A177-3AD203B41FA5}">
                      <a16:colId xmlns:a16="http://schemas.microsoft.com/office/drawing/2014/main" val="122393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in London, UK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b="1" i="0" dirty="0"/>
                        <a:t>Legacy Process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Talk between developers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6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in Toronto, Canada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Talk between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10, but &lt;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Worldwide, e.g., Toronto, United States, Eastern Europe, India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/>
                        <a:t>Problems arise!</a:t>
                      </a:r>
                    </a:p>
                    <a:p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1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Worldwide, e.g., Toronto, United States, Eastern Europe,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</a:t>
                      </a:r>
                      <a:r>
                        <a:rPr lang="en-US" b="1" dirty="0"/>
                        <a:t>Current Release Process</a:t>
                      </a:r>
                      <a:br>
                        <a:rPr lang="en-US" dirty="0"/>
                      </a:b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But it is confusing!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2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Worldwide, e.g., Toronto, United States, Eastern Europe, India (more in India)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</a:t>
                      </a:r>
                      <a:r>
                        <a:rPr lang="en-US" b="1" dirty="0"/>
                        <a:t>New Release Process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Simpler</a:t>
                      </a:r>
                    </a:p>
                    <a:p>
                      <a:r>
                        <a:rPr lang="en-US" dirty="0"/>
                        <a:t>2. Facilitates deployment</a:t>
                      </a:r>
                    </a:p>
                    <a:p>
                      <a:r>
                        <a:rPr lang="en-US" dirty="0"/>
                        <a:t>3. Easier to communicate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557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76CB3-3FA4-4A27-E099-EBCD93FF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D946-BAED-E9F0-10B4-CE83B43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release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34B3-E782-A150-0B19-E471AFFD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everything in the develop branch</a:t>
            </a:r>
          </a:p>
          <a:p>
            <a:r>
              <a:rPr lang="en-US" dirty="0"/>
              <a:t>Revert unapproved Jira Issues</a:t>
            </a:r>
          </a:p>
          <a:p>
            <a:r>
              <a:rPr lang="en-US" dirty="0"/>
              <a:t>Sometimes we deploy work-in-progress code our code from next Sprint, and we find out in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EB4BC-1582-3295-1DBA-491770C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BD6D-5334-F461-8CB1-CF1AFEB9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release process (</a:t>
            </a:r>
            <a:r>
              <a:rPr lang="en-GB" noProof="1"/>
              <a:t>Flow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6E474-07D4-D9F8-8F44-E7913412D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270" y="2454965"/>
            <a:ext cx="12217270" cy="403791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8256-972F-16E2-976C-CD1F0D8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0B4-234D-5A9D-8B41-FF0FE1C8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Release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FCED-88E6-9808-6FDA-CE22FE89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7E57A31-D01F-7E8D-F774-94A76230C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773" y="1242808"/>
            <a:ext cx="11442453" cy="5250067"/>
          </a:xfrm>
        </p:spPr>
      </p:pic>
    </p:spTree>
    <p:extLst>
      <p:ext uri="{BB962C8B-B14F-4D97-AF65-F5344CB8AC3E}">
        <p14:creationId xmlns:p14="http://schemas.microsoft.com/office/powerpoint/2010/main" val="411855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BC25-E4EB-0A15-D246-68C61BE7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Automate the process!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8B9A1-1A0A-129C-3391-B94B8F3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86B49-111F-3761-76AF-A96841BB6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25" y="1220373"/>
            <a:ext cx="11491350" cy="5272502"/>
          </a:xfrm>
        </p:spPr>
      </p:pic>
    </p:spTree>
    <p:extLst>
      <p:ext uri="{BB962C8B-B14F-4D97-AF65-F5344CB8AC3E}">
        <p14:creationId xmlns:p14="http://schemas.microsoft.com/office/powerpoint/2010/main" val="11194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12A-400E-C6A5-A6A1-5019D8C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between Jira and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AD55-22EC-84E3-A44C-2E7365E4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8A3F72-A009-D7BB-C21A-AF1E1A0C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13" y="1738036"/>
            <a:ext cx="11819173" cy="4754839"/>
          </a:xfrm>
        </p:spPr>
      </p:pic>
    </p:spTree>
    <p:extLst>
      <p:ext uri="{BB962C8B-B14F-4D97-AF65-F5344CB8AC3E}">
        <p14:creationId xmlns:p14="http://schemas.microsoft.com/office/powerpoint/2010/main" val="245492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EB2F-0D8C-6DA4-D23C-BBD7E1D1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Release Pull Request?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44C2-B983-1522-D0AF-E6882253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Release Pull Request is an Approved Jira Issue’s commits amalgamated into a new Pull Request against Production’s branch, release.</a:t>
            </a:r>
          </a:p>
          <a:p>
            <a:r>
              <a:rPr lang="en-US" dirty="0"/>
              <a:t>Release Pull Requests ensure that only approved code is delivered to the Production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A0FD-E1EF-D239-A553-E6A0B4B5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310A-9939-F702-8C44-64B7371D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code from QA to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3587-11D0-47B9-757F-B7D90A8F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Jira Issue’s state is moved from Validated to Sprint 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Jira Server sends HTTP Request to GitHub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Action intelligently finds associated Pull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Creates Release Pull Request to deliver to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actions, including commands, printed to both the Jira Issue and Release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merge conflicts, the developer can repair the Pull Request, using the printed commands!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69FD-34D1-1D57-B750-2575792C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2B14-15BA-0268-9644-0325B65B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 Cherry-picking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273B-EB81-180C-464C-4742C4F7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local Cherry-pick branch, </a:t>
            </a:r>
            <a:r>
              <a:rPr lang="en-US" dirty="0">
                <a:latin typeface="Courier New" panose="02070309020205020404" pitchFamily="49" charset="0"/>
                <a:ea typeface="3270-MEDIUM NERD FONT COMPLETE " panose="02000609000000000000" pitchFamily="49" charset="0"/>
                <a:cs typeface="Courier New" panose="02070309020205020404" pitchFamily="49" charset="0"/>
              </a:rPr>
              <a:t>releases/&lt;</a:t>
            </a:r>
            <a:r>
              <a:rPr lang="en-US" dirty="0" err="1">
                <a:latin typeface="Courier New" panose="02070309020205020404" pitchFamily="49" charset="0"/>
                <a:ea typeface="3270-MEDIUM NERD FONT COMPLETE " panose="02000609000000000000" pitchFamily="49" charset="0"/>
                <a:cs typeface="Courier New" panose="02070309020205020404" pitchFamily="49" charset="0"/>
              </a:rPr>
              <a:t>jira</a:t>
            </a:r>
            <a:r>
              <a:rPr lang="en-US" dirty="0">
                <a:latin typeface="Courier New" panose="02070309020205020404" pitchFamily="49" charset="0"/>
                <a:ea typeface="3270-MEDIUM NERD FONT COMPLETE " panose="02000609000000000000" pitchFamily="49" charset="0"/>
                <a:cs typeface="Courier New" panose="02070309020205020404" pitchFamily="49" charset="0"/>
              </a:rPr>
              <a:t>-key&gt;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Checkout Cherry-pick branch,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releases/&lt;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-key&gt;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empty commit (to ensure that Pull Request can be created)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Cherry-pick merge commit SHAs of associated Pull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branch to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Pull Request in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actions (including git CLI commands) printed in,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Pull Request’s body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Jira Issue comment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53CE6-B024-7A62-5D29-F4E6C9AB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A9C3-D38A-DC6B-D7B6-85F2D175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AD01-8F72-C4AE-BB64-BC7D920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2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EA91D05-BDFC-BA6B-B9EF-6838696E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987" y="1448973"/>
            <a:ext cx="10376026" cy="5043902"/>
          </a:xfrm>
        </p:spPr>
      </p:pic>
    </p:spTree>
    <p:extLst>
      <p:ext uri="{BB962C8B-B14F-4D97-AF65-F5344CB8AC3E}">
        <p14:creationId xmlns:p14="http://schemas.microsoft.com/office/powerpoint/2010/main" val="42906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2B4D-0E28-77A3-4272-FD12D73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reference commits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5C5B-BC87-A018-20DA-F3A630EF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3A03C1-A9E3-2687-323D-D76B5EA6B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234" y="1554674"/>
            <a:ext cx="10157532" cy="4937690"/>
          </a:xfrm>
        </p:spPr>
      </p:pic>
    </p:spTree>
    <p:extLst>
      <p:ext uri="{BB962C8B-B14F-4D97-AF65-F5344CB8AC3E}">
        <p14:creationId xmlns:p14="http://schemas.microsoft.com/office/powerpoint/2010/main" val="42422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9C98-1CBD-FE77-5257-F440A770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commit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2746F-4012-0296-A64A-0D6FFD61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668" y="1421296"/>
            <a:ext cx="8176664" cy="543670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33E0-4CC8-00CF-60E2-E90D8EBE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D512-C289-BD06-0CDF-AB7400AA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files from 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5826B-3334-7FC7-370A-8A39677F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2310" y="1526306"/>
            <a:ext cx="7387380" cy="496656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64DF-31C8-735A-1D34-E9E21F22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7FCD-646F-CD2E-3AB1-02EB0632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 commit from another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075E4-3861-9E9E-A4BF-64475A4C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136" y="1257789"/>
            <a:ext cx="7987728" cy="523508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B05-5882-8ED9-1965-B04B0832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B946-4CC5-76DC-45FB-195AEAEB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a 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BBA4F-8E36-48F1-F3E8-D165EA46F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482" y="1488729"/>
            <a:ext cx="8959035" cy="500414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A2F3-89D4-35CD-2569-4A711D25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3A99-33E7-6FC3-D59C-C11EBCD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a merge commit (e.g., a Pull Request)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D74C6-FDA8-8AE5-C177-079E26C0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106" y="1588121"/>
            <a:ext cx="8823787" cy="490475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8E2F-C5E6-CFBC-6B67-89F776BA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AE25-6AB2-7152-631B-FDC09290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Mission: Improve release process!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BA35-9F81-7F00-AFBC-FE9A05FE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900" dirty="0"/>
              <a:t>Who am I?</a:t>
            </a:r>
          </a:p>
          <a:p>
            <a:r>
              <a:rPr lang="en-CA" dirty="0"/>
              <a:t>I work on the Digital Team</a:t>
            </a:r>
          </a:p>
          <a:p>
            <a:r>
              <a:rPr lang="en-CA" dirty="0"/>
              <a:t>Responsible for improving our deployment processes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3600" dirty="0"/>
              <a:t>Problems we are facing</a:t>
            </a:r>
          </a:p>
          <a:p>
            <a:r>
              <a:rPr lang="en-CA" dirty="0"/>
              <a:t>Several servers</a:t>
            </a:r>
          </a:p>
          <a:p>
            <a:r>
              <a:rPr lang="en-CA" dirty="0"/>
              <a:t>Hundreds of developers</a:t>
            </a:r>
          </a:p>
          <a:p>
            <a:r>
              <a:rPr lang="en-CA" dirty="0"/>
              <a:t>Two-week Sprints</a:t>
            </a:r>
          </a:p>
          <a:p>
            <a:r>
              <a:rPr lang="en-CA" dirty="0"/>
              <a:t>Four weeks between </a:t>
            </a:r>
            <a:r>
              <a:rPr lang="en-CA" b="1" dirty="0"/>
              <a:t>End-of-sprint</a:t>
            </a:r>
            <a:r>
              <a:rPr lang="en-CA" dirty="0"/>
              <a:t> to </a:t>
            </a:r>
            <a:r>
              <a:rPr lang="en-CA" b="1" dirty="0"/>
              <a:t>Production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71DBA-8ED6-B0C9-FE5A-7AB125EC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858-4F52-3A41-8095-CE2FD0F773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475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Git Presentation TR Unconference 2022</vt:lpstr>
      <vt:lpstr>Overview</vt:lpstr>
      <vt:lpstr>How to reference commits</vt:lpstr>
      <vt:lpstr>Fix commit history</vt:lpstr>
      <vt:lpstr>Checkout files from commit</vt:lpstr>
      <vt:lpstr>Cherry-pick commit from another branch</vt:lpstr>
      <vt:lpstr>Revert a commit</vt:lpstr>
      <vt:lpstr>Revert a merge commit (e.g., a Pull Request)</vt:lpstr>
      <vt:lpstr>Mission: Improve release process!</vt:lpstr>
      <vt:lpstr>Servers</vt:lpstr>
      <vt:lpstr>New release process</vt:lpstr>
      <vt:lpstr>Current release process</vt:lpstr>
      <vt:lpstr>Current release process (Flow)</vt:lpstr>
      <vt:lpstr>Our New Release Process</vt:lpstr>
      <vt:lpstr>Automate the process!</vt:lpstr>
      <vt:lpstr>Flow between Jira and GitHub</vt:lpstr>
      <vt:lpstr>What is a Release Pull Request?</vt:lpstr>
      <vt:lpstr>Moving code from QA to Production</vt:lpstr>
      <vt:lpstr>Automate a Cherry-picking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Ofer, Dan J. (TR Technology)</dc:creator>
  <cp:lastModifiedBy>Ofer, Dan J. (TR Technology)</cp:lastModifiedBy>
  <cp:revision>7</cp:revision>
  <dcterms:created xsi:type="dcterms:W3CDTF">2022-09-10T17:20:05Z</dcterms:created>
  <dcterms:modified xsi:type="dcterms:W3CDTF">2022-09-12T12:13:22Z</dcterms:modified>
</cp:coreProperties>
</file>