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4" autoAdjust="0"/>
    <p:restoredTop sz="94660"/>
  </p:normalViewPr>
  <p:slideViewPr>
    <p:cSldViewPr snapToGrid="0">
      <p:cViewPr varScale="1">
        <p:scale>
          <a:sx n="101" d="100"/>
          <a:sy n="101" d="100"/>
        </p:scale>
        <p:origin x="12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8:27.0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3,'138'-3,"149"7,-280-3,1 0,-1 1,1 1,-1-1,0 1,0 0,0 1,0 0,6 5,-6-5,0 0,-1 0,1 0,1-1,-1 0,0-1,15 4,38 5,-42-7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1.1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6,'62'-1,"67"3,-124-1,1 0,-1 0,1 1,-1 0,0 0,1 1,-1 0,-1-1,1 2,7 5,-7-5,0 0,0-1,1 0,-1 1,1-2,0 1,0-1,-1 0,11 2,43 1,110-6,-57-2,-87 3,0-1,0-1,0-1,0-2,39-11,-34 9,0 1,1 2,-1 0,1 3,-1 0,33 4,-25-1,0-1,0-2,50-9,-36 3,0 3,0 1,66 6,-10 0,-24-5,-51-1,0 2,-1 1,1 2,0 1,-1 2,44 11,-39-6,1-1,0-3,70 4,-60-6,33 0,-52-4,-1 1,0 2,32 6,-25-3,-1-2,1-1,0-2,0-1,36-6,6-10,-68 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2.9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1480 65,'-743'0,"701"-2,1-2,-48-11,46 6,-79-4,21 3,-6-1,-53 11,129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5.3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3,'118'-2,"126"5,-168 6,-43-4,46 2,114 3,17 1,-60-14,212 6,-314 3,-1 2,69 22,-56-14,-33-9,-11-2,0-1,1-1,-1 0,19 0,-16-1,-1 0,1 1,-1 0,35 13,-35-10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6.1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14,'4'0,"4"0,5 0,4-4,2 0,-2-1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39.6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40.24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40.5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0.4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1,'503'0,"-479"0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4.0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3,'112'-2,"122"4,-205 3,0 0,32 11,29 6,-68-19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8.8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3,'39'-1,"-9"0,-1 1,0 1,1 1,-1 1,0 2,-1 1,38 13,-51-13,0-2,1 0,-1-1,1 0,27 1,84-7,-48 1,-56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8:28.9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1,'13'-1,"1"2,-1-1,1 2,-1 0,1 1,-1 0,0 1,22 9,30 10,-49-18,1 0,-1 1,21 11,-24-8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4:00.9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1,'610'0,"-600"0,0 0,0 2,0-1,18 6,-11-1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4:05.06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1,'662'0,"-652"0,0 0,0 2,0-1,19 6,-12-1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00.8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2,'118'-2,"126"5,-210 1,44 13,-52-11,0 0,1-2,35 2,-22-7,-12 1,-1 0,1 1,48 10,-21-3,-38-7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22.07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67,'51'0,"-4"1,1-2,83-12,43-13,-10 9,-117 11,1 2,90 4,-54 2,-66-2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31.2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1,'45'2,"53"9,-28-2,-51-6,0 1,29 10,-32-9,0 0,0-1,0-1,25 2,-8-4,209-4,-179-7,-45 6,1 0,28 0,80 5,-108-1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8:48.2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0,'36'2,"44"7,-44-4,47 1,-67-5,0 1,0 0,-1 1,30 10,-28-8,-1 0,1-1,0-1,23 2,400-7,-422 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1.62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1,'52'3,"-2"2,1 2,61 18,-63-13,1-2,0-2,69 2,12-11,-98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3.9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4,'81'-1,"-30"-1,0 2,0 3,73 12,75 13,-125-14,-57-7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6.29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86,'46'-1,"-1"-2,1-1,-1-3,-1-2,1-1,44-18,-69 22,0 1,1 0,0 2,0 0,0 2,33 1,-17 2,0 2,67 17,-62-6,-25-8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1.73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70,'46'-2,"-1"-1,1-2,-1-2,72-21,-69 18,0 3,0 2,1 2,94 7,-28-2,-93-2,-6-1,1 1,0 0,0 2,0 0,0 0,-1 2,0 0,21 8,-16-4,0-2,38 8,3 1,11 6,1-3,1-3,0-3,146 3,-196-14,48 8,23 2,-55-9,76 12,46 7,-83-14,140-7,-92-2,418 2,-517-3,0-1,0-1,-1-2,0-1,28-11,-22 8,37-15,-50 17,1 1,-1 1,1 1,1 1,-1 0,1 2,27 0,0 2,91-13,-71 8,1 2,70 7,-21 0,558-3,-656 2,1 0,-1 2,0 1,-1 1,29 11,24 7,-35-13,-1 3,58 27,-78-33,1-1,0-1,0-1,0 0,39 3,101-4,-158-4,34-1,43-9,-44 5,51-1,-62 4,1 0,-1-2,37-9,-36 6,0 2,1 1,26-2,118-14,636 20,-786-1,0-1,28-6,-28 4,0 1,27-1,54 6,75-4,-164 0,0 0,0 0,0-2,17-7,-18 7,0 0,1 1,-1 0,0 0,15-1,228 2,-123 4,-103 0,1 1,-1 2,37 10,22 3,61 24,-87-33,-1-2,98-1,-17-4,122-5,-246 0,0 0,-1-1,1-1,25-11,-26 10,0 0,0 0,1 2,30-5,284 5,-172 7,-99-1,0 4,98 21,-108-21,0-1,0-3,62-5,-9 0,-50 4,89 15,-99-11,-1-2,1-2,63-6,-43-5,-43 6,0 1,29-2,38 1,109-20,-136 15,11 3,141 5,-91 4,410-3,-512 1,0 1,28 6,19 2,-47-9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4.7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1,'36'2,"1"1,57 14,-59-10,1-1,68 3,198-11,-279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7.4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1,'6'1,"0"0,0 0,0 1,0 0,0 0,0 0,6 5,24 7,23-2,2-2,86 2,124-12,-115-2,-142 1,-1-1,1 0,-1-1,0 0,19-7,-18 4,1 2,-1 0,1 1,18-2,275 3,-149 5,-129-2,50 10,-22-2,60 10,-75-11,1-1,68 1,-83-8,-1 0,0 2,45 9,-6-3,-46-7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9.4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97,'104'-2,"111"5,-144 7,-45-6,46 3,97 14,467-22,-630 0,-1 0,1 0,-1 0,1-1,-1 0,1 0,-1 0,0 0,0-1,0 0,0 0,0-1,-1 1,0-1,5-4,-4 2,1 1,-1-1,-1 0,1-1,-1 1,0-1,0 0,-1 0,0 0,4-13,-5 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2.7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19,'92'-9,"-76"6,0 0,1 1,-1 1,0 1,0 0,29 5,21 4,-53-8,-1 0,1 0,-1 2,1 0,-1 0,0 1,22 10,-18-7,1-1,1 0,-1-2,1 0,25 3,-38-6,25 2,47-1,-53-2,1 1,0 1,32 6,-5 1,-36-7,-1 1,1 1,24 8,-25-6,1-1,1-1,-1-1,1 0,26 1,88-6,-47-1,662 4,-718 0,45 8,-45-4,49 1,-16-7,-13 0,0 2,92 12,-65-2,-55-10,1 2,-1 1,39 11,-36-9,1 0,0-2,0-1,0 0,0-2,1-1,24-3,-16 1,0 2,65 7,193 41,-185-27,128 8,192-27,-215-4,-134 11,-38-2,-18-4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7.3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0,'0'1,"1"0,-1 0,1-1,-1 1,0 0,1 0,0-1,-1 1,1 0,-1-1,1 1,0 0,-1-1,1 1,0-1,0 1,-1-1,1 1,0-1,0 0,0 0,0 1,-1-1,1 0,0 0,2 0,28 5,-27-5,150 21,41 2,-138-20,60 11,132 29,-170-36,137-7,-88-3,-56 3,0 3,131 23,-165-20,0-2,-1-2,44-2,39 2,-41 8,-52-5,53 1,972-6,-1036-1,0 0,1-1,-1 0,0-1,0-1,0-1,-1 0,0-1,0 0,0-2,0 1,-1-2,-1 0,1-1,13-13,-21 18,-1 1,1-1,0 1,0 1,0-1,1 1,-1 0,1 0,-1 1,1 0,0 0,0 1,11-2,-7 3,0 1,0 0,0 1,0 0,-1 1,1 0,-1 0,12 6,175 59,-177-59,-1 2,27 18,-31-18,1-1,-1-1,2 0,31 12,23-1,109 40,-166-54,0 0,-1-1,1 0,-1-1,24 5,44 1,127-1,-171-10,-1 1,0 2,1 1,-1 2,48 13,-34-6,0-2,1-3,0-2,1-1,59-6,-102 2,31 4,-26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7.8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0,'4'0,"4"0,5 0,4 0,2 4,2 1,1-1,0 0,-4 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7/29/2022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7/29/2022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7/29/2022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7/29/2022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E5059C3-6A89-4494-99FF-5A4D6FFD50EB}" type="datetimeFigureOut">
              <a:rPr lang="en-US" dirty="0"/>
              <a:t>7/29/2022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7/29/2022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609285" y="2851331"/>
            <a:ext cx="3893623"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666635" y="2851331"/>
            <a:ext cx="3899798"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7/29/2022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7/29/2022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7/29/2022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7D525BB-DA17-4BA0-B3C8-3AC3ABC827E6}" type="datetimeFigureOut">
              <a:rPr lang="en-US" dirty="0"/>
              <a:t>7/29/2022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16C4C9A-3960-41CF-A4E9-2A8FB932454B}" type="datetimeFigureOut">
              <a:rPr lang="en-US" dirty="0"/>
              <a:t>7/29/2022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7/29/2022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40.png"/><Relationship Id="rId7" Type="http://schemas.openxmlformats.org/officeDocument/2006/relationships/image" Target="../media/image260.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customXml" Target="../ink/ink23.xml"/><Relationship Id="rId11" Type="http://schemas.openxmlformats.org/officeDocument/2006/relationships/image" Target="../media/image280.png"/><Relationship Id="rId5" Type="http://schemas.openxmlformats.org/officeDocument/2006/relationships/image" Target="../media/image250.png"/><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27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7" Type="http://schemas.openxmlformats.org/officeDocument/2006/relationships/customXml" Target="../ink/ink28.xml"/><Relationship Id="rId2" Type="http://schemas.openxmlformats.org/officeDocument/2006/relationships/customXml" Target="../ink/ink2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customXml" Target="../ink/ink27.xml"/><Relationship Id="rId4" Type="http://schemas.openxmlformats.org/officeDocument/2006/relationships/image" Target="../media/image52.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basketball-reference.com/leagues/NBA_2015_per_game.html" TargetMode="External"/><Relationship Id="rId13" Type="http://schemas.openxmlformats.org/officeDocument/2006/relationships/hyperlink" Target="https://www.basketball-reference.com/leagues/NBA_2010_per_game.html" TargetMode="External"/><Relationship Id="rId3" Type="http://schemas.openxmlformats.org/officeDocument/2006/relationships/hyperlink" Target="https://www.basketball-reference.com/leagues/NBA_2020_per_game.html" TargetMode="External"/><Relationship Id="rId7" Type="http://schemas.openxmlformats.org/officeDocument/2006/relationships/hyperlink" Target="https://www.basketball-reference.com/leagues/NBA_2016_per_game.html" TargetMode="External"/><Relationship Id="rId12" Type="http://schemas.openxmlformats.org/officeDocument/2006/relationships/hyperlink" Target="https://www.basketball-reference.com/leagues/NBA_2011_per_game.html" TargetMode="External"/><Relationship Id="rId2" Type="http://schemas.openxmlformats.org/officeDocument/2006/relationships/hyperlink" Target="https://www.basketball-reference.com/leagues/NBA_2021_per_game.html" TargetMode="External"/><Relationship Id="rId1" Type="http://schemas.openxmlformats.org/officeDocument/2006/relationships/slideLayout" Target="../slideLayouts/slideLayout1.xml"/><Relationship Id="rId6" Type="http://schemas.openxmlformats.org/officeDocument/2006/relationships/hyperlink" Target="https://www.basketball-reference.com/leagues/NBA_2017_per_game.html" TargetMode="External"/><Relationship Id="rId11" Type="http://schemas.openxmlformats.org/officeDocument/2006/relationships/hyperlink" Target="https://www.basketball-reference.com/leagues/NBA_2012_per_game.html" TargetMode="External"/><Relationship Id="rId5" Type="http://schemas.openxmlformats.org/officeDocument/2006/relationships/hyperlink" Target="https://www.basketball-reference.com/leagues/NBA_2018_per_game.html" TargetMode="External"/><Relationship Id="rId10" Type="http://schemas.openxmlformats.org/officeDocument/2006/relationships/hyperlink" Target="https://www.basketball-reference.com/leagues/NBA_2013_per_game.html" TargetMode="External"/><Relationship Id="rId4" Type="http://schemas.openxmlformats.org/officeDocument/2006/relationships/hyperlink" Target="https://www.basketball-reference.com/leagues/NBA_2019_per_game.html" TargetMode="External"/><Relationship Id="rId9" Type="http://schemas.openxmlformats.org/officeDocument/2006/relationships/hyperlink" Target="https://www.basketball-reference.com/leagues/NBA_2014_per_game.html" TargetMode="Externa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8.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image" Target="../media/image12.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7.png"/><Relationship Id="rId24" Type="http://schemas.openxmlformats.org/officeDocument/2006/relationships/customXml" Target="../ink/ink11.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1.png"/><Relationship Id="rId4" Type="http://schemas.openxmlformats.org/officeDocument/2006/relationships/customXml" Target="../ink/ink1.xml"/><Relationship Id="rId9" Type="http://schemas.openxmlformats.org/officeDocument/2006/relationships/image" Target="../media/image16.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5.png"/><Relationship Id="rId30" Type="http://schemas.openxmlformats.org/officeDocument/2006/relationships/image" Target="../media/image27.png"/></Relationships>
</file>

<file path=ppt/slides/_rels/slide8.xml.rels><?xml version="1.0" encoding="UTF-8" standalone="yes"?>
<Relationships xmlns="http://schemas.openxmlformats.org/package/2006/relationships"><Relationship Id="rId18" Type="http://schemas.openxmlformats.org/officeDocument/2006/relationships/image" Target="../media/image180.png"/><Relationship Id="rId26" Type="http://schemas.openxmlformats.org/officeDocument/2006/relationships/image" Target="../media/image32.png"/><Relationship Id="rId3" Type="http://schemas.openxmlformats.org/officeDocument/2006/relationships/customXml" Target="../ink/ink14.xml"/><Relationship Id="rId21" Type="http://schemas.openxmlformats.org/officeDocument/2006/relationships/customXml" Target="../ink/ink18.xml"/><Relationship Id="rId17" Type="http://schemas.openxmlformats.org/officeDocument/2006/relationships/customXml" Target="../ink/ink16.xml"/><Relationship Id="rId25" Type="http://schemas.openxmlformats.org/officeDocument/2006/relationships/customXml" Target="../ink/ink20.xml"/><Relationship Id="rId2" Type="http://schemas.openxmlformats.org/officeDocument/2006/relationships/image" Target="../media/image28.png"/><Relationship Id="rId16" Type="http://schemas.openxmlformats.org/officeDocument/2006/relationships/image" Target="../media/image170.png"/><Relationship Id="rId20" Type="http://schemas.openxmlformats.org/officeDocument/2006/relationships/image" Target="../media/image29.png"/><Relationship Id="rId1" Type="http://schemas.openxmlformats.org/officeDocument/2006/relationships/slideLayout" Target="../slideLayouts/slideLayout1.xml"/><Relationship Id="rId24" Type="http://schemas.openxmlformats.org/officeDocument/2006/relationships/image" Target="../media/image31.png"/><Relationship Id="rId15" Type="http://schemas.openxmlformats.org/officeDocument/2006/relationships/customXml" Target="../ink/ink15.xml"/><Relationship Id="rId23" Type="http://schemas.openxmlformats.org/officeDocument/2006/relationships/customXml" Target="../ink/ink19.xml"/><Relationship Id="rId28" Type="http://schemas.openxmlformats.org/officeDocument/2006/relationships/image" Target="../media/image33.png"/><Relationship Id="rId19" Type="http://schemas.openxmlformats.org/officeDocument/2006/relationships/customXml" Target="../ink/ink17.xml"/><Relationship Id="rId14" Type="http://schemas.openxmlformats.org/officeDocument/2006/relationships/image" Target="../media/image160.png"/><Relationship Id="rId22" Type="http://schemas.openxmlformats.org/officeDocument/2006/relationships/image" Target="../media/image30.png"/><Relationship Id="rId27" Type="http://schemas.openxmlformats.org/officeDocument/2006/relationships/customXml" Target="../ink/ink21.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7FC186F6-3CE9-45BB-97EC-07CD4B9913B2}"/>
              </a:ext>
            </a:extLst>
          </p:cNvPr>
          <p:cNvSpPr>
            <a:spLocks noGrp="1"/>
          </p:cNvSpPr>
          <p:nvPr>
            <p:ph type="subTitle" idx="1"/>
          </p:nvPr>
        </p:nvSpPr>
        <p:spPr>
          <a:xfrm>
            <a:off x="2137273" y="263717"/>
            <a:ext cx="6441178" cy="1160213"/>
          </a:xfrm>
        </p:spPr>
        <p:txBody>
          <a:bodyPr>
            <a:normAutofit lnSpcReduction="10000"/>
          </a:bodyPr>
          <a:lstStyle/>
          <a:p>
            <a:r>
              <a:rPr lang="he-IL" sz="7200" dirty="0"/>
              <a:t>פרויקט ה-</a:t>
            </a:r>
            <a:r>
              <a:rPr lang="en-US" sz="7200" dirty="0"/>
              <a:t>NBA</a:t>
            </a:r>
            <a:r>
              <a:rPr lang="he-IL" sz="7200" dirty="0"/>
              <a:t> </a:t>
            </a:r>
          </a:p>
        </p:txBody>
      </p:sp>
      <p:pic>
        <p:nvPicPr>
          <p:cNvPr id="1026" name="Picture 2" descr="ליגת ה-NBA – ויקיפדיה">
            <a:extLst>
              <a:ext uri="{FF2B5EF4-FFF2-40B4-BE49-F238E27FC236}">
                <a16:creationId xmlns:a16="http://schemas.microsoft.com/office/drawing/2014/main" id="{4B74EB8D-7CA9-4F4D-A9BA-E5E9C9D81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2177" y="0"/>
            <a:ext cx="30876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D51BC0C9-04BC-4F7B-9577-5C9F5C4352A3}"/>
              </a:ext>
            </a:extLst>
          </p:cNvPr>
          <p:cNvSpPr txBox="1"/>
          <p:nvPr/>
        </p:nvSpPr>
        <p:spPr>
          <a:xfrm>
            <a:off x="2633031" y="2217146"/>
            <a:ext cx="5813217" cy="523220"/>
          </a:xfrm>
          <a:prstGeom prst="rect">
            <a:avLst/>
          </a:prstGeom>
          <a:noFill/>
        </p:spPr>
        <p:txBody>
          <a:bodyPr wrap="square" rtlCol="1">
            <a:spAutoFit/>
          </a:bodyPr>
          <a:lstStyle/>
          <a:p>
            <a:pPr algn="r"/>
            <a:r>
              <a:rPr lang="he-IL" sz="2800" dirty="0"/>
              <a:t>האולסטאר</a:t>
            </a:r>
            <a:endParaRPr lang="he-IL" dirty="0"/>
          </a:p>
        </p:txBody>
      </p:sp>
      <p:sp>
        <p:nvSpPr>
          <p:cNvPr id="2" name="תיבת טקסט 1">
            <a:extLst>
              <a:ext uri="{FF2B5EF4-FFF2-40B4-BE49-F238E27FC236}">
                <a16:creationId xmlns:a16="http://schemas.microsoft.com/office/drawing/2014/main" id="{55A66BF7-86CB-42B0-B948-93994245DA81}"/>
              </a:ext>
            </a:extLst>
          </p:cNvPr>
          <p:cNvSpPr txBox="1"/>
          <p:nvPr/>
        </p:nvSpPr>
        <p:spPr>
          <a:xfrm>
            <a:off x="2809301" y="3194305"/>
            <a:ext cx="5636947" cy="923330"/>
          </a:xfrm>
          <a:prstGeom prst="rect">
            <a:avLst/>
          </a:prstGeom>
          <a:noFill/>
        </p:spPr>
        <p:txBody>
          <a:bodyPr wrap="square" rtlCol="1">
            <a:spAutoFit/>
          </a:bodyPr>
          <a:lstStyle/>
          <a:p>
            <a:pPr algn="r"/>
            <a:r>
              <a:rPr lang="he-IL" u="sng" dirty="0"/>
              <a:t>מציגים</a:t>
            </a:r>
          </a:p>
          <a:p>
            <a:pPr algn="r"/>
            <a:r>
              <a:rPr lang="he-IL" dirty="0"/>
              <a:t>עופר קרפ</a:t>
            </a:r>
          </a:p>
          <a:p>
            <a:pPr algn="r"/>
            <a:r>
              <a:rPr lang="he-IL" dirty="0"/>
              <a:t>יותם שוורץ</a:t>
            </a:r>
          </a:p>
        </p:txBody>
      </p:sp>
      <p:pic>
        <p:nvPicPr>
          <p:cNvPr id="6" name="תמונה 5">
            <a:extLst>
              <a:ext uri="{FF2B5EF4-FFF2-40B4-BE49-F238E27FC236}">
                <a16:creationId xmlns:a16="http://schemas.microsoft.com/office/drawing/2014/main" id="{DCB08054-7205-486A-A615-04022889B883}"/>
              </a:ext>
            </a:extLst>
          </p:cNvPr>
          <p:cNvPicPr>
            <a:picLocks noChangeAspect="1"/>
          </p:cNvPicPr>
          <p:nvPr/>
        </p:nvPicPr>
        <p:blipFill>
          <a:blip r:embed="rId3"/>
          <a:stretch>
            <a:fillRect/>
          </a:stretch>
        </p:blipFill>
        <p:spPr>
          <a:xfrm>
            <a:off x="1020896" y="4742472"/>
            <a:ext cx="3224270" cy="2115528"/>
          </a:xfrm>
          <a:prstGeom prst="rect">
            <a:avLst/>
          </a:prstGeom>
        </p:spPr>
      </p:pic>
    </p:spTree>
    <p:extLst>
      <p:ext uri="{BB962C8B-B14F-4D97-AF65-F5344CB8AC3E}">
        <p14:creationId xmlns:p14="http://schemas.microsoft.com/office/powerpoint/2010/main" val="246297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33E9CCE6-8699-449D-B468-A7F0ED13D032}"/>
              </a:ext>
            </a:extLst>
          </p:cNvPr>
          <p:cNvSpPr>
            <a:spLocks noGrp="1"/>
          </p:cNvSpPr>
          <p:nvPr>
            <p:ph type="subTitle" idx="1"/>
          </p:nvPr>
        </p:nvSpPr>
        <p:spPr>
          <a:xfrm>
            <a:off x="3417200" y="95740"/>
            <a:ext cx="5357600" cy="409869"/>
          </a:xfrm>
        </p:spPr>
        <p:txBody>
          <a:bodyPr/>
          <a:lstStyle/>
          <a:p>
            <a:r>
              <a:rPr lang="he-IL" u="sng" dirty="0"/>
              <a:t>טיפול באמינות המידע</a:t>
            </a:r>
          </a:p>
        </p:txBody>
      </p:sp>
      <p:pic>
        <p:nvPicPr>
          <p:cNvPr id="9" name="תמונה 8">
            <a:extLst>
              <a:ext uri="{FF2B5EF4-FFF2-40B4-BE49-F238E27FC236}">
                <a16:creationId xmlns:a16="http://schemas.microsoft.com/office/drawing/2014/main" id="{1A3B9430-1888-4683-BC92-682293A67A90}"/>
              </a:ext>
            </a:extLst>
          </p:cNvPr>
          <p:cNvPicPr>
            <a:picLocks noChangeAspect="1"/>
          </p:cNvPicPr>
          <p:nvPr/>
        </p:nvPicPr>
        <p:blipFill>
          <a:blip r:embed="rId2"/>
          <a:stretch>
            <a:fillRect/>
          </a:stretch>
        </p:blipFill>
        <p:spPr>
          <a:xfrm>
            <a:off x="1848430" y="1226372"/>
            <a:ext cx="6625506" cy="2456826"/>
          </a:xfrm>
          <a:prstGeom prst="rect">
            <a:avLst/>
          </a:prstGeom>
        </p:spPr>
      </p:pic>
      <p:sp>
        <p:nvSpPr>
          <p:cNvPr id="2" name="תיבת טקסט 1">
            <a:extLst>
              <a:ext uri="{FF2B5EF4-FFF2-40B4-BE49-F238E27FC236}">
                <a16:creationId xmlns:a16="http://schemas.microsoft.com/office/drawing/2014/main" id="{FDC1B20B-E16F-4511-9CB3-FC4480DAFE7C}"/>
              </a:ext>
            </a:extLst>
          </p:cNvPr>
          <p:cNvSpPr txBox="1"/>
          <p:nvPr/>
        </p:nvSpPr>
        <p:spPr>
          <a:xfrm>
            <a:off x="1962137" y="4187371"/>
            <a:ext cx="6511799" cy="369332"/>
          </a:xfrm>
          <a:prstGeom prst="rect">
            <a:avLst/>
          </a:prstGeom>
          <a:noFill/>
        </p:spPr>
        <p:txBody>
          <a:bodyPr wrap="square" rtlCol="1">
            <a:spAutoFit/>
          </a:bodyPr>
          <a:lstStyle/>
          <a:p>
            <a:pPr algn="r"/>
            <a:r>
              <a:rPr lang="he-IL" dirty="0"/>
              <a:t>אנחנו נוציא כל גיל שיהיה שלילי וכל ממוצע נקודות שיהיה שלילי.</a:t>
            </a:r>
          </a:p>
        </p:txBody>
      </p:sp>
    </p:spTree>
    <p:extLst>
      <p:ext uri="{BB962C8B-B14F-4D97-AF65-F5344CB8AC3E}">
        <p14:creationId xmlns:p14="http://schemas.microsoft.com/office/powerpoint/2010/main" val="308979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EC5791-CC6D-4B0C-A1EE-F16A5FA2BE10}"/>
              </a:ext>
            </a:extLst>
          </p:cNvPr>
          <p:cNvSpPr>
            <a:spLocks noGrp="1"/>
          </p:cNvSpPr>
          <p:nvPr>
            <p:ph type="ctrTitle"/>
          </p:nvPr>
        </p:nvSpPr>
        <p:spPr>
          <a:xfrm>
            <a:off x="2656115" y="627741"/>
            <a:ext cx="6010788" cy="794659"/>
          </a:xfrm>
        </p:spPr>
        <p:txBody>
          <a:bodyPr>
            <a:normAutofit/>
          </a:bodyPr>
          <a:lstStyle/>
          <a:p>
            <a:r>
              <a:rPr lang="he-IL" sz="1800" dirty="0"/>
              <a:t>נחלק את העמודות שלנו לקבוצה נומרית(פה יהיו כל הערכים המספריים)</a:t>
            </a:r>
            <a:br>
              <a:rPr lang="he-IL" sz="1800" dirty="0"/>
            </a:br>
            <a:r>
              <a:rPr lang="he-IL" sz="1800" dirty="0"/>
              <a:t>וקובצה קטגורית (פה יהיו כל הערכיים השמיים).</a:t>
            </a:r>
          </a:p>
        </p:txBody>
      </p:sp>
      <p:sp>
        <p:nvSpPr>
          <p:cNvPr id="3" name="כותרת משנה 2">
            <a:extLst>
              <a:ext uri="{FF2B5EF4-FFF2-40B4-BE49-F238E27FC236}">
                <a16:creationId xmlns:a16="http://schemas.microsoft.com/office/drawing/2014/main" id="{B741B804-6B14-47BF-A60A-774ABB2D98E5}"/>
              </a:ext>
            </a:extLst>
          </p:cNvPr>
          <p:cNvSpPr>
            <a:spLocks noGrp="1"/>
          </p:cNvSpPr>
          <p:nvPr>
            <p:ph type="subTitle" idx="1"/>
          </p:nvPr>
        </p:nvSpPr>
        <p:spPr>
          <a:xfrm>
            <a:off x="3417200" y="231"/>
            <a:ext cx="5357600" cy="391656"/>
          </a:xfrm>
        </p:spPr>
        <p:txBody>
          <a:bodyPr/>
          <a:lstStyle/>
          <a:p>
            <a:r>
              <a:rPr lang="he-IL" u="sng" dirty="0"/>
              <a:t>טיפול בנתונים </a:t>
            </a:r>
          </a:p>
        </p:txBody>
      </p:sp>
      <p:pic>
        <p:nvPicPr>
          <p:cNvPr id="5" name="תמונה 4">
            <a:extLst>
              <a:ext uri="{FF2B5EF4-FFF2-40B4-BE49-F238E27FC236}">
                <a16:creationId xmlns:a16="http://schemas.microsoft.com/office/drawing/2014/main" id="{C5826A5C-D843-4B59-A131-917FBDEAA7E0}"/>
              </a:ext>
            </a:extLst>
          </p:cNvPr>
          <p:cNvPicPr>
            <a:picLocks noChangeAspect="1"/>
          </p:cNvPicPr>
          <p:nvPr/>
        </p:nvPicPr>
        <p:blipFill>
          <a:blip r:embed="rId2"/>
          <a:stretch>
            <a:fillRect/>
          </a:stretch>
        </p:blipFill>
        <p:spPr>
          <a:xfrm>
            <a:off x="1214594" y="2113989"/>
            <a:ext cx="7560206" cy="2964787"/>
          </a:xfrm>
          <a:prstGeom prst="rect">
            <a:avLst/>
          </a:prstGeom>
        </p:spPr>
      </p:pic>
      <p:pic>
        <p:nvPicPr>
          <p:cNvPr id="6" name="תמונה 5">
            <a:extLst>
              <a:ext uri="{FF2B5EF4-FFF2-40B4-BE49-F238E27FC236}">
                <a16:creationId xmlns:a16="http://schemas.microsoft.com/office/drawing/2014/main" id="{2766F1E9-B339-4A57-848B-20D96836ACBB}"/>
              </a:ext>
            </a:extLst>
          </p:cNvPr>
          <p:cNvPicPr>
            <a:picLocks noChangeAspect="1"/>
          </p:cNvPicPr>
          <p:nvPr/>
        </p:nvPicPr>
        <p:blipFill>
          <a:blip r:embed="rId3"/>
          <a:stretch>
            <a:fillRect/>
          </a:stretch>
        </p:blipFill>
        <p:spPr>
          <a:xfrm>
            <a:off x="8996468" y="4105248"/>
            <a:ext cx="3162431" cy="2752752"/>
          </a:xfrm>
          <a:prstGeom prst="rect">
            <a:avLst/>
          </a:prstGeom>
        </p:spPr>
      </p:pic>
    </p:spTree>
    <p:extLst>
      <p:ext uri="{BB962C8B-B14F-4D97-AF65-F5344CB8AC3E}">
        <p14:creationId xmlns:p14="http://schemas.microsoft.com/office/powerpoint/2010/main" val="386102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ED3F51-4518-4F14-8AD2-05A185DE42E4}"/>
              </a:ext>
            </a:extLst>
          </p:cNvPr>
          <p:cNvSpPr>
            <a:spLocks noGrp="1"/>
          </p:cNvSpPr>
          <p:nvPr>
            <p:ph type="ctrTitle"/>
          </p:nvPr>
        </p:nvSpPr>
        <p:spPr>
          <a:xfrm>
            <a:off x="2949659" y="609598"/>
            <a:ext cx="5518066" cy="464227"/>
          </a:xfrm>
        </p:spPr>
        <p:txBody>
          <a:bodyPr>
            <a:normAutofit/>
          </a:bodyPr>
          <a:lstStyle/>
          <a:p>
            <a:r>
              <a:rPr lang="he-IL" sz="1800" dirty="0"/>
              <a:t>קורלציה של נתונים.</a:t>
            </a:r>
          </a:p>
        </p:txBody>
      </p:sp>
      <p:sp>
        <p:nvSpPr>
          <p:cNvPr id="3" name="כותרת משנה 2">
            <a:extLst>
              <a:ext uri="{FF2B5EF4-FFF2-40B4-BE49-F238E27FC236}">
                <a16:creationId xmlns:a16="http://schemas.microsoft.com/office/drawing/2014/main" id="{CDC61BAC-30F8-4FA3-BE2E-2D30906AC079}"/>
              </a:ext>
            </a:extLst>
          </p:cNvPr>
          <p:cNvSpPr>
            <a:spLocks noGrp="1"/>
          </p:cNvSpPr>
          <p:nvPr>
            <p:ph type="subTitle" idx="1"/>
          </p:nvPr>
        </p:nvSpPr>
        <p:spPr>
          <a:xfrm>
            <a:off x="3417200" y="230"/>
            <a:ext cx="5357600" cy="464227"/>
          </a:xfrm>
        </p:spPr>
        <p:txBody>
          <a:bodyPr/>
          <a:lstStyle/>
          <a:p>
            <a:r>
              <a:rPr lang="he-IL" u="sng" dirty="0"/>
              <a:t>טיפול בנתונים </a:t>
            </a:r>
          </a:p>
        </p:txBody>
      </p:sp>
      <p:pic>
        <p:nvPicPr>
          <p:cNvPr id="5" name="תמונה 4">
            <a:extLst>
              <a:ext uri="{FF2B5EF4-FFF2-40B4-BE49-F238E27FC236}">
                <a16:creationId xmlns:a16="http://schemas.microsoft.com/office/drawing/2014/main" id="{522F7F29-8359-4089-B0F4-3F10CCDA1313}"/>
              </a:ext>
            </a:extLst>
          </p:cNvPr>
          <p:cNvPicPr>
            <a:picLocks noChangeAspect="1"/>
          </p:cNvPicPr>
          <p:nvPr/>
        </p:nvPicPr>
        <p:blipFill>
          <a:blip r:embed="rId2"/>
          <a:stretch>
            <a:fillRect/>
          </a:stretch>
        </p:blipFill>
        <p:spPr>
          <a:xfrm>
            <a:off x="1043478" y="1073825"/>
            <a:ext cx="7424247" cy="3948876"/>
          </a:xfrm>
          <a:prstGeom prst="rect">
            <a:avLst/>
          </a:prstGeom>
        </p:spPr>
      </p:pic>
      <p:sp>
        <p:nvSpPr>
          <p:cNvPr id="8" name="תיבת טקסט 7">
            <a:extLst>
              <a:ext uri="{FF2B5EF4-FFF2-40B4-BE49-F238E27FC236}">
                <a16:creationId xmlns:a16="http://schemas.microsoft.com/office/drawing/2014/main" id="{6B1B093C-7359-4E8E-84D1-BF097E62225C}"/>
              </a:ext>
            </a:extLst>
          </p:cNvPr>
          <p:cNvSpPr txBox="1"/>
          <p:nvPr/>
        </p:nvSpPr>
        <p:spPr>
          <a:xfrm>
            <a:off x="1162050" y="5838825"/>
            <a:ext cx="7305675" cy="369332"/>
          </a:xfrm>
          <a:prstGeom prst="rect">
            <a:avLst/>
          </a:prstGeom>
          <a:noFill/>
        </p:spPr>
        <p:txBody>
          <a:bodyPr wrap="square" rtlCol="1">
            <a:spAutoFit/>
          </a:bodyPr>
          <a:lstStyle/>
          <a:p>
            <a:pPr algn="r"/>
            <a:r>
              <a:rPr lang="he-IL" dirty="0"/>
              <a:t>הוצאנו עמודות שבהן הייתה קורלציה גבוהה.</a:t>
            </a:r>
          </a:p>
        </p:txBody>
      </p:sp>
      <p:pic>
        <p:nvPicPr>
          <p:cNvPr id="6" name="תמונה 5">
            <a:extLst>
              <a:ext uri="{FF2B5EF4-FFF2-40B4-BE49-F238E27FC236}">
                <a16:creationId xmlns:a16="http://schemas.microsoft.com/office/drawing/2014/main" id="{123066F8-369A-4CB9-8E99-F4697BCB4821}"/>
              </a:ext>
            </a:extLst>
          </p:cNvPr>
          <p:cNvPicPr>
            <a:picLocks noChangeAspect="1"/>
          </p:cNvPicPr>
          <p:nvPr/>
        </p:nvPicPr>
        <p:blipFill>
          <a:blip r:embed="rId3"/>
          <a:stretch>
            <a:fillRect/>
          </a:stretch>
        </p:blipFill>
        <p:spPr>
          <a:xfrm>
            <a:off x="1073535" y="5147221"/>
            <a:ext cx="7394190" cy="567084"/>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דיו 16">
                <a:extLst>
                  <a:ext uri="{FF2B5EF4-FFF2-40B4-BE49-F238E27FC236}">
                    <a16:creationId xmlns:a16="http://schemas.microsoft.com/office/drawing/2014/main" id="{8960DD3E-C9C6-4594-9731-212B30AE3C43}"/>
                  </a:ext>
                </a:extLst>
              </p14:cNvPr>
              <p14:cNvContentPartPr/>
              <p14:nvPr/>
            </p14:nvContentPartPr>
            <p14:xfrm>
              <a:off x="6766320" y="3085200"/>
              <a:ext cx="319320" cy="24120"/>
            </p14:xfrm>
          </p:contentPart>
        </mc:Choice>
        <mc:Fallback xmlns="">
          <p:pic>
            <p:nvPicPr>
              <p:cNvPr id="17" name="דיו 16">
                <a:extLst>
                  <a:ext uri="{FF2B5EF4-FFF2-40B4-BE49-F238E27FC236}">
                    <a16:creationId xmlns:a16="http://schemas.microsoft.com/office/drawing/2014/main" id="{8960DD3E-C9C6-4594-9731-212B30AE3C43}"/>
                  </a:ext>
                </a:extLst>
              </p:cNvPr>
              <p:cNvPicPr/>
              <p:nvPr/>
            </p:nvPicPr>
            <p:blipFill>
              <a:blip r:embed="rId5"/>
              <a:stretch>
                <a:fillRect/>
              </a:stretch>
            </p:blipFill>
            <p:spPr>
              <a:xfrm>
                <a:off x="6730320" y="3013200"/>
                <a:ext cx="3909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דיו 17">
                <a:extLst>
                  <a:ext uri="{FF2B5EF4-FFF2-40B4-BE49-F238E27FC236}">
                    <a16:creationId xmlns:a16="http://schemas.microsoft.com/office/drawing/2014/main" id="{E492AB0F-CD79-45AD-96B4-88F16A45A55C}"/>
                  </a:ext>
                </a:extLst>
              </p14:cNvPr>
              <p14:cNvContentPartPr/>
              <p14:nvPr/>
            </p14:nvContentPartPr>
            <p14:xfrm>
              <a:off x="5341440" y="2841120"/>
              <a:ext cx="342360" cy="24480"/>
            </p14:xfrm>
          </p:contentPart>
        </mc:Choice>
        <mc:Fallback xmlns="">
          <p:pic>
            <p:nvPicPr>
              <p:cNvPr id="18" name="דיו 17">
                <a:extLst>
                  <a:ext uri="{FF2B5EF4-FFF2-40B4-BE49-F238E27FC236}">
                    <a16:creationId xmlns:a16="http://schemas.microsoft.com/office/drawing/2014/main" id="{E492AB0F-CD79-45AD-96B4-88F16A45A55C}"/>
                  </a:ext>
                </a:extLst>
              </p:cNvPr>
              <p:cNvPicPr/>
              <p:nvPr/>
            </p:nvPicPr>
            <p:blipFill>
              <a:blip r:embed="rId7"/>
              <a:stretch>
                <a:fillRect/>
              </a:stretch>
            </p:blipFill>
            <p:spPr>
              <a:xfrm>
                <a:off x="5305440" y="2769480"/>
                <a:ext cx="4140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דיו 18">
                <a:extLst>
                  <a:ext uri="{FF2B5EF4-FFF2-40B4-BE49-F238E27FC236}">
                    <a16:creationId xmlns:a16="http://schemas.microsoft.com/office/drawing/2014/main" id="{64FF765D-D634-43F9-AAC9-EB6F65809A4C}"/>
                  </a:ext>
                </a:extLst>
              </p14:cNvPr>
              <p14:cNvContentPartPr/>
              <p14:nvPr/>
            </p14:nvContentPartPr>
            <p14:xfrm>
              <a:off x="5768040" y="2841840"/>
              <a:ext cx="349920" cy="24120"/>
            </p14:xfrm>
          </p:contentPart>
        </mc:Choice>
        <mc:Fallback xmlns="">
          <p:pic>
            <p:nvPicPr>
              <p:cNvPr id="19" name="דיו 18">
                <a:extLst>
                  <a:ext uri="{FF2B5EF4-FFF2-40B4-BE49-F238E27FC236}">
                    <a16:creationId xmlns:a16="http://schemas.microsoft.com/office/drawing/2014/main" id="{64FF765D-D634-43F9-AAC9-EB6F65809A4C}"/>
                  </a:ext>
                </a:extLst>
              </p:cNvPr>
              <p:cNvPicPr/>
              <p:nvPr/>
            </p:nvPicPr>
            <p:blipFill>
              <a:blip r:embed="rId9"/>
              <a:stretch>
                <a:fillRect/>
              </a:stretch>
            </p:blipFill>
            <p:spPr>
              <a:xfrm>
                <a:off x="5732040" y="2770200"/>
                <a:ext cx="4215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דיו 19">
                <a:extLst>
                  <a:ext uri="{FF2B5EF4-FFF2-40B4-BE49-F238E27FC236}">
                    <a16:creationId xmlns:a16="http://schemas.microsoft.com/office/drawing/2014/main" id="{125653AF-74D7-42D8-BB86-8CB96490D2F6}"/>
                  </a:ext>
                </a:extLst>
              </p14:cNvPr>
              <p14:cNvContentPartPr/>
              <p14:nvPr/>
            </p14:nvContentPartPr>
            <p14:xfrm>
              <a:off x="5349000" y="3352680"/>
              <a:ext cx="327240" cy="23760"/>
            </p14:xfrm>
          </p:contentPart>
        </mc:Choice>
        <mc:Fallback xmlns="">
          <p:pic>
            <p:nvPicPr>
              <p:cNvPr id="20" name="דיו 19">
                <a:extLst>
                  <a:ext uri="{FF2B5EF4-FFF2-40B4-BE49-F238E27FC236}">
                    <a16:creationId xmlns:a16="http://schemas.microsoft.com/office/drawing/2014/main" id="{125653AF-74D7-42D8-BB86-8CB96490D2F6}"/>
                  </a:ext>
                </a:extLst>
              </p:cNvPr>
              <p:cNvPicPr/>
              <p:nvPr/>
            </p:nvPicPr>
            <p:blipFill>
              <a:blip r:embed="rId11"/>
              <a:stretch>
                <a:fillRect/>
              </a:stretch>
            </p:blipFill>
            <p:spPr>
              <a:xfrm>
                <a:off x="5313000" y="3280680"/>
                <a:ext cx="398880" cy="167400"/>
              </a:xfrm>
              <a:prstGeom prst="rect">
                <a:avLst/>
              </a:prstGeom>
            </p:spPr>
          </p:pic>
        </mc:Fallback>
      </mc:AlternateContent>
    </p:spTree>
    <p:extLst>
      <p:ext uri="{BB962C8B-B14F-4D97-AF65-F5344CB8AC3E}">
        <p14:creationId xmlns:p14="http://schemas.microsoft.com/office/powerpoint/2010/main" val="188430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7DBD36-2FE2-47E6-8685-432B3AFD5CC2}"/>
              </a:ext>
            </a:extLst>
          </p:cNvPr>
          <p:cNvSpPr>
            <a:spLocks noGrp="1"/>
          </p:cNvSpPr>
          <p:nvPr>
            <p:ph type="ctrTitle"/>
          </p:nvPr>
        </p:nvSpPr>
        <p:spPr>
          <a:xfrm>
            <a:off x="6589486" y="492874"/>
            <a:ext cx="2149988" cy="1190871"/>
          </a:xfrm>
        </p:spPr>
        <p:txBody>
          <a:bodyPr>
            <a:normAutofit/>
          </a:bodyPr>
          <a:lstStyle/>
          <a:p>
            <a:r>
              <a:rPr lang="he-IL" sz="1200" dirty="0">
                <a:cs typeface="+mn-cs"/>
              </a:rPr>
              <a:t>ניתן לראות ששחקני אולסטאר משחקים הרבה יותר דקות מהשחקנים בליגה.</a:t>
            </a:r>
          </a:p>
        </p:txBody>
      </p:sp>
      <p:sp>
        <p:nvSpPr>
          <p:cNvPr id="3" name="כותרת משנה 2">
            <a:extLst>
              <a:ext uri="{FF2B5EF4-FFF2-40B4-BE49-F238E27FC236}">
                <a16:creationId xmlns:a16="http://schemas.microsoft.com/office/drawing/2014/main" id="{9F73A86B-2DA6-4606-8DEF-F3A00A7787A2}"/>
              </a:ext>
            </a:extLst>
          </p:cNvPr>
          <p:cNvSpPr>
            <a:spLocks noGrp="1"/>
          </p:cNvSpPr>
          <p:nvPr>
            <p:ph type="subTitle" idx="1"/>
          </p:nvPr>
        </p:nvSpPr>
        <p:spPr>
          <a:xfrm>
            <a:off x="3527017" y="19072"/>
            <a:ext cx="5357600" cy="329271"/>
          </a:xfrm>
        </p:spPr>
        <p:txBody>
          <a:bodyPr>
            <a:normAutofit lnSpcReduction="10000"/>
          </a:bodyPr>
          <a:lstStyle/>
          <a:p>
            <a:r>
              <a:rPr lang="he-IL" u="sng" dirty="0"/>
              <a:t>ויזואליזציה</a:t>
            </a:r>
          </a:p>
        </p:txBody>
      </p:sp>
      <p:pic>
        <p:nvPicPr>
          <p:cNvPr id="5" name="תמונה 4">
            <a:extLst>
              <a:ext uri="{FF2B5EF4-FFF2-40B4-BE49-F238E27FC236}">
                <a16:creationId xmlns:a16="http://schemas.microsoft.com/office/drawing/2014/main" id="{72601181-C6A8-48B9-B769-97645CD564D3}"/>
              </a:ext>
            </a:extLst>
          </p:cNvPr>
          <p:cNvPicPr>
            <a:picLocks noChangeAspect="1"/>
          </p:cNvPicPr>
          <p:nvPr/>
        </p:nvPicPr>
        <p:blipFill>
          <a:blip r:embed="rId2"/>
          <a:stretch>
            <a:fillRect/>
          </a:stretch>
        </p:blipFill>
        <p:spPr>
          <a:xfrm>
            <a:off x="1024900" y="492874"/>
            <a:ext cx="5288814" cy="1858441"/>
          </a:xfrm>
          <a:prstGeom prst="rect">
            <a:avLst/>
          </a:prstGeom>
        </p:spPr>
      </p:pic>
      <p:pic>
        <p:nvPicPr>
          <p:cNvPr id="9" name="תמונה 8">
            <a:extLst>
              <a:ext uri="{FF2B5EF4-FFF2-40B4-BE49-F238E27FC236}">
                <a16:creationId xmlns:a16="http://schemas.microsoft.com/office/drawing/2014/main" id="{7C3F1B80-1228-4933-BF21-FC60EF899856}"/>
              </a:ext>
            </a:extLst>
          </p:cNvPr>
          <p:cNvPicPr>
            <a:picLocks noChangeAspect="1"/>
          </p:cNvPicPr>
          <p:nvPr/>
        </p:nvPicPr>
        <p:blipFill>
          <a:blip r:embed="rId3"/>
          <a:stretch>
            <a:fillRect/>
          </a:stretch>
        </p:blipFill>
        <p:spPr>
          <a:xfrm>
            <a:off x="1024900" y="2772228"/>
            <a:ext cx="5258140" cy="1538515"/>
          </a:xfrm>
          <a:prstGeom prst="rect">
            <a:avLst/>
          </a:prstGeom>
        </p:spPr>
      </p:pic>
      <p:pic>
        <p:nvPicPr>
          <p:cNvPr id="11" name="תמונה 10">
            <a:extLst>
              <a:ext uri="{FF2B5EF4-FFF2-40B4-BE49-F238E27FC236}">
                <a16:creationId xmlns:a16="http://schemas.microsoft.com/office/drawing/2014/main" id="{76293236-73D9-4C37-910F-21CC815B09E7}"/>
              </a:ext>
            </a:extLst>
          </p:cNvPr>
          <p:cNvPicPr>
            <a:picLocks noChangeAspect="1"/>
          </p:cNvPicPr>
          <p:nvPr/>
        </p:nvPicPr>
        <p:blipFill>
          <a:blip r:embed="rId4"/>
          <a:stretch>
            <a:fillRect/>
          </a:stretch>
        </p:blipFill>
        <p:spPr>
          <a:xfrm>
            <a:off x="1024900" y="4731656"/>
            <a:ext cx="5336465" cy="1988478"/>
          </a:xfrm>
          <a:prstGeom prst="rect">
            <a:avLst/>
          </a:prstGeom>
        </p:spPr>
      </p:pic>
      <p:sp>
        <p:nvSpPr>
          <p:cNvPr id="13" name="תיבת טקסט 12">
            <a:extLst>
              <a:ext uri="{FF2B5EF4-FFF2-40B4-BE49-F238E27FC236}">
                <a16:creationId xmlns:a16="http://schemas.microsoft.com/office/drawing/2014/main" id="{6A2D7E06-68B4-4C76-B38D-3A8933102226}"/>
              </a:ext>
            </a:extLst>
          </p:cNvPr>
          <p:cNvSpPr txBox="1"/>
          <p:nvPr/>
        </p:nvSpPr>
        <p:spPr>
          <a:xfrm>
            <a:off x="6838950" y="2867025"/>
            <a:ext cx="2045667" cy="646331"/>
          </a:xfrm>
          <a:prstGeom prst="rect">
            <a:avLst/>
          </a:prstGeom>
          <a:noFill/>
        </p:spPr>
        <p:txBody>
          <a:bodyPr wrap="square" rtlCol="1">
            <a:spAutoFit/>
          </a:bodyPr>
          <a:lstStyle/>
          <a:p>
            <a:pPr algn="r"/>
            <a:r>
              <a:rPr lang="he-IL" sz="1200" dirty="0"/>
              <a:t>שחקני אולסטאר קולעים הרבה יותר סלים משאר השחקנים בליגה. </a:t>
            </a:r>
          </a:p>
        </p:txBody>
      </p:sp>
      <p:sp>
        <p:nvSpPr>
          <p:cNvPr id="15" name="תיבת טקסט 14">
            <a:extLst>
              <a:ext uri="{FF2B5EF4-FFF2-40B4-BE49-F238E27FC236}">
                <a16:creationId xmlns:a16="http://schemas.microsoft.com/office/drawing/2014/main" id="{9F4065E9-7226-48AD-B95E-2DB655B753BF}"/>
              </a:ext>
            </a:extLst>
          </p:cNvPr>
          <p:cNvSpPr txBox="1"/>
          <p:nvPr/>
        </p:nvSpPr>
        <p:spPr>
          <a:xfrm>
            <a:off x="7046292" y="4894898"/>
            <a:ext cx="1838325" cy="646331"/>
          </a:xfrm>
          <a:prstGeom prst="rect">
            <a:avLst/>
          </a:prstGeom>
          <a:noFill/>
        </p:spPr>
        <p:txBody>
          <a:bodyPr wrap="square" rtlCol="1">
            <a:spAutoFit/>
          </a:bodyPr>
          <a:lstStyle/>
          <a:p>
            <a:pPr algn="r"/>
            <a:r>
              <a:rPr lang="he-IL" sz="1200" dirty="0"/>
              <a:t>שחקני האולסטאר קולעים הרבה יותר שלשות משאר השחקנים בליגה.</a:t>
            </a:r>
          </a:p>
        </p:txBody>
      </p:sp>
      <p:pic>
        <p:nvPicPr>
          <p:cNvPr id="6" name="תמונה 5">
            <a:extLst>
              <a:ext uri="{FF2B5EF4-FFF2-40B4-BE49-F238E27FC236}">
                <a16:creationId xmlns:a16="http://schemas.microsoft.com/office/drawing/2014/main" id="{DC0CEBC4-87A1-4953-A54D-2584AE08BA75}"/>
              </a:ext>
            </a:extLst>
          </p:cNvPr>
          <p:cNvPicPr>
            <a:picLocks noChangeAspect="1"/>
          </p:cNvPicPr>
          <p:nvPr/>
        </p:nvPicPr>
        <p:blipFill>
          <a:blip r:embed="rId5"/>
          <a:stretch>
            <a:fillRect/>
          </a:stretch>
        </p:blipFill>
        <p:spPr>
          <a:xfrm>
            <a:off x="8978747" y="4723607"/>
            <a:ext cx="3213253" cy="2134394"/>
          </a:xfrm>
          <a:prstGeom prst="rect">
            <a:avLst/>
          </a:prstGeom>
        </p:spPr>
      </p:pic>
    </p:spTree>
    <p:extLst>
      <p:ext uri="{BB962C8B-B14F-4D97-AF65-F5344CB8AC3E}">
        <p14:creationId xmlns:p14="http://schemas.microsoft.com/office/powerpoint/2010/main" val="143584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479441-1143-4B0C-938E-B3CCBE7EB973}"/>
              </a:ext>
            </a:extLst>
          </p:cNvPr>
          <p:cNvSpPr>
            <a:spLocks noGrp="1"/>
          </p:cNvSpPr>
          <p:nvPr>
            <p:ph type="ctrTitle"/>
          </p:nvPr>
        </p:nvSpPr>
        <p:spPr>
          <a:xfrm>
            <a:off x="6953250" y="766754"/>
            <a:ext cx="1881473" cy="1214446"/>
          </a:xfrm>
        </p:spPr>
        <p:txBody>
          <a:bodyPr>
            <a:normAutofit/>
          </a:bodyPr>
          <a:lstStyle/>
          <a:p>
            <a:r>
              <a:rPr lang="he-IL" sz="1200" dirty="0">
                <a:cs typeface="+mn-cs"/>
              </a:rPr>
              <a:t>ניתן לראות ששחקני האולסטאר משחקים הרבה יותר זמן משאר שחקני הליגה.</a:t>
            </a:r>
          </a:p>
        </p:txBody>
      </p:sp>
      <p:sp>
        <p:nvSpPr>
          <p:cNvPr id="3" name="כותרת משנה 2">
            <a:extLst>
              <a:ext uri="{FF2B5EF4-FFF2-40B4-BE49-F238E27FC236}">
                <a16:creationId xmlns:a16="http://schemas.microsoft.com/office/drawing/2014/main" id="{4DBA7DBF-F761-428C-B5D5-9EE19B9A271E}"/>
              </a:ext>
            </a:extLst>
          </p:cNvPr>
          <p:cNvSpPr>
            <a:spLocks noGrp="1"/>
          </p:cNvSpPr>
          <p:nvPr>
            <p:ph type="subTitle" idx="1"/>
          </p:nvPr>
        </p:nvSpPr>
        <p:spPr>
          <a:xfrm>
            <a:off x="3343774" y="154237"/>
            <a:ext cx="5357600" cy="322014"/>
          </a:xfrm>
        </p:spPr>
        <p:txBody>
          <a:bodyPr>
            <a:normAutofit fontScale="92500" lnSpcReduction="10000"/>
          </a:bodyPr>
          <a:lstStyle/>
          <a:p>
            <a:r>
              <a:rPr lang="he-IL" u="sng" dirty="0"/>
              <a:t>ויזואליזציה</a:t>
            </a:r>
            <a:endParaRPr lang="he-IL" dirty="0"/>
          </a:p>
        </p:txBody>
      </p:sp>
      <p:pic>
        <p:nvPicPr>
          <p:cNvPr id="5" name="תמונה 4">
            <a:extLst>
              <a:ext uri="{FF2B5EF4-FFF2-40B4-BE49-F238E27FC236}">
                <a16:creationId xmlns:a16="http://schemas.microsoft.com/office/drawing/2014/main" id="{FA2B99DA-B48C-4768-BC84-B9BEBD905BC7}"/>
              </a:ext>
            </a:extLst>
          </p:cNvPr>
          <p:cNvPicPr>
            <a:picLocks noChangeAspect="1"/>
          </p:cNvPicPr>
          <p:nvPr/>
        </p:nvPicPr>
        <p:blipFill>
          <a:blip r:embed="rId2"/>
          <a:stretch>
            <a:fillRect/>
          </a:stretch>
        </p:blipFill>
        <p:spPr>
          <a:xfrm>
            <a:off x="1014861" y="604830"/>
            <a:ext cx="5813513" cy="1785946"/>
          </a:xfrm>
          <a:prstGeom prst="rect">
            <a:avLst/>
          </a:prstGeom>
        </p:spPr>
      </p:pic>
      <p:pic>
        <p:nvPicPr>
          <p:cNvPr id="7" name="תמונה 6">
            <a:extLst>
              <a:ext uri="{FF2B5EF4-FFF2-40B4-BE49-F238E27FC236}">
                <a16:creationId xmlns:a16="http://schemas.microsoft.com/office/drawing/2014/main" id="{42B4E4C1-C84B-4AB4-BC7F-0CD77CF98FF7}"/>
              </a:ext>
            </a:extLst>
          </p:cNvPr>
          <p:cNvPicPr>
            <a:picLocks noChangeAspect="1"/>
          </p:cNvPicPr>
          <p:nvPr/>
        </p:nvPicPr>
        <p:blipFill>
          <a:blip r:embed="rId3"/>
          <a:stretch>
            <a:fillRect/>
          </a:stretch>
        </p:blipFill>
        <p:spPr>
          <a:xfrm>
            <a:off x="1014861" y="2519355"/>
            <a:ext cx="5813513" cy="1947870"/>
          </a:xfrm>
          <a:prstGeom prst="rect">
            <a:avLst/>
          </a:prstGeom>
        </p:spPr>
      </p:pic>
      <p:pic>
        <p:nvPicPr>
          <p:cNvPr id="9" name="תמונה 8">
            <a:extLst>
              <a:ext uri="{FF2B5EF4-FFF2-40B4-BE49-F238E27FC236}">
                <a16:creationId xmlns:a16="http://schemas.microsoft.com/office/drawing/2014/main" id="{F576B998-F3B0-4585-9F2A-F3E680E17C85}"/>
              </a:ext>
            </a:extLst>
          </p:cNvPr>
          <p:cNvPicPr>
            <a:picLocks noChangeAspect="1"/>
          </p:cNvPicPr>
          <p:nvPr/>
        </p:nvPicPr>
        <p:blipFill>
          <a:blip r:embed="rId4"/>
          <a:stretch>
            <a:fillRect/>
          </a:stretch>
        </p:blipFill>
        <p:spPr>
          <a:xfrm>
            <a:off x="1014861" y="4604916"/>
            <a:ext cx="5813513" cy="2162626"/>
          </a:xfrm>
          <a:prstGeom prst="rect">
            <a:avLst/>
          </a:prstGeom>
        </p:spPr>
      </p:pic>
      <p:sp>
        <p:nvSpPr>
          <p:cNvPr id="10" name="תיבת טקסט 9">
            <a:extLst>
              <a:ext uri="{FF2B5EF4-FFF2-40B4-BE49-F238E27FC236}">
                <a16:creationId xmlns:a16="http://schemas.microsoft.com/office/drawing/2014/main" id="{7BC92FD1-0FE0-4A6B-B1C3-D52A4CF34A94}"/>
              </a:ext>
            </a:extLst>
          </p:cNvPr>
          <p:cNvSpPr txBox="1"/>
          <p:nvPr/>
        </p:nvSpPr>
        <p:spPr>
          <a:xfrm>
            <a:off x="6953250" y="2681279"/>
            <a:ext cx="1884899" cy="646331"/>
          </a:xfrm>
          <a:prstGeom prst="rect">
            <a:avLst/>
          </a:prstGeom>
          <a:noFill/>
        </p:spPr>
        <p:txBody>
          <a:bodyPr wrap="square" rtlCol="1">
            <a:spAutoFit/>
          </a:bodyPr>
          <a:lstStyle/>
          <a:p>
            <a:pPr algn="r"/>
            <a:r>
              <a:rPr lang="he-IL" sz="1200" dirty="0"/>
              <a:t>שחקני האולסטאר קולעים הרבה יותר סלי שדה משאר שחקני הליגה.</a:t>
            </a:r>
          </a:p>
        </p:txBody>
      </p:sp>
      <p:sp>
        <p:nvSpPr>
          <p:cNvPr id="11" name="תיבת טקסט 10">
            <a:extLst>
              <a:ext uri="{FF2B5EF4-FFF2-40B4-BE49-F238E27FC236}">
                <a16:creationId xmlns:a16="http://schemas.microsoft.com/office/drawing/2014/main" id="{CB420F1A-4EB9-41A2-B993-CC81F61B9ED0}"/>
              </a:ext>
            </a:extLst>
          </p:cNvPr>
          <p:cNvSpPr txBox="1"/>
          <p:nvPr/>
        </p:nvSpPr>
        <p:spPr>
          <a:xfrm>
            <a:off x="6949824" y="4781549"/>
            <a:ext cx="1884899" cy="646331"/>
          </a:xfrm>
          <a:prstGeom prst="rect">
            <a:avLst/>
          </a:prstGeom>
          <a:noFill/>
        </p:spPr>
        <p:txBody>
          <a:bodyPr wrap="square" rtlCol="1">
            <a:spAutoFit/>
          </a:bodyPr>
          <a:lstStyle/>
          <a:p>
            <a:pPr algn="r"/>
            <a:r>
              <a:rPr lang="he-IL" sz="1200" dirty="0"/>
              <a:t>שחקני האולסטאר קולעים הרבה יותר נקודות משאר שחקני הליגה.</a:t>
            </a:r>
          </a:p>
        </p:txBody>
      </p:sp>
    </p:spTree>
    <p:extLst>
      <p:ext uri="{BB962C8B-B14F-4D97-AF65-F5344CB8AC3E}">
        <p14:creationId xmlns:p14="http://schemas.microsoft.com/office/powerpoint/2010/main" val="224273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EC4ECA-F639-45AA-BD8B-B0FD1202A8F2}"/>
              </a:ext>
            </a:extLst>
          </p:cNvPr>
          <p:cNvSpPr>
            <a:spLocks noGrp="1"/>
          </p:cNvSpPr>
          <p:nvPr>
            <p:ph type="ctrTitle"/>
          </p:nvPr>
        </p:nvSpPr>
        <p:spPr>
          <a:xfrm>
            <a:off x="2933700" y="638174"/>
            <a:ext cx="5729574" cy="1219202"/>
          </a:xfrm>
        </p:spPr>
        <p:txBody>
          <a:bodyPr>
            <a:normAutofit fontScale="90000"/>
          </a:bodyPr>
          <a:lstStyle/>
          <a:p>
            <a:r>
              <a:rPr lang="he-IL" sz="1800" dirty="0"/>
              <a:t>לפני שנתחיל באלגוריתם של הלמידת מכונה נטפל בנתונים שעלולים לגרום לנו לבעיה, הנתונים השמיים.</a:t>
            </a:r>
            <a:br>
              <a:rPr lang="he-IL" sz="1800" dirty="0"/>
            </a:br>
            <a:br>
              <a:rPr lang="he-IL" sz="1800" dirty="0"/>
            </a:br>
            <a:r>
              <a:rPr lang="he-IL" sz="1800" dirty="0"/>
              <a:t>המרנו את שמות הקבוצה והעמדה של השחקנים למספרים והוצאנו את עמודת שמות השחקנים מהטבלה.</a:t>
            </a:r>
            <a:br>
              <a:rPr lang="he-IL" sz="1800" dirty="0"/>
            </a:br>
            <a:br>
              <a:rPr lang="he-IL" sz="1800" dirty="0"/>
            </a:br>
            <a:r>
              <a:rPr lang="he-IL" sz="1800" dirty="0"/>
              <a:t>נראה את היחס בין כמות האולסטאר בטבלה לכמות השחקנים הרגילים (96-4).</a:t>
            </a:r>
          </a:p>
        </p:txBody>
      </p:sp>
      <p:sp>
        <p:nvSpPr>
          <p:cNvPr id="3" name="כותרת משנה 2">
            <a:extLst>
              <a:ext uri="{FF2B5EF4-FFF2-40B4-BE49-F238E27FC236}">
                <a16:creationId xmlns:a16="http://schemas.microsoft.com/office/drawing/2014/main" id="{A45678EC-BFDD-4B4E-825A-26897DB5E3DF}"/>
              </a:ext>
            </a:extLst>
          </p:cNvPr>
          <p:cNvSpPr>
            <a:spLocks noGrp="1"/>
          </p:cNvSpPr>
          <p:nvPr>
            <p:ph type="subTitle" idx="1"/>
          </p:nvPr>
        </p:nvSpPr>
        <p:spPr>
          <a:xfrm>
            <a:off x="3305674" y="230"/>
            <a:ext cx="5357600" cy="371245"/>
          </a:xfrm>
        </p:spPr>
        <p:txBody>
          <a:bodyPr/>
          <a:lstStyle/>
          <a:p>
            <a:r>
              <a:rPr lang="he-IL" u="sng" dirty="0"/>
              <a:t>למידה מונחית</a:t>
            </a:r>
          </a:p>
        </p:txBody>
      </p:sp>
      <p:pic>
        <p:nvPicPr>
          <p:cNvPr id="5" name="תמונה 4">
            <a:extLst>
              <a:ext uri="{FF2B5EF4-FFF2-40B4-BE49-F238E27FC236}">
                <a16:creationId xmlns:a16="http://schemas.microsoft.com/office/drawing/2014/main" id="{9DC2BB63-334B-422C-BECD-CFC996B8F21E}"/>
              </a:ext>
            </a:extLst>
          </p:cNvPr>
          <p:cNvPicPr>
            <a:picLocks noChangeAspect="1"/>
          </p:cNvPicPr>
          <p:nvPr/>
        </p:nvPicPr>
        <p:blipFill>
          <a:blip r:embed="rId2"/>
          <a:stretch>
            <a:fillRect/>
          </a:stretch>
        </p:blipFill>
        <p:spPr>
          <a:xfrm>
            <a:off x="1037154" y="2865760"/>
            <a:ext cx="7626120" cy="3763639"/>
          </a:xfrm>
          <a:prstGeom prst="rect">
            <a:avLst/>
          </a:prstGeom>
        </p:spPr>
      </p:pic>
    </p:spTree>
    <p:extLst>
      <p:ext uri="{BB962C8B-B14F-4D97-AF65-F5344CB8AC3E}">
        <p14:creationId xmlns:p14="http://schemas.microsoft.com/office/powerpoint/2010/main" val="36363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8353F7-9DCA-47F0-BBB3-3E85A3C5D092}"/>
              </a:ext>
            </a:extLst>
          </p:cNvPr>
          <p:cNvSpPr>
            <a:spLocks noGrp="1"/>
          </p:cNvSpPr>
          <p:nvPr>
            <p:ph type="ctrTitle"/>
          </p:nvPr>
        </p:nvSpPr>
        <p:spPr>
          <a:xfrm>
            <a:off x="5004885" y="600994"/>
            <a:ext cx="3893740" cy="722065"/>
          </a:xfrm>
        </p:spPr>
        <p:txBody>
          <a:bodyPr>
            <a:normAutofit/>
          </a:bodyPr>
          <a:lstStyle/>
          <a:p>
            <a:pPr algn="l"/>
            <a:r>
              <a:rPr lang="en-US" sz="1200" dirty="0">
                <a:cs typeface="+mn-cs"/>
              </a:rPr>
              <a:t>Oversampling on train</a:t>
            </a:r>
            <a:endParaRPr lang="he-IL" sz="1200" dirty="0">
              <a:cs typeface="+mn-cs"/>
            </a:endParaRPr>
          </a:p>
        </p:txBody>
      </p:sp>
      <p:sp>
        <p:nvSpPr>
          <p:cNvPr id="3" name="כותרת משנה 2">
            <a:extLst>
              <a:ext uri="{FF2B5EF4-FFF2-40B4-BE49-F238E27FC236}">
                <a16:creationId xmlns:a16="http://schemas.microsoft.com/office/drawing/2014/main" id="{2817AD4C-AC8E-4C0B-869B-151E4472971D}"/>
              </a:ext>
            </a:extLst>
          </p:cNvPr>
          <p:cNvSpPr>
            <a:spLocks noGrp="1"/>
          </p:cNvSpPr>
          <p:nvPr>
            <p:ph type="subTitle" idx="1"/>
          </p:nvPr>
        </p:nvSpPr>
        <p:spPr>
          <a:xfrm>
            <a:off x="3541025" y="100888"/>
            <a:ext cx="5357600" cy="722064"/>
          </a:xfrm>
        </p:spPr>
        <p:txBody>
          <a:bodyPr>
            <a:normAutofit/>
          </a:bodyPr>
          <a:lstStyle/>
          <a:p>
            <a:r>
              <a:rPr lang="he-IL" u="sng" dirty="0"/>
              <a:t>למידה מונחית</a:t>
            </a:r>
          </a:p>
          <a:p>
            <a:endParaRPr lang="he-IL" dirty="0"/>
          </a:p>
        </p:txBody>
      </p:sp>
      <p:pic>
        <p:nvPicPr>
          <p:cNvPr id="7" name="תמונה 6">
            <a:extLst>
              <a:ext uri="{FF2B5EF4-FFF2-40B4-BE49-F238E27FC236}">
                <a16:creationId xmlns:a16="http://schemas.microsoft.com/office/drawing/2014/main" id="{0C220B7C-BE3C-449C-9E61-C81D6FCF1690}"/>
              </a:ext>
            </a:extLst>
          </p:cNvPr>
          <p:cNvPicPr>
            <a:picLocks noChangeAspect="1"/>
          </p:cNvPicPr>
          <p:nvPr/>
        </p:nvPicPr>
        <p:blipFill>
          <a:blip r:embed="rId2"/>
          <a:stretch>
            <a:fillRect/>
          </a:stretch>
        </p:blipFill>
        <p:spPr>
          <a:xfrm>
            <a:off x="1038225" y="347458"/>
            <a:ext cx="3893739" cy="6365830"/>
          </a:xfrm>
          <a:prstGeom prst="rect">
            <a:avLst/>
          </a:prstGeom>
        </p:spPr>
      </p:pic>
      <p:sp>
        <p:nvSpPr>
          <p:cNvPr id="5" name="תיבת טקסט 4">
            <a:extLst>
              <a:ext uri="{FF2B5EF4-FFF2-40B4-BE49-F238E27FC236}">
                <a16:creationId xmlns:a16="http://schemas.microsoft.com/office/drawing/2014/main" id="{3AE42481-28BA-45C8-9520-39AE877A6C03}"/>
              </a:ext>
            </a:extLst>
          </p:cNvPr>
          <p:cNvSpPr txBox="1"/>
          <p:nvPr/>
        </p:nvSpPr>
        <p:spPr>
          <a:xfrm>
            <a:off x="5099901" y="4779390"/>
            <a:ext cx="3638233" cy="1015663"/>
          </a:xfrm>
          <a:prstGeom prst="rect">
            <a:avLst/>
          </a:prstGeom>
          <a:noFill/>
        </p:spPr>
        <p:txBody>
          <a:bodyPr wrap="square" rtlCol="1">
            <a:spAutoFit/>
          </a:bodyPr>
          <a:lstStyle/>
          <a:p>
            <a:pPr algn="r"/>
            <a:r>
              <a:rPr lang="en-US" sz="1200" dirty="0"/>
              <a:t>test</a:t>
            </a:r>
            <a:r>
              <a:rPr lang="he-IL" sz="1200" dirty="0"/>
              <a:t>בחלק של ה-</a:t>
            </a:r>
          </a:p>
          <a:p>
            <a:pPr algn="r"/>
            <a:r>
              <a:rPr lang="he-IL" sz="1200" dirty="0"/>
              <a:t>לא נגענו על מנת לשמור על תוצאות אמינות.</a:t>
            </a:r>
          </a:p>
          <a:p>
            <a:pPr algn="r"/>
            <a:r>
              <a:rPr lang="he-IL" sz="1200" dirty="0"/>
              <a:t>.</a:t>
            </a:r>
            <a:r>
              <a:rPr lang="en-US" sz="1200" dirty="0"/>
              <a:t>data leakage</a:t>
            </a:r>
            <a:r>
              <a:rPr lang="he-IL" sz="1200" dirty="0"/>
              <a:t>הימנעות </a:t>
            </a:r>
            <a:endParaRPr lang="en-US" sz="1200" dirty="0"/>
          </a:p>
          <a:p>
            <a:pPr algn="r"/>
            <a:endParaRPr lang="en-US" sz="1200" dirty="0"/>
          </a:p>
          <a:p>
            <a:pPr algn="r"/>
            <a:endParaRPr lang="en-US" sz="1200" dirty="0"/>
          </a:p>
        </p:txBody>
      </p:sp>
    </p:spTree>
    <p:extLst>
      <p:ext uri="{BB962C8B-B14F-4D97-AF65-F5344CB8AC3E}">
        <p14:creationId xmlns:p14="http://schemas.microsoft.com/office/powerpoint/2010/main" val="340302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96FA00-592B-43E6-A8CF-5BCBBBFFB02E}"/>
              </a:ext>
            </a:extLst>
          </p:cNvPr>
          <p:cNvSpPr>
            <a:spLocks noGrp="1"/>
          </p:cNvSpPr>
          <p:nvPr>
            <p:ph type="ctrTitle"/>
          </p:nvPr>
        </p:nvSpPr>
        <p:spPr>
          <a:xfrm>
            <a:off x="3173783" y="616572"/>
            <a:ext cx="5518066" cy="352426"/>
          </a:xfrm>
        </p:spPr>
        <p:txBody>
          <a:bodyPr>
            <a:normAutofit fontScale="90000"/>
          </a:bodyPr>
          <a:lstStyle/>
          <a:p>
            <a:r>
              <a:rPr lang="he-IL" sz="1800" dirty="0"/>
              <a:t>נשתמש באלגוריתם </a:t>
            </a:r>
            <a:r>
              <a:rPr lang="en-US" sz="1800" dirty="0"/>
              <a:t>RandomForestClassifier</a:t>
            </a:r>
            <a:r>
              <a:rPr lang="he-IL" sz="1800" dirty="0"/>
              <a:t>.</a:t>
            </a:r>
            <a:br>
              <a:rPr lang="he-IL" sz="1800" dirty="0"/>
            </a:br>
            <a:br>
              <a:rPr lang="he-IL" sz="1800" dirty="0"/>
            </a:br>
            <a:br>
              <a:rPr lang="he-IL" sz="1800" dirty="0"/>
            </a:br>
            <a:endParaRPr lang="he-IL" sz="1800" dirty="0"/>
          </a:p>
        </p:txBody>
      </p:sp>
      <p:sp>
        <p:nvSpPr>
          <p:cNvPr id="3" name="כותרת משנה 2">
            <a:extLst>
              <a:ext uri="{FF2B5EF4-FFF2-40B4-BE49-F238E27FC236}">
                <a16:creationId xmlns:a16="http://schemas.microsoft.com/office/drawing/2014/main" id="{358C9E56-528A-4E2C-8A8B-B19965DED699}"/>
              </a:ext>
            </a:extLst>
          </p:cNvPr>
          <p:cNvSpPr>
            <a:spLocks noGrp="1"/>
          </p:cNvSpPr>
          <p:nvPr>
            <p:ph type="subTitle" idx="1"/>
          </p:nvPr>
        </p:nvSpPr>
        <p:spPr>
          <a:xfrm>
            <a:off x="3334249" y="19049"/>
            <a:ext cx="5357600" cy="352426"/>
          </a:xfrm>
        </p:spPr>
        <p:txBody>
          <a:bodyPr/>
          <a:lstStyle/>
          <a:p>
            <a:r>
              <a:rPr lang="he-IL" u="sng" dirty="0"/>
              <a:t>למידה מונחית </a:t>
            </a:r>
          </a:p>
        </p:txBody>
      </p:sp>
      <p:pic>
        <p:nvPicPr>
          <p:cNvPr id="5" name="תמונה 4">
            <a:extLst>
              <a:ext uri="{FF2B5EF4-FFF2-40B4-BE49-F238E27FC236}">
                <a16:creationId xmlns:a16="http://schemas.microsoft.com/office/drawing/2014/main" id="{E2A21635-EB5E-4F51-AE64-1C7E5117E7A6}"/>
              </a:ext>
            </a:extLst>
          </p:cNvPr>
          <p:cNvPicPr>
            <a:picLocks noChangeAspect="1"/>
          </p:cNvPicPr>
          <p:nvPr/>
        </p:nvPicPr>
        <p:blipFill>
          <a:blip r:embed="rId2"/>
          <a:stretch>
            <a:fillRect/>
          </a:stretch>
        </p:blipFill>
        <p:spPr>
          <a:xfrm>
            <a:off x="1084908" y="1037679"/>
            <a:ext cx="6458851" cy="5725324"/>
          </a:xfrm>
          <a:prstGeom prst="rect">
            <a:avLst/>
          </a:prstGeom>
        </p:spPr>
      </p:pic>
    </p:spTree>
    <p:extLst>
      <p:ext uri="{BB962C8B-B14F-4D97-AF65-F5344CB8AC3E}">
        <p14:creationId xmlns:p14="http://schemas.microsoft.com/office/powerpoint/2010/main" val="397611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554199-3EA2-43DC-A76B-48C24295439C}"/>
              </a:ext>
            </a:extLst>
          </p:cNvPr>
          <p:cNvSpPr>
            <a:spLocks noGrp="1"/>
          </p:cNvSpPr>
          <p:nvPr>
            <p:ph type="ctrTitle"/>
          </p:nvPr>
        </p:nvSpPr>
        <p:spPr>
          <a:xfrm>
            <a:off x="1061191" y="1069752"/>
            <a:ext cx="5518066" cy="1681901"/>
          </a:xfrm>
        </p:spPr>
        <p:txBody>
          <a:bodyPr>
            <a:normAutofit/>
          </a:bodyPr>
          <a:lstStyle/>
          <a:p>
            <a:pPr algn="l"/>
            <a:r>
              <a:rPr lang="en-US" sz="1200" dirty="0"/>
              <a:t>confusion matrix:</a:t>
            </a:r>
            <a:endParaRPr lang="he-IL" sz="1200" dirty="0"/>
          </a:p>
        </p:txBody>
      </p:sp>
      <p:sp>
        <p:nvSpPr>
          <p:cNvPr id="3" name="כותרת משנה 2">
            <a:extLst>
              <a:ext uri="{FF2B5EF4-FFF2-40B4-BE49-F238E27FC236}">
                <a16:creationId xmlns:a16="http://schemas.microsoft.com/office/drawing/2014/main" id="{7FF98D74-EF7C-4757-AE94-B0A6663D7797}"/>
              </a:ext>
            </a:extLst>
          </p:cNvPr>
          <p:cNvSpPr>
            <a:spLocks noGrp="1"/>
          </p:cNvSpPr>
          <p:nvPr>
            <p:ph type="subTitle" idx="1"/>
          </p:nvPr>
        </p:nvSpPr>
        <p:spPr>
          <a:xfrm>
            <a:off x="3505699" y="231"/>
            <a:ext cx="5357600" cy="323620"/>
          </a:xfrm>
        </p:spPr>
        <p:txBody>
          <a:bodyPr>
            <a:normAutofit fontScale="92500" lnSpcReduction="10000"/>
          </a:bodyPr>
          <a:lstStyle/>
          <a:p>
            <a:r>
              <a:rPr lang="he-IL" u="sng" dirty="0"/>
              <a:t>למידה מונחית </a:t>
            </a:r>
          </a:p>
        </p:txBody>
      </p:sp>
      <mc:AlternateContent xmlns:mc="http://schemas.openxmlformats.org/markup-compatibility/2006" xmlns:p14="http://schemas.microsoft.com/office/powerpoint/2010/main">
        <mc:Choice Requires="p14">
          <p:contentPart p14:bwMode="auto" r:id="rId2">
            <p14:nvContentPartPr>
              <p14:cNvPr id="6" name="דיו 5">
                <a:extLst>
                  <a:ext uri="{FF2B5EF4-FFF2-40B4-BE49-F238E27FC236}">
                    <a16:creationId xmlns:a16="http://schemas.microsoft.com/office/drawing/2014/main" id="{3F7FA963-C137-4869-8D0F-A55A3DC7FD98}"/>
                  </a:ext>
                </a:extLst>
              </p14:cNvPr>
              <p14:cNvContentPartPr/>
              <p14:nvPr/>
            </p14:nvContentPartPr>
            <p14:xfrm>
              <a:off x="3495270" y="5743155"/>
              <a:ext cx="250920" cy="29520"/>
            </p14:xfrm>
          </p:contentPart>
        </mc:Choice>
        <mc:Fallback xmlns="">
          <p:pic>
            <p:nvPicPr>
              <p:cNvPr id="6" name="דיו 5">
                <a:extLst>
                  <a:ext uri="{FF2B5EF4-FFF2-40B4-BE49-F238E27FC236}">
                    <a16:creationId xmlns:a16="http://schemas.microsoft.com/office/drawing/2014/main" id="{3F7FA963-C137-4869-8D0F-A55A3DC7FD98}"/>
                  </a:ext>
                </a:extLst>
              </p:cNvPr>
              <p:cNvPicPr/>
              <p:nvPr/>
            </p:nvPicPr>
            <p:blipFill>
              <a:blip r:embed="rId4"/>
              <a:stretch>
                <a:fillRect/>
              </a:stretch>
            </p:blipFill>
            <p:spPr>
              <a:xfrm>
                <a:off x="3459270" y="5671515"/>
                <a:ext cx="3225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דיו 7">
                <a:extLst>
                  <a:ext uri="{FF2B5EF4-FFF2-40B4-BE49-F238E27FC236}">
                    <a16:creationId xmlns:a16="http://schemas.microsoft.com/office/drawing/2014/main" id="{EB78E499-E3C2-47EE-8E52-ACDD5C4555DB}"/>
                  </a:ext>
                </a:extLst>
              </p14:cNvPr>
              <p14:cNvContentPartPr/>
              <p14:nvPr/>
            </p14:nvContentPartPr>
            <p14:xfrm>
              <a:off x="3485910" y="5884995"/>
              <a:ext cx="233640" cy="24480"/>
            </p14:xfrm>
          </p:contentPart>
        </mc:Choice>
        <mc:Fallback xmlns="">
          <p:pic>
            <p:nvPicPr>
              <p:cNvPr id="8" name="דיו 7">
                <a:extLst>
                  <a:ext uri="{FF2B5EF4-FFF2-40B4-BE49-F238E27FC236}">
                    <a16:creationId xmlns:a16="http://schemas.microsoft.com/office/drawing/2014/main" id="{EB78E499-E3C2-47EE-8E52-ACDD5C4555DB}"/>
                  </a:ext>
                </a:extLst>
              </p:cNvPr>
              <p:cNvPicPr/>
              <p:nvPr/>
            </p:nvPicPr>
            <p:blipFill>
              <a:blip r:embed="rId6"/>
              <a:stretch>
                <a:fillRect/>
              </a:stretch>
            </p:blipFill>
            <p:spPr>
              <a:xfrm>
                <a:off x="3449910" y="5813355"/>
                <a:ext cx="3052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דיו 8">
                <a:extLst>
                  <a:ext uri="{FF2B5EF4-FFF2-40B4-BE49-F238E27FC236}">
                    <a16:creationId xmlns:a16="http://schemas.microsoft.com/office/drawing/2014/main" id="{56703008-E24F-42E8-A4DD-331B2C56DB7C}"/>
                  </a:ext>
                </a:extLst>
              </p14:cNvPr>
              <p14:cNvContentPartPr/>
              <p14:nvPr/>
            </p14:nvContentPartPr>
            <p14:xfrm>
              <a:off x="3485910" y="6217275"/>
              <a:ext cx="279360" cy="30960"/>
            </p14:xfrm>
          </p:contentPart>
        </mc:Choice>
        <mc:Fallback xmlns="">
          <p:pic>
            <p:nvPicPr>
              <p:cNvPr id="9" name="דיו 8">
                <a:extLst>
                  <a:ext uri="{FF2B5EF4-FFF2-40B4-BE49-F238E27FC236}">
                    <a16:creationId xmlns:a16="http://schemas.microsoft.com/office/drawing/2014/main" id="{56703008-E24F-42E8-A4DD-331B2C56DB7C}"/>
                  </a:ext>
                </a:extLst>
              </p:cNvPr>
              <p:cNvPicPr/>
              <p:nvPr/>
            </p:nvPicPr>
            <p:blipFill>
              <a:blip r:embed="rId8"/>
              <a:stretch>
                <a:fillRect/>
              </a:stretch>
            </p:blipFill>
            <p:spPr>
              <a:xfrm>
                <a:off x="3449910" y="6145635"/>
                <a:ext cx="351000" cy="174600"/>
              </a:xfrm>
              <a:prstGeom prst="rect">
                <a:avLst/>
              </a:prstGeom>
            </p:spPr>
          </p:pic>
        </mc:Fallback>
      </mc:AlternateContent>
      <p:pic>
        <p:nvPicPr>
          <p:cNvPr id="5" name="תמונה 4">
            <a:extLst>
              <a:ext uri="{FF2B5EF4-FFF2-40B4-BE49-F238E27FC236}">
                <a16:creationId xmlns:a16="http://schemas.microsoft.com/office/drawing/2014/main" id="{AE2CF24D-5187-4F23-BD16-0625F798D161}"/>
              </a:ext>
            </a:extLst>
          </p:cNvPr>
          <p:cNvPicPr>
            <a:picLocks noChangeAspect="1"/>
          </p:cNvPicPr>
          <p:nvPr/>
        </p:nvPicPr>
        <p:blipFill>
          <a:blip r:embed="rId9"/>
          <a:stretch>
            <a:fillRect/>
          </a:stretch>
        </p:blipFill>
        <p:spPr>
          <a:xfrm>
            <a:off x="1061191" y="1391446"/>
            <a:ext cx="5034809" cy="5374886"/>
          </a:xfrm>
          <a:prstGeom prst="rect">
            <a:avLst/>
          </a:prstGeom>
        </p:spPr>
      </p:pic>
    </p:spTree>
    <p:extLst>
      <p:ext uri="{BB962C8B-B14F-4D97-AF65-F5344CB8AC3E}">
        <p14:creationId xmlns:p14="http://schemas.microsoft.com/office/powerpoint/2010/main" val="46571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7FACA1-C2ED-456D-B324-BFE2AEF6D788}"/>
              </a:ext>
            </a:extLst>
          </p:cNvPr>
          <p:cNvSpPr>
            <a:spLocks noGrp="1"/>
          </p:cNvSpPr>
          <p:nvPr>
            <p:ph type="ctrTitle"/>
          </p:nvPr>
        </p:nvSpPr>
        <p:spPr>
          <a:xfrm>
            <a:off x="1057619" y="818001"/>
            <a:ext cx="7717181" cy="2773498"/>
          </a:xfrm>
        </p:spPr>
        <p:txBody>
          <a:bodyPr>
            <a:noAutofit/>
          </a:bodyPr>
          <a:lstStyle/>
          <a:p>
            <a:r>
              <a:rPr lang="he-IL" sz="1800" dirty="0"/>
              <a:t>בעבודת חקר זו עסקנו בעצם בשאלה מחקר- האם שחקן מסוים יבחר לאולסטאר בעונה הבאה על סמך נתוניו?</a:t>
            </a:r>
            <a:br>
              <a:rPr lang="he-IL" sz="1800" dirty="0"/>
            </a:br>
            <a:br>
              <a:rPr lang="he-IL" sz="4400" dirty="0"/>
            </a:br>
            <a:r>
              <a:rPr lang="he-IL" sz="1800" dirty="0"/>
              <a:t>ראינו כי הקריטריונים שהכי משפיעים על בחירת האולסטאר הם נקודות,דקות,כמות סלים שקלעו.</a:t>
            </a:r>
            <a:br>
              <a:rPr lang="he-IL" sz="1800" dirty="0"/>
            </a:br>
            <a:br>
              <a:rPr lang="he-IL" sz="1800" dirty="0"/>
            </a:br>
            <a:br>
              <a:rPr lang="he-IL" sz="1800" dirty="0"/>
            </a:br>
            <a:r>
              <a:rPr lang="he-IL" sz="1800" dirty="0"/>
              <a:t>על סמך תוצאות הנסוי אנו מסיקים כי ניתן לחזות בדיוק גבוהה מאוד את שאלת החקר שלנו.</a:t>
            </a:r>
            <a:br>
              <a:rPr lang="he-IL" sz="900" dirty="0"/>
            </a:br>
            <a:br>
              <a:rPr lang="he-IL" sz="900" dirty="0"/>
            </a:br>
            <a:br>
              <a:rPr lang="he-IL" sz="900" dirty="0"/>
            </a:br>
            <a:br>
              <a:rPr lang="he-IL" sz="900" dirty="0"/>
            </a:br>
            <a:endParaRPr lang="he-IL" sz="1800" dirty="0"/>
          </a:p>
        </p:txBody>
      </p:sp>
      <p:sp>
        <p:nvSpPr>
          <p:cNvPr id="3" name="כותרת משנה 2">
            <a:extLst>
              <a:ext uri="{FF2B5EF4-FFF2-40B4-BE49-F238E27FC236}">
                <a16:creationId xmlns:a16="http://schemas.microsoft.com/office/drawing/2014/main" id="{89C0D92A-E014-4096-ADA4-4657CB395ABD}"/>
              </a:ext>
            </a:extLst>
          </p:cNvPr>
          <p:cNvSpPr>
            <a:spLocks noGrp="1"/>
          </p:cNvSpPr>
          <p:nvPr>
            <p:ph type="subTitle" idx="1"/>
          </p:nvPr>
        </p:nvSpPr>
        <p:spPr>
          <a:xfrm>
            <a:off x="3417200" y="21575"/>
            <a:ext cx="5357600" cy="408083"/>
          </a:xfrm>
        </p:spPr>
        <p:txBody>
          <a:bodyPr/>
          <a:lstStyle/>
          <a:p>
            <a:r>
              <a:rPr lang="he-IL" u="sng" dirty="0"/>
              <a:t>מסקנה סיכום</a:t>
            </a:r>
          </a:p>
        </p:txBody>
      </p:sp>
      <p:sp>
        <p:nvSpPr>
          <p:cNvPr id="4" name="תיבת טקסט 3">
            <a:extLst>
              <a:ext uri="{FF2B5EF4-FFF2-40B4-BE49-F238E27FC236}">
                <a16:creationId xmlns:a16="http://schemas.microsoft.com/office/drawing/2014/main" id="{F0C778D9-676A-4376-A820-9F5002D25EE4}"/>
              </a:ext>
            </a:extLst>
          </p:cNvPr>
          <p:cNvSpPr txBox="1"/>
          <p:nvPr/>
        </p:nvSpPr>
        <p:spPr>
          <a:xfrm>
            <a:off x="1057619" y="3979842"/>
            <a:ext cx="7467600" cy="369332"/>
          </a:xfrm>
          <a:prstGeom prst="rect">
            <a:avLst/>
          </a:prstGeom>
          <a:noFill/>
        </p:spPr>
        <p:txBody>
          <a:bodyPr wrap="square" rtlCol="1">
            <a:spAutoFit/>
          </a:bodyPr>
          <a:lstStyle/>
          <a:p>
            <a:pPr algn="r"/>
            <a:r>
              <a:rPr lang="en-US" dirty="0"/>
              <a:t>git</a:t>
            </a:r>
            <a:r>
              <a:rPr lang="he-IL" dirty="0"/>
              <a:t>קישור ל-</a:t>
            </a:r>
          </a:p>
        </p:txBody>
      </p:sp>
      <p:sp>
        <p:nvSpPr>
          <p:cNvPr id="5" name="תיבת טקסט 4">
            <a:extLst>
              <a:ext uri="{FF2B5EF4-FFF2-40B4-BE49-F238E27FC236}">
                <a16:creationId xmlns:a16="http://schemas.microsoft.com/office/drawing/2014/main" id="{2F2DF2C6-3862-4F1B-A248-E2C09C799824}"/>
              </a:ext>
            </a:extLst>
          </p:cNvPr>
          <p:cNvSpPr txBox="1"/>
          <p:nvPr/>
        </p:nvSpPr>
        <p:spPr>
          <a:xfrm>
            <a:off x="1847654" y="4703975"/>
            <a:ext cx="6532775" cy="369332"/>
          </a:xfrm>
          <a:prstGeom prst="rect">
            <a:avLst/>
          </a:prstGeom>
          <a:noFill/>
        </p:spPr>
        <p:txBody>
          <a:bodyPr wrap="square" rtlCol="1">
            <a:spAutoFit/>
          </a:bodyPr>
          <a:lstStyle/>
          <a:p>
            <a:r>
              <a:rPr lang="en-US" dirty="0"/>
              <a:t>https://github.com/oferkarp/data-science-project.git</a:t>
            </a:r>
            <a:endParaRPr lang="he-IL" dirty="0"/>
          </a:p>
        </p:txBody>
      </p:sp>
    </p:spTree>
    <p:extLst>
      <p:ext uri="{BB962C8B-B14F-4D97-AF65-F5344CB8AC3E}">
        <p14:creationId xmlns:p14="http://schemas.microsoft.com/office/powerpoint/2010/main" val="145963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194C6D-D76C-4AB8-B004-B3155FB95EC7}"/>
              </a:ext>
            </a:extLst>
          </p:cNvPr>
          <p:cNvSpPr>
            <a:spLocks noGrp="1"/>
          </p:cNvSpPr>
          <p:nvPr>
            <p:ph type="ctrTitle"/>
          </p:nvPr>
        </p:nvSpPr>
        <p:spPr>
          <a:xfrm>
            <a:off x="1714500" y="688201"/>
            <a:ext cx="7150748" cy="2322158"/>
          </a:xfrm>
        </p:spPr>
        <p:txBody>
          <a:bodyPr>
            <a:noAutofit/>
          </a:bodyPr>
          <a:lstStyle/>
          <a:p>
            <a:r>
              <a:rPr lang="he-IL" sz="2400" dirty="0">
                <a:cs typeface="+mn-cs"/>
              </a:rPr>
              <a:t>האם שחקן יבחר לאולסטאר בעונה הבאה על סמך נתוניו?</a:t>
            </a:r>
          </a:p>
        </p:txBody>
      </p:sp>
      <p:sp>
        <p:nvSpPr>
          <p:cNvPr id="3" name="כותרת משנה 2">
            <a:extLst>
              <a:ext uri="{FF2B5EF4-FFF2-40B4-BE49-F238E27FC236}">
                <a16:creationId xmlns:a16="http://schemas.microsoft.com/office/drawing/2014/main" id="{5DBBF153-773D-4A91-88D7-469F1516E8E3}"/>
              </a:ext>
            </a:extLst>
          </p:cNvPr>
          <p:cNvSpPr>
            <a:spLocks noGrp="1"/>
          </p:cNvSpPr>
          <p:nvPr>
            <p:ph type="subTitle" idx="1"/>
          </p:nvPr>
        </p:nvSpPr>
        <p:spPr>
          <a:xfrm>
            <a:off x="3590925" y="-509823"/>
            <a:ext cx="5351978" cy="1117683"/>
          </a:xfrm>
        </p:spPr>
        <p:txBody>
          <a:bodyPr>
            <a:normAutofit/>
          </a:bodyPr>
          <a:lstStyle/>
          <a:p>
            <a:r>
              <a:rPr lang="he-IL" sz="3600" u="sng" dirty="0"/>
              <a:t>שאלת המחקר שלנו </a:t>
            </a:r>
          </a:p>
        </p:txBody>
      </p:sp>
      <p:pic>
        <p:nvPicPr>
          <p:cNvPr id="2050" name="Picture 2" descr="הסגלים לאולסטאר: לברון בחר בדייויס, קוואי ודונצ&amp;#39;יץ&amp;#39; - ישראל ספורט">
            <a:extLst>
              <a:ext uri="{FF2B5EF4-FFF2-40B4-BE49-F238E27FC236}">
                <a16:creationId xmlns:a16="http://schemas.microsoft.com/office/drawing/2014/main" id="{150B93F5-4ADD-4964-898B-92F93930D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3320935"/>
            <a:ext cx="5010150" cy="334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F476F7-C1F3-4C69-B554-56AFD22A14BC}"/>
              </a:ext>
            </a:extLst>
          </p:cNvPr>
          <p:cNvSpPr>
            <a:spLocks noGrp="1"/>
          </p:cNvSpPr>
          <p:nvPr>
            <p:ph type="ctrTitle"/>
          </p:nvPr>
        </p:nvSpPr>
        <p:spPr>
          <a:xfrm>
            <a:off x="1658679" y="685150"/>
            <a:ext cx="7247371" cy="3226983"/>
          </a:xfrm>
        </p:spPr>
        <p:txBody>
          <a:bodyPr>
            <a:normAutofit fontScale="90000"/>
          </a:bodyPr>
          <a:lstStyle/>
          <a:p>
            <a:r>
              <a:rPr lang="he-IL" sz="2000" dirty="0"/>
              <a:t>השתמשתי בשיטת </a:t>
            </a:r>
            <a:r>
              <a:rPr lang="en-US" sz="2000" dirty="0"/>
              <a:t>crawling</a:t>
            </a:r>
            <a:r>
              <a:rPr lang="he-IL" sz="2000" dirty="0"/>
              <a:t> כדי להוריד את הנתונים שאני צריך מהאתר של ה-</a:t>
            </a:r>
            <a:r>
              <a:rPr lang="en-US" sz="2000" dirty="0"/>
              <a:t>NBA</a:t>
            </a:r>
            <a:r>
              <a:rPr lang="he-IL" sz="2000" dirty="0"/>
              <a:t> .</a:t>
            </a:r>
            <a:br>
              <a:rPr lang="he-IL" sz="3200" dirty="0"/>
            </a:br>
            <a:br>
              <a:rPr lang="he-IL" sz="3200" dirty="0"/>
            </a:br>
            <a:r>
              <a:rPr lang="he-IL" sz="1600" dirty="0"/>
              <a:t>עונת 2021- </a:t>
            </a:r>
            <a:r>
              <a:rPr lang="en-US" sz="1600" dirty="0">
                <a:hlinkClick r:id="rId2"/>
              </a:rPr>
              <a:t>https://www.basketball-reference.com/leagues/NBA_2021_per_game.html</a:t>
            </a:r>
            <a:br>
              <a:rPr lang="he-IL" sz="1600" dirty="0"/>
            </a:br>
            <a:r>
              <a:rPr lang="he-IL" sz="1600" dirty="0"/>
              <a:t>עונת 2020- </a:t>
            </a:r>
            <a:r>
              <a:rPr lang="en-US" sz="1600" dirty="0">
                <a:hlinkClick r:id="rId3"/>
              </a:rPr>
              <a:t>https://www.basketball-reference.com/leagues/NBA_2020_per_game.html</a:t>
            </a:r>
            <a:r>
              <a:rPr lang="he-IL" sz="1600" dirty="0"/>
              <a:t> </a:t>
            </a:r>
            <a:br>
              <a:rPr lang="he-IL" sz="1600" dirty="0"/>
            </a:br>
            <a:r>
              <a:rPr lang="he-IL" sz="1600" dirty="0"/>
              <a:t>עונת 2019- </a:t>
            </a:r>
            <a:r>
              <a:rPr lang="en-US" sz="1600" dirty="0">
                <a:hlinkClick r:id="rId4"/>
              </a:rPr>
              <a:t>https://www.basketball-reference.com/leagues/NBA_2019_per_game.html</a:t>
            </a:r>
            <a:br>
              <a:rPr lang="he-IL" sz="1600" dirty="0"/>
            </a:br>
            <a:r>
              <a:rPr lang="he-IL" sz="1600" dirty="0"/>
              <a:t>עונת 2018- </a:t>
            </a:r>
            <a:r>
              <a:rPr lang="en-US" sz="1600" dirty="0">
                <a:hlinkClick r:id="rId5"/>
              </a:rPr>
              <a:t>https://www.basketball-reference.com/leagues/NBA_2018_per_game.html</a:t>
            </a:r>
            <a:br>
              <a:rPr lang="he-IL" sz="1600" dirty="0"/>
            </a:br>
            <a:r>
              <a:rPr lang="he-IL" sz="1600" dirty="0"/>
              <a:t>עונת 2017- </a:t>
            </a:r>
            <a:r>
              <a:rPr lang="en-US" sz="1600" dirty="0">
                <a:hlinkClick r:id="rId6"/>
              </a:rPr>
              <a:t>https://www.basketball-reference.com/leagues/NBA_2017_per_game.html</a:t>
            </a:r>
            <a:br>
              <a:rPr lang="he-IL" sz="1600" dirty="0"/>
            </a:br>
            <a:r>
              <a:rPr lang="he-IL" sz="1600" dirty="0"/>
              <a:t>עונת 2016- </a:t>
            </a:r>
            <a:r>
              <a:rPr lang="en-US" sz="1600" dirty="0">
                <a:hlinkClick r:id="rId7"/>
              </a:rPr>
              <a:t>https://www.basketball-reference.com/leagues/NBA_2016_per_game.html</a:t>
            </a:r>
            <a:br>
              <a:rPr lang="he-IL" sz="1600" dirty="0"/>
            </a:br>
            <a:r>
              <a:rPr lang="he-IL" sz="1600" dirty="0"/>
              <a:t>עונת 2015- </a:t>
            </a:r>
            <a:r>
              <a:rPr lang="en-US" sz="1600" dirty="0">
                <a:hlinkClick r:id="rId8"/>
              </a:rPr>
              <a:t>https://www.basketball-reference.com/leagues/NBA_2015_per_game.html</a:t>
            </a:r>
            <a:br>
              <a:rPr lang="he-IL" sz="1600" dirty="0"/>
            </a:br>
            <a:r>
              <a:rPr lang="he-IL" sz="1600" dirty="0"/>
              <a:t>עונת 2014- </a:t>
            </a:r>
            <a:r>
              <a:rPr lang="en-US" sz="1600" dirty="0">
                <a:hlinkClick r:id="rId9"/>
              </a:rPr>
              <a:t>https://www.basketball-reference.com/leagues/NBA_2014_per_game.html</a:t>
            </a:r>
            <a:br>
              <a:rPr lang="he-IL" sz="1600" dirty="0"/>
            </a:br>
            <a:r>
              <a:rPr lang="he-IL" sz="1600" dirty="0"/>
              <a:t>עונת 2013- </a:t>
            </a:r>
            <a:r>
              <a:rPr lang="en-US" sz="1600" dirty="0">
                <a:hlinkClick r:id="rId10"/>
              </a:rPr>
              <a:t>https://www.basketball-reference.com/leagues/NBA_2013_per_game.html</a:t>
            </a:r>
            <a:br>
              <a:rPr lang="he-IL" sz="1600" dirty="0"/>
            </a:br>
            <a:r>
              <a:rPr lang="he-IL" sz="1600" dirty="0"/>
              <a:t>עונת 2012- </a:t>
            </a:r>
            <a:r>
              <a:rPr lang="en-US" sz="1600" dirty="0">
                <a:hlinkClick r:id="rId11"/>
              </a:rPr>
              <a:t>https://www.basketball-reference.com/leagues/NBA_2012_per_game.html</a:t>
            </a:r>
            <a:br>
              <a:rPr lang="he-IL" sz="1600" dirty="0"/>
            </a:br>
            <a:r>
              <a:rPr lang="he-IL" sz="1600" dirty="0"/>
              <a:t>עונת 2011- </a:t>
            </a:r>
            <a:r>
              <a:rPr lang="en-US" sz="1600" dirty="0">
                <a:hlinkClick r:id="rId12"/>
              </a:rPr>
              <a:t>https://www.basketball-reference.com/leagues/NBA_2011_per_game.html</a:t>
            </a:r>
            <a:br>
              <a:rPr lang="he-IL" sz="1600" dirty="0"/>
            </a:br>
            <a:r>
              <a:rPr lang="he-IL" sz="1600" dirty="0"/>
              <a:t>עונת 2010- </a:t>
            </a:r>
            <a:r>
              <a:rPr lang="en-US" sz="1600" dirty="0">
                <a:hlinkClick r:id="rId13"/>
              </a:rPr>
              <a:t>https://www.basketball-reference.com/leagues/NBA_2010_per_game.html</a:t>
            </a:r>
            <a:br>
              <a:rPr lang="he-IL" sz="1600" dirty="0"/>
            </a:br>
            <a:br>
              <a:rPr lang="he-IL" sz="3200" dirty="0"/>
            </a:br>
            <a:br>
              <a:rPr lang="he-IL" sz="3200" dirty="0"/>
            </a:br>
            <a:endParaRPr lang="he-IL" sz="3200" dirty="0"/>
          </a:p>
        </p:txBody>
      </p:sp>
      <p:sp>
        <p:nvSpPr>
          <p:cNvPr id="3" name="כותרת משנה 2">
            <a:extLst>
              <a:ext uri="{FF2B5EF4-FFF2-40B4-BE49-F238E27FC236}">
                <a16:creationId xmlns:a16="http://schemas.microsoft.com/office/drawing/2014/main" id="{3F533422-42BF-4361-A8DB-B6A1438B3763}"/>
              </a:ext>
            </a:extLst>
          </p:cNvPr>
          <p:cNvSpPr>
            <a:spLocks noGrp="1"/>
          </p:cNvSpPr>
          <p:nvPr>
            <p:ph type="subTitle" idx="1"/>
          </p:nvPr>
        </p:nvSpPr>
        <p:spPr>
          <a:xfrm>
            <a:off x="3548450" y="0"/>
            <a:ext cx="5357600" cy="539827"/>
          </a:xfrm>
        </p:spPr>
        <p:txBody>
          <a:bodyPr>
            <a:normAutofit fontScale="92500" lnSpcReduction="10000"/>
          </a:bodyPr>
          <a:lstStyle/>
          <a:p>
            <a:r>
              <a:rPr lang="he-IL" sz="3200" u="sng" dirty="0"/>
              <a:t>הרכשת נתונים</a:t>
            </a:r>
          </a:p>
        </p:txBody>
      </p:sp>
      <p:pic>
        <p:nvPicPr>
          <p:cNvPr id="7" name="תמונה 6">
            <a:extLst>
              <a:ext uri="{FF2B5EF4-FFF2-40B4-BE49-F238E27FC236}">
                <a16:creationId xmlns:a16="http://schemas.microsoft.com/office/drawing/2014/main" id="{0EA7BFB5-0F53-48D8-875F-D46931AA69FC}"/>
              </a:ext>
            </a:extLst>
          </p:cNvPr>
          <p:cNvPicPr>
            <a:picLocks noChangeAspect="1"/>
          </p:cNvPicPr>
          <p:nvPr/>
        </p:nvPicPr>
        <p:blipFill>
          <a:blip r:embed="rId14"/>
          <a:stretch>
            <a:fillRect/>
          </a:stretch>
        </p:blipFill>
        <p:spPr>
          <a:xfrm>
            <a:off x="2347610" y="4559358"/>
            <a:ext cx="6215187" cy="2098635"/>
          </a:xfrm>
          <a:prstGeom prst="rect">
            <a:avLst/>
          </a:prstGeom>
        </p:spPr>
      </p:pic>
    </p:spTree>
    <p:extLst>
      <p:ext uri="{BB962C8B-B14F-4D97-AF65-F5344CB8AC3E}">
        <p14:creationId xmlns:p14="http://schemas.microsoft.com/office/powerpoint/2010/main" val="57183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8FA647-52C8-483A-B5BE-26A360A70DCE}"/>
              </a:ext>
            </a:extLst>
          </p:cNvPr>
          <p:cNvSpPr>
            <a:spLocks noGrp="1"/>
          </p:cNvSpPr>
          <p:nvPr>
            <p:ph type="ctrTitle"/>
          </p:nvPr>
        </p:nvSpPr>
        <p:spPr>
          <a:xfrm>
            <a:off x="1201479" y="703663"/>
            <a:ext cx="7573321" cy="1511635"/>
          </a:xfrm>
        </p:spPr>
        <p:txBody>
          <a:bodyPr>
            <a:normAutofit/>
          </a:bodyPr>
          <a:lstStyle/>
          <a:p>
            <a:r>
              <a:rPr lang="he-IL" sz="1800" dirty="0"/>
              <a:t>שם שחקן, עמדה, גיל, קבוצה, כמות משחקים, משחקים שהתחיל בחמישייה, דקות, כמות סלים למשחק, כמות ניסיונות סלים למשחק, אחוז סלים שנכנסו למשחק ועוד הרבה נתונים בסך הכל </a:t>
            </a:r>
            <a:br>
              <a:rPr lang="he-IL" sz="1800" dirty="0"/>
            </a:br>
            <a:r>
              <a:rPr lang="he-IL" sz="1800" dirty="0"/>
              <a:t>30 עמודות.</a:t>
            </a:r>
            <a:br>
              <a:rPr lang="he-IL" sz="1800" dirty="0"/>
            </a:br>
            <a:br>
              <a:rPr lang="he-IL" sz="1800" dirty="0"/>
            </a:br>
            <a:r>
              <a:rPr lang="he-IL" sz="1800" dirty="0"/>
              <a:t>כ-224,700 נתונים.</a:t>
            </a:r>
          </a:p>
        </p:txBody>
      </p:sp>
      <p:sp>
        <p:nvSpPr>
          <p:cNvPr id="3" name="כותרת משנה 2">
            <a:extLst>
              <a:ext uri="{FF2B5EF4-FFF2-40B4-BE49-F238E27FC236}">
                <a16:creationId xmlns:a16="http://schemas.microsoft.com/office/drawing/2014/main" id="{9A5E6046-BAB6-4656-A52E-9B24A601B0C8}"/>
              </a:ext>
            </a:extLst>
          </p:cNvPr>
          <p:cNvSpPr>
            <a:spLocks noGrp="1"/>
          </p:cNvSpPr>
          <p:nvPr>
            <p:ph type="subTitle" idx="1"/>
          </p:nvPr>
        </p:nvSpPr>
        <p:spPr>
          <a:xfrm>
            <a:off x="3417200" y="165666"/>
            <a:ext cx="5357600" cy="397859"/>
          </a:xfrm>
        </p:spPr>
        <p:txBody>
          <a:bodyPr>
            <a:normAutofit/>
          </a:bodyPr>
          <a:lstStyle/>
          <a:p>
            <a:r>
              <a:rPr lang="he-IL" sz="2000" u="sng" dirty="0"/>
              <a:t>הנתונים שהתקבלו בתהליך- </a:t>
            </a:r>
          </a:p>
        </p:txBody>
      </p:sp>
      <p:pic>
        <p:nvPicPr>
          <p:cNvPr id="5" name="תמונה 4">
            <a:extLst>
              <a:ext uri="{FF2B5EF4-FFF2-40B4-BE49-F238E27FC236}">
                <a16:creationId xmlns:a16="http://schemas.microsoft.com/office/drawing/2014/main" id="{D64F216B-74D2-44B6-9A9B-3B0A652EFDB8}"/>
              </a:ext>
            </a:extLst>
          </p:cNvPr>
          <p:cNvPicPr>
            <a:picLocks noChangeAspect="1"/>
          </p:cNvPicPr>
          <p:nvPr/>
        </p:nvPicPr>
        <p:blipFill>
          <a:blip r:embed="rId2"/>
          <a:stretch>
            <a:fillRect/>
          </a:stretch>
        </p:blipFill>
        <p:spPr>
          <a:xfrm>
            <a:off x="1116637" y="2865398"/>
            <a:ext cx="7098482" cy="3745642"/>
          </a:xfrm>
          <a:prstGeom prst="rect">
            <a:avLst/>
          </a:prstGeom>
        </p:spPr>
      </p:pic>
      <p:pic>
        <p:nvPicPr>
          <p:cNvPr id="6" name="תמונה 5">
            <a:extLst>
              <a:ext uri="{FF2B5EF4-FFF2-40B4-BE49-F238E27FC236}">
                <a16:creationId xmlns:a16="http://schemas.microsoft.com/office/drawing/2014/main" id="{2699955D-6FFC-4F3A-B0C1-F7934BC7D545}"/>
              </a:ext>
            </a:extLst>
          </p:cNvPr>
          <p:cNvPicPr>
            <a:picLocks noChangeAspect="1"/>
          </p:cNvPicPr>
          <p:nvPr/>
        </p:nvPicPr>
        <p:blipFill>
          <a:blip r:embed="rId3"/>
          <a:stretch>
            <a:fillRect/>
          </a:stretch>
        </p:blipFill>
        <p:spPr>
          <a:xfrm>
            <a:off x="9190538" y="4311835"/>
            <a:ext cx="2839802" cy="2390520"/>
          </a:xfrm>
          <a:prstGeom prst="rect">
            <a:avLst/>
          </a:prstGeom>
        </p:spPr>
      </p:pic>
    </p:spTree>
    <p:extLst>
      <p:ext uri="{BB962C8B-B14F-4D97-AF65-F5344CB8AC3E}">
        <p14:creationId xmlns:p14="http://schemas.microsoft.com/office/powerpoint/2010/main" val="189070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D54D74-DE2A-424D-A194-F01017D3CF63}"/>
              </a:ext>
            </a:extLst>
          </p:cNvPr>
          <p:cNvSpPr>
            <a:spLocks noGrp="1"/>
          </p:cNvSpPr>
          <p:nvPr>
            <p:ph type="ctrTitle"/>
          </p:nvPr>
        </p:nvSpPr>
        <p:spPr>
          <a:xfrm>
            <a:off x="1180214" y="638678"/>
            <a:ext cx="7704572" cy="1185533"/>
          </a:xfrm>
        </p:spPr>
        <p:txBody>
          <a:bodyPr>
            <a:normAutofit/>
          </a:bodyPr>
          <a:lstStyle/>
          <a:p>
            <a:r>
              <a:rPr lang="he-IL" sz="1800" dirty="0">
                <a:cs typeface="+mn-cs"/>
              </a:rPr>
              <a:t>לאחר מכן הוספנו עוד עמודה בשם </a:t>
            </a:r>
            <a:r>
              <a:rPr lang="en-US" sz="1800" dirty="0">
                <a:cs typeface="+mn-cs"/>
              </a:rPr>
              <a:t>target</a:t>
            </a:r>
            <a:r>
              <a:rPr lang="he-IL" sz="1800" dirty="0">
                <a:cs typeface="+mn-cs"/>
              </a:rPr>
              <a:t>, 1 או 0 האם שחקן שיחק באולסטאר.</a:t>
            </a:r>
            <a:br>
              <a:rPr lang="he-IL" sz="1800" dirty="0">
                <a:cs typeface="+mn-cs"/>
              </a:rPr>
            </a:br>
            <a:r>
              <a:rPr lang="he-IL" sz="1800" dirty="0">
                <a:cs typeface="+mn-cs"/>
              </a:rPr>
              <a:t>(ניתן לראות שכמות העמודות עלתה מ-30 ל-31).</a:t>
            </a:r>
          </a:p>
        </p:txBody>
      </p:sp>
      <p:sp>
        <p:nvSpPr>
          <p:cNvPr id="3" name="כותרת משנה 2">
            <a:extLst>
              <a:ext uri="{FF2B5EF4-FFF2-40B4-BE49-F238E27FC236}">
                <a16:creationId xmlns:a16="http://schemas.microsoft.com/office/drawing/2014/main" id="{3AC7B415-3D03-471F-982F-918A73396E05}"/>
              </a:ext>
            </a:extLst>
          </p:cNvPr>
          <p:cNvSpPr>
            <a:spLocks noGrp="1"/>
          </p:cNvSpPr>
          <p:nvPr>
            <p:ph type="subTitle" idx="1"/>
          </p:nvPr>
        </p:nvSpPr>
        <p:spPr>
          <a:xfrm>
            <a:off x="3527186" y="231"/>
            <a:ext cx="5357600" cy="563296"/>
          </a:xfrm>
        </p:spPr>
        <p:txBody>
          <a:bodyPr/>
          <a:lstStyle/>
          <a:p>
            <a:r>
              <a:rPr lang="he-IL" u="sng" dirty="0"/>
              <a:t>המשך הרכשת נתונים</a:t>
            </a:r>
          </a:p>
        </p:txBody>
      </p:sp>
      <p:pic>
        <p:nvPicPr>
          <p:cNvPr id="5" name="תמונה 4">
            <a:extLst>
              <a:ext uri="{FF2B5EF4-FFF2-40B4-BE49-F238E27FC236}">
                <a16:creationId xmlns:a16="http://schemas.microsoft.com/office/drawing/2014/main" id="{F5F30DDF-38CA-4420-8E5C-175FF87BE365}"/>
              </a:ext>
            </a:extLst>
          </p:cNvPr>
          <p:cNvPicPr>
            <a:picLocks noChangeAspect="1"/>
          </p:cNvPicPr>
          <p:nvPr/>
        </p:nvPicPr>
        <p:blipFill>
          <a:blip r:embed="rId2"/>
          <a:stretch>
            <a:fillRect/>
          </a:stretch>
        </p:blipFill>
        <p:spPr>
          <a:xfrm>
            <a:off x="1035851" y="2044138"/>
            <a:ext cx="6936929" cy="4611844"/>
          </a:xfrm>
          <a:prstGeom prst="rect">
            <a:avLst/>
          </a:prstGeom>
        </p:spPr>
      </p:pic>
    </p:spTree>
    <p:extLst>
      <p:ext uri="{BB962C8B-B14F-4D97-AF65-F5344CB8AC3E}">
        <p14:creationId xmlns:p14="http://schemas.microsoft.com/office/powerpoint/2010/main" val="61655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A1DE0C-6FFB-490B-93DF-74DB2284E9E4}"/>
              </a:ext>
            </a:extLst>
          </p:cNvPr>
          <p:cNvSpPr>
            <a:spLocks noGrp="1"/>
          </p:cNvSpPr>
          <p:nvPr>
            <p:ph type="ctrTitle"/>
          </p:nvPr>
        </p:nvSpPr>
        <p:spPr>
          <a:xfrm>
            <a:off x="1052623" y="558211"/>
            <a:ext cx="7802410" cy="951612"/>
          </a:xfrm>
        </p:spPr>
        <p:txBody>
          <a:bodyPr>
            <a:normAutofit/>
          </a:bodyPr>
          <a:lstStyle/>
          <a:p>
            <a:r>
              <a:rPr lang="he-IL" sz="1800" dirty="0">
                <a:cs typeface="+mn-cs"/>
              </a:rPr>
              <a:t>אחרי שהוספנו עוד עמודה ,הורדנו את כל שחקני האולסטאר לקבצי </a:t>
            </a:r>
            <a:r>
              <a:rPr lang="en-US" sz="1800" dirty="0">
                <a:cs typeface="+mn-cs"/>
              </a:rPr>
              <a:t> CSV </a:t>
            </a:r>
            <a:r>
              <a:rPr lang="he-IL" sz="1800" dirty="0">
                <a:cs typeface="+mn-cs"/>
              </a:rPr>
              <a:t>ולאחר מכן טפלנו בנתונים שלהם . </a:t>
            </a:r>
            <a:br>
              <a:rPr lang="he-IL" sz="1800" dirty="0">
                <a:cs typeface="+mn-cs"/>
              </a:rPr>
            </a:br>
            <a:r>
              <a:rPr lang="he-IL" sz="1800" dirty="0">
                <a:cs typeface="+mn-cs"/>
              </a:rPr>
              <a:t>השארנו רק את השם של השחקן ועונה .</a:t>
            </a:r>
          </a:p>
        </p:txBody>
      </p:sp>
      <p:sp>
        <p:nvSpPr>
          <p:cNvPr id="3" name="כותרת משנה 2">
            <a:extLst>
              <a:ext uri="{FF2B5EF4-FFF2-40B4-BE49-F238E27FC236}">
                <a16:creationId xmlns:a16="http://schemas.microsoft.com/office/drawing/2014/main" id="{8EF656B1-F37C-4730-91E2-D912FDAC9506}"/>
              </a:ext>
            </a:extLst>
          </p:cNvPr>
          <p:cNvSpPr>
            <a:spLocks noGrp="1"/>
          </p:cNvSpPr>
          <p:nvPr>
            <p:ph type="subTitle" idx="1"/>
          </p:nvPr>
        </p:nvSpPr>
        <p:spPr>
          <a:xfrm>
            <a:off x="3580348" y="231"/>
            <a:ext cx="5357600" cy="531398"/>
          </a:xfrm>
        </p:spPr>
        <p:txBody>
          <a:bodyPr/>
          <a:lstStyle/>
          <a:p>
            <a:r>
              <a:rPr lang="he-IL" u="sng" dirty="0"/>
              <a:t>המשך הרכשת נתונים</a:t>
            </a:r>
          </a:p>
        </p:txBody>
      </p:sp>
      <p:pic>
        <p:nvPicPr>
          <p:cNvPr id="5" name="תמונה 4">
            <a:extLst>
              <a:ext uri="{FF2B5EF4-FFF2-40B4-BE49-F238E27FC236}">
                <a16:creationId xmlns:a16="http://schemas.microsoft.com/office/drawing/2014/main" id="{9E08DEEE-3DE3-44DF-A1B5-F7A0956E518F}"/>
              </a:ext>
            </a:extLst>
          </p:cNvPr>
          <p:cNvPicPr>
            <a:picLocks noChangeAspect="1"/>
          </p:cNvPicPr>
          <p:nvPr/>
        </p:nvPicPr>
        <p:blipFill>
          <a:blip r:embed="rId2"/>
          <a:stretch>
            <a:fillRect/>
          </a:stretch>
        </p:blipFill>
        <p:spPr>
          <a:xfrm>
            <a:off x="1052623" y="1778322"/>
            <a:ext cx="6413367" cy="5009853"/>
          </a:xfrm>
          <a:prstGeom prst="rect">
            <a:avLst/>
          </a:prstGeom>
        </p:spPr>
      </p:pic>
      <p:pic>
        <p:nvPicPr>
          <p:cNvPr id="6" name="תמונה 5">
            <a:extLst>
              <a:ext uri="{FF2B5EF4-FFF2-40B4-BE49-F238E27FC236}">
                <a16:creationId xmlns:a16="http://schemas.microsoft.com/office/drawing/2014/main" id="{0B01132B-2065-4F88-81BE-5DA7F65C4D22}"/>
              </a:ext>
            </a:extLst>
          </p:cNvPr>
          <p:cNvPicPr>
            <a:picLocks noChangeAspect="1"/>
          </p:cNvPicPr>
          <p:nvPr/>
        </p:nvPicPr>
        <p:blipFill>
          <a:blip r:embed="rId3"/>
          <a:stretch>
            <a:fillRect/>
          </a:stretch>
        </p:blipFill>
        <p:spPr>
          <a:xfrm>
            <a:off x="8967730" y="4742473"/>
            <a:ext cx="3224270" cy="2115528"/>
          </a:xfrm>
          <a:prstGeom prst="rect">
            <a:avLst/>
          </a:prstGeom>
        </p:spPr>
      </p:pic>
    </p:spTree>
    <p:extLst>
      <p:ext uri="{BB962C8B-B14F-4D97-AF65-F5344CB8AC3E}">
        <p14:creationId xmlns:p14="http://schemas.microsoft.com/office/powerpoint/2010/main" val="75338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FD8224-40F8-4603-8173-DEB3E94F5DDC}"/>
              </a:ext>
            </a:extLst>
          </p:cNvPr>
          <p:cNvSpPr>
            <a:spLocks noGrp="1"/>
          </p:cNvSpPr>
          <p:nvPr>
            <p:ph type="ctrTitle"/>
          </p:nvPr>
        </p:nvSpPr>
        <p:spPr>
          <a:xfrm>
            <a:off x="1068947" y="775253"/>
            <a:ext cx="7592903" cy="1790726"/>
          </a:xfrm>
        </p:spPr>
        <p:txBody>
          <a:bodyPr>
            <a:noAutofit/>
          </a:bodyPr>
          <a:lstStyle/>
          <a:p>
            <a:r>
              <a:rPr lang="he-IL" sz="1800" dirty="0"/>
              <a:t>סימנו 1 בעמודת ה </a:t>
            </a:r>
            <a:r>
              <a:rPr lang="en-US" sz="1800" dirty="0"/>
              <a:t>target</a:t>
            </a:r>
            <a:r>
              <a:rPr lang="he-IL" sz="1800" dirty="0"/>
              <a:t> עבור הרשומות של השחקנים ששיחקו באולסטר.</a:t>
            </a:r>
          </a:p>
        </p:txBody>
      </p:sp>
      <p:sp>
        <p:nvSpPr>
          <p:cNvPr id="3" name="כותרת משנה 2">
            <a:extLst>
              <a:ext uri="{FF2B5EF4-FFF2-40B4-BE49-F238E27FC236}">
                <a16:creationId xmlns:a16="http://schemas.microsoft.com/office/drawing/2014/main" id="{73A22EB0-1DC1-4352-A5B4-B75ACF2CE73B}"/>
              </a:ext>
            </a:extLst>
          </p:cNvPr>
          <p:cNvSpPr>
            <a:spLocks noGrp="1"/>
          </p:cNvSpPr>
          <p:nvPr>
            <p:ph type="subTitle" idx="1"/>
          </p:nvPr>
        </p:nvSpPr>
        <p:spPr>
          <a:xfrm>
            <a:off x="3544586" y="94132"/>
            <a:ext cx="5357600" cy="496726"/>
          </a:xfrm>
        </p:spPr>
        <p:txBody>
          <a:bodyPr>
            <a:normAutofit lnSpcReduction="10000"/>
          </a:bodyPr>
          <a:lstStyle/>
          <a:p>
            <a:r>
              <a:rPr lang="he-IL" sz="2800" u="sng" dirty="0"/>
              <a:t>המשך הרכשת נתונים</a:t>
            </a:r>
          </a:p>
        </p:txBody>
      </p:sp>
      <p:pic>
        <p:nvPicPr>
          <p:cNvPr id="7" name="תמונה 6">
            <a:extLst>
              <a:ext uri="{FF2B5EF4-FFF2-40B4-BE49-F238E27FC236}">
                <a16:creationId xmlns:a16="http://schemas.microsoft.com/office/drawing/2014/main" id="{48933944-5B33-462C-8438-96342F285C85}"/>
              </a:ext>
            </a:extLst>
          </p:cNvPr>
          <p:cNvPicPr>
            <a:picLocks noChangeAspect="1"/>
          </p:cNvPicPr>
          <p:nvPr/>
        </p:nvPicPr>
        <p:blipFill>
          <a:blip r:embed="rId2"/>
          <a:stretch>
            <a:fillRect/>
          </a:stretch>
        </p:blipFill>
        <p:spPr>
          <a:xfrm>
            <a:off x="1223932" y="1211008"/>
            <a:ext cx="5176868" cy="5419483"/>
          </a:xfrm>
          <a:prstGeom prst="rect">
            <a:avLst/>
          </a:prstGeom>
        </p:spPr>
      </p:pic>
      <p:pic>
        <p:nvPicPr>
          <p:cNvPr id="9" name="תמונה 8">
            <a:extLst>
              <a:ext uri="{FF2B5EF4-FFF2-40B4-BE49-F238E27FC236}">
                <a16:creationId xmlns:a16="http://schemas.microsoft.com/office/drawing/2014/main" id="{363C9063-C978-4221-9ABC-DF499ABABB43}"/>
              </a:ext>
            </a:extLst>
          </p:cNvPr>
          <p:cNvPicPr>
            <a:picLocks noChangeAspect="1"/>
          </p:cNvPicPr>
          <p:nvPr/>
        </p:nvPicPr>
        <p:blipFill>
          <a:blip r:embed="rId3"/>
          <a:stretch>
            <a:fillRect/>
          </a:stretch>
        </p:blipFill>
        <p:spPr>
          <a:xfrm>
            <a:off x="6555785" y="1211008"/>
            <a:ext cx="1571625" cy="5407752"/>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דיו 9">
                <a:extLst>
                  <a:ext uri="{FF2B5EF4-FFF2-40B4-BE49-F238E27FC236}">
                    <a16:creationId xmlns:a16="http://schemas.microsoft.com/office/drawing/2014/main" id="{310A5303-31E9-4895-ADA2-7654351FB362}"/>
                  </a:ext>
                </a:extLst>
              </p14:cNvPr>
              <p14:cNvContentPartPr/>
              <p14:nvPr/>
            </p14:nvContentPartPr>
            <p14:xfrm>
              <a:off x="7711260" y="2719080"/>
              <a:ext cx="235080" cy="29520"/>
            </p14:xfrm>
          </p:contentPart>
        </mc:Choice>
        <mc:Fallback xmlns="">
          <p:pic>
            <p:nvPicPr>
              <p:cNvPr id="10" name="דיו 9">
                <a:extLst>
                  <a:ext uri="{FF2B5EF4-FFF2-40B4-BE49-F238E27FC236}">
                    <a16:creationId xmlns:a16="http://schemas.microsoft.com/office/drawing/2014/main" id="{310A5303-31E9-4895-ADA2-7654351FB362}"/>
                  </a:ext>
                </a:extLst>
              </p:cNvPr>
              <p:cNvPicPr/>
              <p:nvPr/>
            </p:nvPicPr>
            <p:blipFill>
              <a:blip r:embed="rId5"/>
              <a:stretch>
                <a:fillRect/>
              </a:stretch>
            </p:blipFill>
            <p:spPr>
              <a:xfrm>
                <a:off x="7675260" y="2647080"/>
                <a:ext cx="3067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דיו 10">
                <a:extLst>
                  <a:ext uri="{FF2B5EF4-FFF2-40B4-BE49-F238E27FC236}">
                    <a16:creationId xmlns:a16="http://schemas.microsoft.com/office/drawing/2014/main" id="{121588A1-8A06-4083-ACDA-6BE4232F5F27}"/>
                  </a:ext>
                </a:extLst>
              </p14:cNvPr>
              <p14:cNvContentPartPr/>
              <p14:nvPr/>
            </p14:nvContentPartPr>
            <p14:xfrm>
              <a:off x="7878660" y="5943240"/>
              <a:ext cx="110520" cy="33480"/>
            </p14:xfrm>
          </p:contentPart>
        </mc:Choice>
        <mc:Fallback xmlns="">
          <p:pic>
            <p:nvPicPr>
              <p:cNvPr id="11" name="דיו 10">
                <a:extLst>
                  <a:ext uri="{FF2B5EF4-FFF2-40B4-BE49-F238E27FC236}">
                    <a16:creationId xmlns:a16="http://schemas.microsoft.com/office/drawing/2014/main" id="{121588A1-8A06-4083-ACDA-6BE4232F5F27}"/>
                  </a:ext>
                </a:extLst>
              </p:cNvPr>
              <p:cNvPicPr/>
              <p:nvPr/>
            </p:nvPicPr>
            <p:blipFill>
              <a:blip r:embed="rId7"/>
              <a:stretch>
                <a:fillRect/>
              </a:stretch>
            </p:blipFill>
            <p:spPr>
              <a:xfrm>
                <a:off x="7843020" y="5871240"/>
                <a:ext cx="182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דיו 14">
                <a:extLst>
                  <a:ext uri="{FF2B5EF4-FFF2-40B4-BE49-F238E27FC236}">
                    <a16:creationId xmlns:a16="http://schemas.microsoft.com/office/drawing/2014/main" id="{4FC9636F-0881-4F08-9349-867B15733C89}"/>
                  </a:ext>
                </a:extLst>
              </p14:cNvPr>
              <p14:cNvContentPartPr/>
              <p14:nvPr/>
            </p14:nvContentPartPr>
            <p14:xfrm>
              <a:off x="1836060" y="5865120"/>
              <a:ext cx="4479840" cy="86400"/>
            </p14:xfrm>
          </p:contentPart>
        </mc:Choice>
        <mc:Fallback xmlns="">
          <p:pic>
            <p:nvPicPr>
              <p:cNvPr id="15" name="דיו 14">
                <a:extLst>
                  <a:ext uri="{FF2B5EF4-FFF2-40B4-BE49-F238E27FC236}">
                    <a16:creationId xmlns:a16="http://schemas.microsoft.com/office/drawing/2014/main" id="{4FC9636F-0881-4F08-9349-867B15733C89}"/>
                  </a:ext>
                </a:extLst>
              </p:cNvPr>
              <p:cNvPicPr/>
              <p:nvPr/>
            </p:nvPicPr>
            <p:blipFill>
              <a:blip r:embed="rId9"/>
              <a:stretch>
                <a:fillRect/>
              </a:stretch>
            </p:blipFill>
            <p:spPr>
              <a:xfrm>
                <a:off x="1800420" y="5793120"/>
                <a:ext cx="45514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דיו 15">
                <a:extLst>
                  <a:ext uri="{FF2B5EF4-FFF2-40B4-BE49-F238E27FC236}">
                    <a16:creationId xmlns:a16="http://schemas.microsoft.com/office/drawing/2014/main" id="{A6C11C58-EF0B-4BFF-B440-BA6864BCAEE2}"/>
                  </a:ext>
                </a:extLst>
              </p14:cNvPr>
              <p14:cNvContentPartPr/>
              <p14:nvPr/>
            </p14:nvContentPartPr>
            <p14:xfrm>
              <a:off x="2026500" y="5912640"/>
              <a:ext cx="240480" cy="16200"/>
            </p14:xfrm>
          </p:contentPart>
        </mc:Choice>
        <mc:Fallback xmlns="">
          <p:pic>
            <p:nvPicPr>
              <p:cNvPr id="16" name="דיו 15">
                <a:extLst>
                  <a:ext uri="{FF2B5EF4-FFF2-40B4-BE49-F238E27FC236}">
                    <a16:creationId xmlns:a16="http://schemas.microsoft.com/office/drawing/2014/main" id="{A6C11C58-EF0B-4BFF-B440-BA6864BCAEE2}"/>
                  </a:ext>
                </a:extLst>
              </p:cNvPr>
              <p:cNvPicPr/>
              <p:nvPr/>
            </p:nvPicPr>
            <p:blipFill>
              <a:blip r:embed="rId11"/>
              <a:stretch>
                <a:fillRect/>
              </a:stretch>
            </p:blipFill>
            <p:spPr>
              <a:xfrm>
                <a:off x="1990860" y="5841000"/>
                <a:ext cx="3121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דיו 16">
                <a:extLst>
                  <a:ext uri="{FF2B5EF4-FFF2-40B4-BE49-F238E27FC236}">
                    <a16:creationId xmlns:a16="http://schemas.microsoft.com/office/drawing/2014/main" id="{031B33E2-A6F8-4CF9-80B5-BBE50791E2A3}"/>
                  </a:ext>
                </a:extLst>
              </p14:cNvPr>
              <p14:cNvContentPartPr/>
              <p14:nvPr/>
            </p14:nvContentPartPr>
            <p14:xfrm>
              <a:off x="2247900" y="5828760"/>
              <a:ext cx="782280" cy="38880"/>
            </p14:xfrm>
          </p:contentPart>
        </mc:Choice>
        <mc:Fallback xmlns="">
          <p:pic>
            <p:nvPicPr>
              <p:cNvPr id="17" name="דיו 16">
                <a:extLst>
                  <a:ext uri="{FF2B5EF4-FFF2-40B4-BE49-F238E27FC236}">
                    <a16:creationId xmlns:a16="http://schemas.microsoft.com/office/drawing/2014/main" id="{031B33E2-A6F8-4CF9-80B5-BBE50791E2A3}"/>
                  </a:ext>
                </a:extLst>
              </p:cNvPr>
              <p:cNvPicPr/>
              <p:nvPr/>
            </p:nvPicPr>
            <p:blipFill>
              <a:blip r:embed="rId13"/>
              <a:stretch>
                <a:fillRect/>
              </a:stretch>
            </p:blipFill>
            <p:spPr>
              <a:xfrm>
                <a:off x="2211900" y="5757120"/>
                <a:ext cx="8539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דיו 17">
                <a:extLst>
                  <a:ext uri="{FF2B5EF4-FFF2-40B4-BE49-F238E27FC236}">
                    <a16:creationId xmlns:a16="http://schemas.microsoft.com/office/drawing/2014/main" id="{F49D7908-FDD3-48D7-89CF-6AF77A8BBC9C}"/>
                  </a:ext>
                </a:extLst>
              </p14:cNvPr>
              <p14:cNvContentPartPr/>
              <p14:nvPr/>
            </p14:nvContentPartPr>
            <p14:xfrm>
              <a:off x="3108660" y="5916240"/>
              <a:ext cx="515160" cy="50760"/>
            </p14:xfrm>
          </p:contentPart>
        </mc:Choice>
        <mc:Fallback xmlns="">
          <p:pic>
            <p:nvPicPr>
              <p:cNvPr id="18" name="דיו 17">
                <a:extLst>
                  <a:ext uri="{FF2B5EF4-FFF2-40B4-BE49-F238E27FC236}">
                    <a16:creationId xmlns:a16="http://schemas.microsoft.com/office/drawing/2014/main" id="{F49D7908-FDD3-48D7-89CF-6AF77A8BBC9C}"/>
                  </a:ext>
                </a:extLst>
              </p:cNvPr>
              <p:cNvPicPr/>
              <p:nvPr/>
            </p:nvPicPr>
            <p:blipFill>
              <a:blip r:embed="rId15"/>
              <a:stretch>
                <a:fillRect/>
              </a:stretch>
            </p:blipFill>
            <p:spPr>
              <a:xfrm>
                <a:off x="3072660" y="5844240"/>
                <a:ext cx="5868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דיו 18">
                <a:extLst>
                  <a:ext uri="{FF2B5EF4-FFF2-40B4-BE49-F238E27FC236}">
                    <a16:creationId xmlns:a16="http://schemas.microsoft.com/office/drawing/2014/main" id="{6CE35CEE-731F-44F7-9ADC-25182C32B539}"/>
                  </a:ext>
                </a:extLst>
              </p14:cNvPr>
              <p14:cNvContentPartPr/>
              <p14:nvPr/>
            </p14:nvContentPartPr>
            <p14:xfrm>
              <a:off x="3672420" y="5837400"/>
              <a:ext cx="1621080" cy="128160"/>
            </p14:xfrm>
          </p:contentPart>
        </mc:Choice>
        <mc:Fallback xmlns="">
          <p:pic>
            <p:nvPicPr>
              <p:cNvPr id="19" name="דיו 18">
                <a:extLst>
                  <a:ext uri="{FF2B5EF4-FFF2-40B4-BE49-F238E27FC236}">
                    <a16:creationId xmlns:a16="http://schemas.microsoft.com/office/drawing/2014/main" id="{6CE35CEE-731F-44F7-9ADC-25182C32B539}"/>
                  </a:ext>
                </a:extLst>
              </p:cNvPr>
              <p:cNvPicPr/>
              <p:nvPr/>
            </p:nvPicPr>
            <p:blipFill>
              <a:blip r:embed="rId17"/>
              <a:stretch>
                <a:fillRect/>
              </a:stretch>
            </p:blipFill>
            <p:spPr>
              <a:xfrm>
                <a:off x="3636780" y="5765760"/>
                <a:ext cx="1692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דיו 19">
                <a:extLst>
                  <a:ext uri="{FF2B5EF4-FFF2-40B4-BE49-F238E27FC236}">
                    <a16:creationId xmlns:a16="http://schemas.microsoft.com/office/drawing/2014/main" id="{CF3CDAAE-DE06-48A8-8405-45C87DC4F719}"/>
                  </a:ext>
                </a:extLst>
              </p14:cNvPr>
              <p14:cNvContentPartPr/>
              <p14:nvPr/>
            </p14:nvContentPartPr>
            <p14:xfrm>
              <a:off x="4282260" y="5821560"/>
              <a:ext cx="1924560" cy="163440"/>
            </p14:xfrm>
          </p:contentPart>
        </mc:Choice>
        <mc:Fallback xmlns="">
          <p:pic>
            <p:nvPicPr>
              <p:cNvPr id="20" name="דיו 19">
                <a:extLst>
                  <a:ext uri="{FF2B5EF4-FFF2-40B4-BE49-F238E27FC236}">
                    <a16:creationId xmlns:a16="http://schemas.microsoft.com/office/drawing/2014/main" id="{CF3CDAAE-DE06-48A8-8405-45C87DC4F719}"/>
                  </a:ext>
                </a:extLst>
              </p:cNvPr>
              <p:cNvPicPr/>
              <p:nvPr/>
            </p:nvPicPr>
            <p:blipFill>
              <a:blip r:embed="rId19"/>
              <a:stretch>
                <a:fillRect/>
              </a:stretch>
            </p:blipFill>
            <p:spPr>
              <a:xfrm>
                <a:off x="4246260" y="5749560"/>
                <a:ext cx="19962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דיו 20">
                <a:extLst>
                  <a:ext uri="{FF2B5EF4-FFF2-40B4-BE49-F238E27FC236}">
                    <a16:creationId xmlns:a16="http://schemas.microsoft.com/office/drawing/2014/main" id="{6711A4E9-F43A-4178-B268-0D193DE274A7}"/>
                  </a:ext>
                </a:extLst>
              </p14:cNvPr>
              <p14:cNvContentPartPr/>
              <p14:nvPr/>
            </p14:nvContentPartPr>
            <p14:xfrm>
              <a:off x="6263340" y="5920560"/>
              <a:ext cx="57240" cy="10800"/>
            </p14:xfrm>
          </p:contentPart>
        </mc:Choice>
        <mc:Fallback xmlns="">
          <p:pic>
            <p:nvPicPr>
              <p:cNvPr id="21" name="דיו 20">
                <a:extLst>
                  <a:ext uri="{FF2B5EF4-FFF2-40B4-BE49-F238E27FC236}">
                    <a16:creationId xmlns:a16="http://schemas.microsoft.com/office/drawing/2014/main" id="{6711A4E9-F43A-4178-B268-0D193DE274A7}"/>
                  </a:ext>
                </a:extLst>
              </p:cNvPr>
              <p:cNvPicPr/>
              <p:nvPr/>
            </p:nvPicPr>
            <p:blipFill>
              <a:blip r:embed="rId21"/>
              <a:stretch>
                <a:fillRect/>
              </a:stretch>
            </p:blipFill>
            <p:spPr>
              <a:xfrm>
                <a:off x="6227340" y="5848560"/>
                <a:ext cx="1288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דיו 21">
                <a:extLst>
                  <a:ext uri="{FF2B5EF4-FFF2-40B4-BE49-F238E27FC236}">
                    <a16:creationId xmlns:a16="http://schemas.microsoft.com/office/drawing/2014/main" id="{BA77BC23-C6C9-4B19-91B3-E63B55978A31}"/>
                  </a:ext>
                </a:extLst>
              </p14:cNvPr>
              <p14:cNvContentPartPr/>
              <p14:nvPr/>
            </p14:nvContentPartPr>
            <p14:xfrm>
              <a:off x="6941580" y="5956560"/>
              <a:ext cx="1029960" cy="34920"/>
            </p14:xfrm>
          </p:contentPart>
        </mc:Choice>
        <mc:Fallback xmlns="">
          <p:pic>
            <p:nvPicPr>
              <p:cNvPr id="22" name="דיו 21">
                <a:extLst>
                  <a:ext uri="{FF2B5EF4-FFF2-40B4-BE49-F238E27FC236}">
                    <a16:creationId xmlns:a16="http://schemas.microsoft.com/office/drawing/2014/main" id="{BA77BC23-C6C9-4B19-91B3-E63B55978A31}"/>
                  </a:ext>
                </a:extLst>
              </p:cNvPr>
              <p:cNvPicPr/>
              <p:nvPr/>
            </p:nvPicPr>
            <p:blipFill>
              <a:blip r:embed="rId23"/>
              <a:stretch>
                <a:fillRect/>
              </a:stretch>
            </p:blipFill>
            <p:spPr>
              <a:xfrm>
                <a:off x="6905580" y="5884560"/>
                <a:ext cx="11016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דיו 22">
                <a:extLst>
                  <a:ext uri="{FF2B5EF4-FFF2-40B4-BE49-F238E27FC236}">
                    <a16:creationId xmlns:a16="http://schemas.microsoft.com/office/drawing/2014/main" id="{66B26119-82A4-4965-91D2-9BD4232BEE61}"/>
                  </a:ext>
                </a:extLst>
              </p14:cNvPr>
              <p14:cNvContentPartPr/>
              <p14:nvPr/>
            </p14:nvContentPartPr>
            <p14:xfrm>
              <a:off x="7391940" y="5942880"/>
              <a:ext cx="532800" cy="23400"/>
            </p14:xfrm>
          </p:contentPart>
        </mc:Choice>
        <mc:Fallback xmlns="">
          <p:pic>
            <p:nvPicPr>
              <p:cNvPr id="23" name="דיו 22">
                <a:extLst>
                  <a:ext uri="{FF2B5EF4-FFF2-40B4-BE49-F238E27FC236}">
                    <a16:creationId xmlns:a16="http://schemas.microsoft.com/office/drawing/2014/main" id="{66B26119-82A4-4965-91D2-9BD4232BEE61}"/>
                  </a:ext>
                </a:extLst>
              </p:cNvPr>
              <p:cNvPicPr/>
              <p:nvPr/>
            </p:nvPicPr>
            <p:blipFill>
              <a:blip r:embed="rId25"/>
              <a:stretch>
                <a:fillRect/>
              </a:stretch>
            </p:blipFill>
            <p:spPr>
              <a:xfrm>
                <a:off x="7356300" y="5871240"/>
                <a:ext cx="604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דיו 23">
                <a:extLst>
                  <a:ext uri="{FF2B5EF4-FFF2-40B4-BE49-F238E27FC236}">
                    <a16:creationId xmlns:a16="http://schemas.microsoft.com/office/drawing/2014/main" id="{ED00EF0D-DFD6-4AA0-A9EF-ABE2ED5899AB}"/>
                  </a:ext>
                </a:extLst>
              </p14:cNvPr>
              <p14:cNvContentPartPr/>
              <p14:nvPr/>
            </p14:nvContentPartPr>
            <p14:xfrm>
              <a:off x="7040580" y="5904360"/>
              <a:ext cx="723240" cy="58680"/>
            </p14:xfrm>
          </p:contentPart>
        </mc:Choice>
        <mc:Fallback xmlns="">
          <p:pic>
            <p:nvPicPr>
              <p:cNvPr id="24" name="דיו 23">
                <a:extLst>
                  <a:ext uri="{FF2B5EF4-FFF2-40B4-BE49-F238E27FC236}">
                    <a16:creationId xmlns:a16="http://schemas.microsoft.com/office/drawing/2014/main" id="{ED00EF0D-DFD6-4AA0-A9EF-ABE2ED5899AB}"/>
                  </a:ext>
                </a:extLst>
              </p:cNvPr>
              <p:cNvPicPr/>
              <p:nvPr/>
            </p:nvPicPr>
            <p:blipFill>
              <a:blip r:embed="rId27"/>
              <a:stretch>
                <a:fillRect/>
              </a:stretch>
            </p:blipFill>
            <p:spPr>
              <a:xfrm>
                <a:off x="7004940" y="5832720"/>
                <a:ext cx="7948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דיו 24">
                <a:extLst>
                  <a:ext uri="{FF2B5EF4-FFF2-40B4-BE49-F238E27FC236}">
                    <a16:creationId xmlns:a16="http://schemas.microsoft.com/office/drawing/2014/main" id="{58A32EA2-7E80-47B7-A4DF-A4957C548916}"/>
                  </a:ext>
                </a:extLst>
              </p14:cNvPr>
              <p14:cNvContentPartPr/>
              <p14:nvPr/>
            </p14:nvContentPartPr>
            <p14:xfrm>
              <a:off x="7345500" y="5999400"/>
              <a:ext cx="28440" cy="5040"/>
            </p14:xfrm>
          </p:contentPart>
        </mc:Choice>
        <mc:Fallback xmlns="">
          <p:pic>
            <p:nvPicPr>
              <p:cNvPr id="25" name="דיו 24">
                <a:extLst>
                  <a:ext uri="{FF2B5EF4-FFF2-40B4-BE49-F238E27FC236}">
                    <a16:creationId xmlns:a16="http://schemas.microsoft.com/office/drawing/2014/main" id="{58A32EA2-7E80-47B7-A4DF-A4957C548916}"/>
                  </a:ext>
                </a:extLst>
              </p:cNvPr>
              <p:cNvPicPr/>
              <p:nvPr/>
            </p:nvPicPr>
            <p:blipFill>
              <a:blip r:embed="rId29"/>
              <a:stretch>
                <a:fillRect/>
              </a:stretch>
            </p:blipFill>
            <p:spPr>
              <a:xfrm>
                <a:off x="7309500" y="5927760"/>
                <a:ext cx="100080" cy="148680"/>
              </a:xfrm>
              <a:prstGeom prst="rect">
                <a:avLst/>
              </a:prstGeom>
            </p:spPr>
          </p:pic>
        </mc:Fallback>
      </mc:AlternateContent>
      <p:pic>
        <p:nvPicPr>
          <p:cNvPr id="29" name="תמונה 28">
            <a:extLst>
              <a:ext uri="{FF2B5EF4-FFF2-40B4-BE49-F238E27FC236}">
                <a16:creationId xmlns:a16="http://schemas.microsoft.com/office/drawing/2014/main" id="{AFDA0132-ABDE-4E54-89A1-8039A3E535D7}"/>
              </a:ext>
            </a:extLst>
          </p:cNvPr>
          <p:cNvPicPr>
            <a:picLocks noChangeAspect="1"/>
          </p:cNvPicPr>
          <p:nvPr/>
        </p:nvPicPr>
        <p:blipFill>
          <a:blip r:embed="rId30"/>
          <a:stretch>
            <a:fillRect/>
          </a:stretch>
        </p:blipFill>
        <p:spPr>
          <a:xfrm>
            <a:off x="8926260" y="3107503"/>
            <a:ext cx="3265740" cy="3750497"/>
          </a:xfrm>
          <a:prstGeom prst="rect">
            <a:avLst/>
          </a:prstGeom>
        </p:spPr>
      </p:pic>
    </p:spTree>
    <p:extLst>
      <p:ext uri="{BB962C8B-B14F-4D97-AF65-F5344CB8AC3E}">
        <p14:creationId xmlns:p14="http://schemas.microsoft.com/office/powerpoint/2010/main" val="372031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930131-E3A7-4F23-BFE2-B0B08D7FE236}"/>
              </a:ext>
            </a:extLst>
          </p:cNvPr>
          <p:cNvSpPr>
            <a:spLocks noGrp="1"/>
          </p:cNvSpPr>
          <p:nvPr>
            <p:ph type="ctrTitle"/>
          </p:nvPr>
        </p:nvSpPr>
        <p:spPr>
          <a:xfrm>
            <a:off x="1290918" y="653526"/>
            <a:ext cx="7564115" cy="2268559"/>
          </a:xfrm>
        </p:spPr>
        <p:txBody>
          <a:bodyPr>
            <a:normAutofit/>
          </a:bodyPr>
          <a:lstStyle/>
          <a:p>
            <a:r>
              <a:rPr lang="he-IL" sz="1800" dirty="0"/>
              <a:t>אנחנו רואים שיש לנו נתונים חסרים. </a:t>
            </a:r>
          </a:p>
        </p:txBody>
      </p:sp>
      <p:sp>
        <p:nvSpPr>
          <p:cNvPr id="3" name="כותרת משנה 2">
            <a:extLst>
              <a:ext uri="{FF2B5EF4-FFF2-40B4-BE49-F238E27FC236}">
                <a16:creationId xmlns:a16="http://schemas.microsoft.com/office/drawing/2014/main" id="{FECBE3F5-3CAD-475B-A008-BB73805D9B41}"/>
              </a:ext>
            </a:extLst>
          </p:cNvPr>
          <p:cNvSpPr>
            <a:spLocks noGrp="1"/>
          </p:cNvSpPr>
          <p:nvPr>
            <p:ph type="subTitle" idx="1"/>
          </p:nvPr>
        </p:nvSpPr>
        <p:spPr>
          <a:xfrm>
            <a:off x="3525309" y="95742"/>
            <a:ext cx="5357600" cy="409867"/>
          </a:xfrm>
        </p:spPr>
        <p:txBody>
          <a:bodyPr/>
          <a:lstStyle/>
          <a:p>
            <a:r>
              <a:rPr lang="he-IL" u="sng" dirty="0"/>
              <a:t>טיפול בנתונים</a:t>
            </a:r>
          </a:p>
        </p:txBody>
      </p:sp>
      <p:pic>
        <p:nvPicPr>
          <p:cNvPr id="5" name="תמונה 4">
            <a:extLst>
              <a:ext uri="{FF2B5EF4-FFF2-40B4-BE49-F238E27FC236}">
                <a16:creationId xmlns:a16="http://schemas.microsoft.com/office/drawing/2014/main" id="{F20EED78-89BB-421B-9E31-CE0518088339}"/>
              </a:ext>
            </a:extLst>
          </p:cNvPr>
          <p:cNvPicPr>
            <a:picLocks noChangeAspect="1"/>
          </p:cNvPicPr>
          <p:nvPr/>
        </p:nvPicPr>
        <p:blipFill>
          <a:blip r:embed="rId2"/>
          <a:stretch>
            <a:fillRect/>
          </a:stretch>
        </p:blipFill>
        <p:spPr>
          <a:xfrm>
            <a:off x="1173086" y="2035859"/>
            <a:ext cx="7240412" cy="458968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0" name="דיו 29">
                <a:extLst>
                  <a:ext uri="{FF2B5EF4-FFF2-40B4-BE49-F238E27FC236}">
                    <a16:creationId xmlns:a16="http://schemas.microsoft.com/office/drawing/2014/main" id="{2EFAAC5F-82CF-491F-A5B6-CFCAD029F395}"/>
                  </a:ext>
                </a:extLst>
              </p14:cNvPr>
              <p14:cNvContentPartPr/>
              <p14:nvPr/>
            </p14:nvContentPartPr>
            <p14:xfrm>
              <a:off x="8584242" y="1592047"/>
              <a:ext cx="360" cy="360"/>
            </p14:xfrm>
          </p:contentPart>
        </mc:Choice>
        <mc:Fallback xmlns="">
          <p:pic>
            <p:nvPicPr>
              <p:cNvPr id="30" name="דיו 29">
                <a:extLst>
                  <a:ext uri="{FF2B5EF4-FFF2-40B4-BE49-F238E27FC236}">
                    <a16:creationId xmlns:a16="http://schemas.microsoft.com/office/drawing/2014/main" id="{2EFAAC5F-82CF-491F-A5B6-CFCAD029F395}"/>
                  </a:ext>
                </a:extLst>
              </p:cNvPr>
              <p:cNvPicPr/>
              <p:nvPr/>
            </p:nvPicPr>
            <p:blipFill>
              <a:blip r:embed="rId14"/>
              <a:stretch>
                <a:fillRect/>
              </a:stretch>
            </p:blipFill>
            <p:spPr>
              <a:xfrm>
                <a:off x="8566602" y="148404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1" name="דיו 30">
                <a:extLst>
                  <a:ext uri="{FF2B5EF4-FFF2-40B4-BE49-F238E27FC236}">
                    <a16:creationId xmlns:a16="http://schemas.microsoft.com/office/drawing/2014/main" id="{BC31A9E3-47FE-4E4F-ADD9-EFF6FB46876C}"/>
                  </a:ext>
                </a:extLst>
              </p14:cNvPr>
              <p14:cNvContentPartPr/>
              <p14:nvPr/>
            </p14:nvContentPartPr>
            <p14:xfrm>
              <a:off x="8046402" y="2108287"/>
              <a:ext cx="360" cy="360"/>
            </p14:xfrm>
          </p:contentPart>
        </mc:Choice>
        <mc:Fallback xmlns="">
          <p:pic>
            <p:nvPicPr>
              <p:cNvPr id="31" name="דיו 30">
                <a:extLst>
                  <a:ext uri="{FF2B5EF4-FFF2-40B4-BE49-F238E27FC236}">
                    <a16:creationId xmlns:a16="http://schemas.microsoft.com/office/drawing/2014/main" id="{BC31A9E3-47FE-4E4F-ADD9-EFF6FB46876C}"/>
                  </a:ext>
                </a:extLst>
              </p:cNvPr>
              <p:cNvPicPr/>
              <p:nvPr/>
            </p:nvPicPr>
            <p:blipFill>
              <a:blip r:embed="rId16"/>
              <a:stretch>
                <a:fillRect/>
              </a:stretch>
            </p:blipFill>
            <p:spPr>
              <a:xfrm>
                <a:off x="8028402" y="200064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32" name="דיו 31">
                <a:extLst>
                  <a:ext uri="{FF2B5EF4-FFF2-40B4-BE49-F238E27FC236}">
                    <a16:creationId xmlns:a16="http://schemas.microsoft.com/office/drawing/2014/main" id="{3F487E65-1BD1-47DE-B6FE-81AA5FF628CB}"/>
                  </a:ext>
                </a:extLst>
              </p14:cNvPr>
              <p14:cNvContentPartPr/>
              <p14:nvPr/>
            </p14:nvContentPartPr>
            <p14:xfrm>
              <a:off x="6701802" y="3226807"/>
              <a:ext cx="360" cy="360"/>
            </p14:xfrm>
          </p:contentPart>
        </mc:Choice>
        <mc:Fallback xmlns="">
          <p:pic>
            <p:nvPicPr>
              <p:cNvPr id="32" name="דיו 31">
                <a:extLst>
                  <a:ext uri="{FF2B5EF4-FFF2-40B4-BE49-F238E27FC236}">
                    <a16:creationId xmlns:a16="http://schemas.microsoft.com/office/drawing/2014/main" id="{3F487E65-1BD1-47DE-B6FE-81AA5FF628CB}"/>
                  </a:ext>
                </a:extLst>
              </p:cNvPr>
              <p:cNvPicPr/>
              <p:nvPr/>
            </p:nvPicPr>
            <p:blipFill>
              <a:blip r:embed="rId18"/>
              <a:stretch>
                <a:fillRect/>
              </a:stretch>
            </p:blipFill>
            <p:spPr>
              <a:xfrm>
                <a:off x="6683802" y="3119167"/>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דיו 3">
                <a:extLst>
                  <a:ext uri="{FF2B5EF4-FFF2-40B4-BE49-F238E27FC236}">
                    <a16:creationId xmlns:a16="http://schemas.microsoft.com/office/drawing/2014/main" id="{823F95D7-DF13-42C0-AB66-C2F01E3952F4}"/>
                  </a:ext>
                </a:extLst>
              </p14:cNvPr>
              <p14:cNvContentPartPr/>
              <p14:nvPr/>
            </p14:nvContentPartPr>
            <p14:xfrm>
              <a:off x="4266750" y="3952515"/>
              <a:ext cx="190080" cy="360"/>
            </p14:xfrm>
          </p:contentPart>
        </mc:Choice>
        <mc:Fallback xmlns="">
          <p:pic>
            <p:nvPicPr>
              <p:cNvPr id="4" name="דיו 3">
                <a:extLst>
                  <a:ext uri="{FF2B5EF4-FFF2-40B4-BE49-F238E27FC236}">
                    <a16:creationId xmlns:a16="http://schemas.microsoft.com/office/drawing/2014/main" id="{823F95D7-DF13-42C0-AB66-C2F01E3952F4}"/>
                  </a:ext>
                </a:extLst>
              </p:cNvPr>
              <p:cNvPicPr/>
              <p:nvPr/>
            </p:nvPicPr>
            <p:blipFill>
              <a:blip r:embed="rId20"/>
              <a:stretch>
                <a:fillRect/>
              </a:stretch>
            </p:blipFill>
            <p:spPr>
              <a:xfrm>
                <a:off x="4231110" y="3880875"/>
                <a:ext cx="261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 name="דיו 5">
                <a:extLst>
                  <a:ext uri="{FF2B5EF4-FFF2-40B4-BE49-F238E27FC236}">
                    <a16:creationId xmlns:a16="http://schemas.microsoft.com/office/drawing/2014/main" id="{561C53FE-856B-4616-B475-F851EB9BE969}"/>
                  </a:ext>
                </a:extLst>
              </p14:cNvPr>
              <p14:cNvContentPartPr/>
              <p14:nvPr/>
            </p14:nvContentPartPr>
            <p14:xfrm>
              <a:off x="4219230" y="4285155"/>
              <a:ext cx="208440" cy="19800"/>
            </p14:xfrm>
          </p:contentPart>
        </mc:Choice>
        <mc:Fallback xmlns="">
          <p:pic>
            <p:nvPicPr>
              <p:cNvPr id="6" name="דיו 5">
                <a:extLst>
                  <a:ext uri="{FF2B5EF4-FFF2-40B4-BE49-F238E27FC236}">
                    <a16:creationId xmlns:a16="http://schemas.microsoft.com/office/drawing/2014/main" id="{561C53FE-856B-4616-B475-F851EB9BE969}"/>
                  </a:ext>
                </a:extLst>
              </p:cNvPr>
              <p:cNvPicPr/>
              <p:nvPr/>
            </p:nvPicPr>
            <p:blipFill>
              <a:blip r:embed="rId22"/>
              <a:stretch>
                <a:fillRect/>
              </a:stretch>
            </p:blipFill>
            <p:spPr>
              <a:xfrm>
                <a:off x="4183590" y="4213515"/>
                <a:ext cx="2800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 name="דיו 6">
                <a:extLst>
                  <a:ext uri="{FF2B5EF4-FFF2-40B4-BE49-F238E27FC236}">
                    <a16:creationId xmlns:a16="http://schemas.microsoft.com/office/drawing/2014/main" id="{8D63CE75-C5DE-4AEB-8952-5B11A8F9FC6C}"/>
                  </a:ext>
                </a:extLst>
              </p14:cNvPr>
              <p14:cNvContentPartPr/>
              <p14:nvPr/>
            </p14:nvContentPartPr>
            <p14:xfrm>
              <a:off x="4219230" y="4646955"/>
              <a:ext cx="237240" cy="21960"/>
            </p14:xfrm>
          </p:contentPart>
        </mc:Choice>
        <mc:Fallback xmlns="">
          <p:pic>
            <p:nvPicPr>
              <p:cNvPr id="7" name="דיו 6">
                <a:extLst>
                  <a:ext uri="{FF2B5EF4-FFF2-40B4-BE49-F238E27FC236}">
                    <a16:creationId xmlns:a16="http://schemas.microsoft.com/office/drawing/2014/main" id="{8D63CE75-C5DE-4AEB-8952-5B11A8F9FC6C}"/>
                  </a:ext>
                </a:extLst>
              </p:cNvPr>
              <p:cNvPicPr/>
              <p:nvPr/>
            </p:nvPicPr>
            <p:blipFill>
              <a:blip r:embed="rId24"/>
              <a:stretch>
                <a:fillRect/>
              </a:stretch>
            </p:blipFill>
            <p:spPr>
              <a:xfrm>
                <a:off x="4183590" y="4575315"/>
                <a:ext cx="3088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 name="דיו 7">
                <a:extLst>
                  <a:ext uri="{FF2B5EF4-FFF2-40B4-BE49-F238E27FC236}">
                    <a16:creationId xmlns:a16="http://schemas.microsoft.com/office/drawing/2014/main" id="{7E065F6D-B968-41BF-A39B-683B56B87364}"/>
                  </a:ext>
                </a:extLst>
              </p14:cNvPr>
              <p14:cNvContentPartPr/>
              <p14:nvPr/>
            </p14:nvContentPartPr>
            <p14:xfrm>
              <a:off x="4228590" y="4743075"/>
              <a:ext cx="250920" cy="6120"/>
            </p14:xfrm>
          </p:contentPart>
        </mc:Choice>
        <mc:Fallback xmlns="">
          <p:pic>
            <p:nvPicPr>
              <p:cNvPr id="8" name="דיו 7">
                <a:extLst>
                  <a:ext uri="{FF2B5EF4-FFF2-40B4-BE49-F238E27FC236}">
                    <a16:creationId xmlns:a16="http://schemas.microsoft.com/office/drawing/2014/main" id="{7E065F6D-B968-41BF-A39B-683B56B87364}"/>
                  </a:ext>
                </a:extLst>
              </p:cNvPr>
              <p:cNvPicPr/>
              <p:nvPr/>
            </p:nvPicPr>
            <p:blipFill>
              <a:blip r:embed="rId26"/>
              <a:stretch>
                <a:fillRect/>
              </a:stretch>
            </p:blipFill>
            <p:spPr>
              <a:xfrm>
                <a:off x="4192950" y="4671435"/>
                <a:ext cx="3225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 name="דיו 8">
                <a:extLst>
                  <a:ext uri="{FF2B5EF4-FFF2-40B4-BE49-F238E27FC236}">
                    <a16:creationId xmlns:a16="http://schemas.microsoft.com/office/drawing/2014/main" id="{7A38BF80-C100-46EB-A8D1-1D000FEC39C2}"/>
                  </a:ext>
                </a:extLst>
              </p14:cNvPr>
              <p14:cNvContentPartPr/>
              <p14:nvPr/>
            </p14:nvContentPartPr>
            <p14:xfrm>
              <a:off x="4219230" y="5057355"/>
              <a:ext cx="269640" cy="6120"/>
            </p14:xfrm>
          </p:contentPart>
        </mc:Choice>
        <mc:Fallback xmlns="">
          <p:pic>
            <p:nvPicPr>
              <p:cNvPr id="9" name="דיו 8">
                <a:extLst>
                  <a:ext uri="{FF2B5EF4-FFF2-40B4-BE49-F238E27FC236}">
                    <a16:creationId xmlns:a16="http://schemas.microsoft.com/office/drawing/2014/main" id="{7A38BF80-C100-46EB-A8D1-1D000FEC39C2}"/>
                  </a:ext>
                </a:extLst>
              </p:cNvPr>
              <p:cNvPicPr/>
              <p:nvPr/>
            </p:nvPicPr>
            <p:blipFill>
              <a:blip r:embed="rId28"/>
              <a:stretch>
                <a:fillRect/>
              </a:stretch>
            </p:blipFill>
            <p:spPr>
              <a:xfrm>
                <a:off x="4183590" y="4985715"/>
                <a:ext cx="341280" cy="149760"/>
              </a:xfrm>
              <a:prstGeom prst="rect">
                <a:avLst/>
              </a:prstGeom>
            </p:spPr>
          </p:pic>
        </mc:Fallback>
      </mc:AlternateContent>
    </p:spTree>
    <p:extLst>
      <p:ext uri="{BB962C8B-B14F-4D97-AF65-F5344CB8AC3E}">
        <p14:creationId xmlns:p14="http://schemas.microsoft.com/office/powerpoint/2010/main" val="15653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A1CA0308-12C8-4153-BB00-D6B8239DB824}"/>
              </a:ext>
            </a:extLst>
          </p:cNvPr>
          <p:cNvSpPr>
            <a:spLocks noGrp="1"/>
          </p:cNvSpPr>
          <p:nvPr>
            <p:ph type="subTitle" idx="1"/>
          </p:nvPr>
        </p:nvSpPr>
        <p:spPr>
          <a:xfrm>
            <a:off x="3417200" y="80212"/>
            <a:ext cx="5357600" cy="791158"/>
          </a:xfrm>
        </p:spPr>
        <p:txBody>
          <a:bodyPr/>
          <a:lstStyle/>
          <a:p>
            <a:r>
              <a:rPr lang="he-IL" u="sng" dirty="0"/>
              <a:t>טיפול בנתונים</a:t>
            </a:r>
          </a:p>
          <a:p>
            <a:endParaRPr lang="he-IL" dirty="0"/>
          </a:p>
        </p:txBody>
      </p:sp>
      <p:pic>
        <p:nvPicPr>
          <p:cNvPr id="4" name="תמונה 3">
            <a:extLst>
              <a:ext uri="{FF2B5EF4-FFF2-40B4-BE49-F238E27FC236}">
                <a16:creationId xmlns:a16="http://schemas.microsoft.com/office/drawing/2014/main" id="{5AD29A61-EB65-4285-BF73-64EC53AE6B64}"/>
              </a:ext>
            </a:extLst>
          </p:cNvPr>
          <p:cNvPicPr>
            <a:picLocks noChangeAspect="1"/>
          </p:cNvPicPr>
          <p:nvPr/>
        </p:nvPicPr>
        <p:blipFill>
          <a:blip r:embed="rId2"/>
          <a:stretch>
            <a:fillRect/>
          </a:stretch>
        </p:blipFill>
        <p:spPr>
          <a:xfrm>
            <a:off x="1106945" y="892956"/>
            <a:ext cx="7552794" cy="3860287"/>
          </a:xfrm>
          <a:prstGeom prst="rect">
            <a:avLst/>
          </a:prstGeom>
        </p:spPr>
      </p:pic>
      <p:sp>
        <p:nvSpPr>
          <p:cNvPr id="5" name="תיבת טקסט 4">
            <a:extLst>
              <a:ext uri="{FF2B5EF4-FFF2-40B4-BE49-F238E27FC236}">
                <a16:creationId xmlns:a16="http://schemas.microsoft.com/office/drawing/2014/main" id="{C4136C65-B0B1-4274-944F-0EDEECABCD14}"/>
              </a:ext>
            </a:extLst>
          </p:cNvPr>
          <p:cNvSpPr txBox="1"/>
          <p:nvPr/>
        </p:nvSpPr>
        <p:spPr>
          <a:xfrm>
            <a:off x="1220067" y="291125"/>
            <a:ext cx="7735674" cy="369332"/>
          </a:xfrm>
          <a:prstGeom prst="rect">
            <a:avLst/>
          </a:prstGeom>
          <a:noFill/>
        </p:spPr>
        <p:txBody>
          <a:bodyPr wrap="square" rtlCol="1">
            <a:spAutoFit/>
          </a:bodyPr>
          <a:lstStyle/>
          <a:p>
            <a:pPr algn="r"/>
            <a:r>
              <a:rPr lang="en-US" dirty="0"/>
              <a:t> </a:t>
            </a:r>
            <a:r>
              <a:rPr lang="he-IL" dirty="0"/>
              <a:t> מאפשר לראות בגרף היסטוגרמה עמודות אשר בהן נתונים חסרים. </a:t>
            </a:r>
            <a:r>
              <a:rPr lang="en-US" dirty="0"/>
              <a:t>EDA </a:t>
            </a:r>
            <a:r>
              <a:rPr lang="he-IL" dirty="0"/>
              <a:t> </a:t>
            </a:r>
          </a:p>
        </p:txBody>
      </p:sp>
      <p:pic>
        <p:nvPicPr>
          <p:cNvPr id="6" name="תמונה 5">
            <a:extLst>
              <a:ext uri="{FF2B5EF4-FFF2-40B4-BE49-F238E27FC236}">
                <a16:creationId xmlns:a16="http://schemas.microsoft.com/office/drawing/2014/main" id="{A8DB58A0-905A-493F-B2A9-2FCC5169B978}"/>
              </a:ext>
            </a:extLst>
          </p:cNvPr>
          <p:cNvPicPr>
            <a:picLocks noChangeAspect="1"/>
          </p:cNvPicPr>
          <p:nvPr/>
        </p:nvPicPr>
        <p:blipFill>
          <a:blip r:embed="rId3"/>
          <a:stretch>
            <a:fillRect/>
          </a:stretch>
        </p:blipFill>
        <p:spPr>
          <a:xfrm>
            <a:off x="1106945" y="5246596"/>
            <a:ext cx="4908075" cy="1064251"/>
          </a:xfrm>
          <a:prstGeom prst="rect">
            <a:avLst/>
          </a:prstGeom>
        </p:spPr>
      </p:pic>
      <p:sp>
        <p:nvSpPr>
          <p:cNvPr id="7" name="תיבת טקסט 6">
            <a:extLst>
              <a:ext uri="{FF2B5EF4-FFF2-40B4-BE49-F238E27FC236}">
                <a16:creationId xmlns:a16="http://schemas.microsoft.com/office/drawing/2014/main" id="{2A614FB4-A459-416E-9B64-8638E13C244D}"/>
              </a:ext>
            </a:extLst>
          </p:cNvPr>
          <p:cNvSpPr txBox="1"/>
          <p:nvPr/>
        </p:nvSpPr>
        <p:spPr>
          <a:xfrm>
            <a:off x="5181600" y="5409390"/>
            <a:ext cx="3591261" cy="369332"/>
          </a:xfrm>
          <a:prstGeom prst="rect">
            <a:avLst/>
          </a:prstGeom>
          <a:noFill/>
        </p:spPr>
        <p:txBody>
          <a:bodyPr wrap="square" rtlCol="1">
            <a:spAutoFit/>
          </a:bodyPr>
          <a:lstStyle/>
          <a:p>
            <a:pPr algn="r"/>
            <a:r>
              <a:rPr lang="he-IL" dirty="0"/>
              <a:t>טיפול על ידי מילוי בממוצע. </a:t>
            </a:r>
          </a:p>
        </p:txBody>
      </p:sp>
    </p:spTree>
    <p:extLst>
      <p:ext uri="{BB962C8B-B14F-4D97-AF65-F5344CB8AC3E}">
        <p14:creationId xmlns:p14="http://schemas.microsoft.com/office/powerpoint/2010/main" val="3034463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דיסון">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TM16401375[[fn=מדיסון]]</Template>
  <TotalTime>2269</TotalTime>
  <Words>739</Words>
  <Application>Microsoft Office PowerPoint</Application>
  <PresentationFormat>מסך רחב</PresentationFormat>
  <Paragraphs>52</Paragraphs>
  <Slides>19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MS Shell Dlg 2</vt:lpstr>
      <vt:lpstr>Wingdings</vt:lpstr>
      <vt:lpstr>Wingdings 3</vt:lpstr>
      <vt:lpstr>מדיסון</vt:lpstr>
      <vt:lpstr>מצגת של PowerPoint‏</vt:lpstr>
      <vt:lpstr>האם שחקן יבחר לאולסטאר בעונה הבאה על סמך נתוניו?</vt:lpstr>
      <vt:lpstr>השתמשתי בשיטת crawling כדי להוריד את הנתונים שאני צריך מהאתר של ה-NBA .  עונת 2021- https://www.basketball-reference.com/leagues/NBA_2021_per_game.html עונת 2020- https://www.basketball-reference.com/leagues/NBA_2020_per_game.html  עונת 2019- https://www.basketball-reference.com/leagues/NBA_2019_per_game.html עונת 2018- https://www.basketball-reference.com/leagues/NBA_2018_per_game.html עונת 2017- https://www.basketball-reference.com/leagues/NBA_2017_per_game.html עונת 2016- https://www.basketball-reference.com/leagues/NBA_2016_per_game.html עונת 2015- https://www.basketball-reference.com/leagues/NBA_2015_per_game.html עונת 2014- https://www.basketball-reference.com/leagues/NBA_2014_per_game.html עונת 2013- https://www.basketball-reference.com/leagues/NBA_2013_per_game.html עונת 2012- https://www.basketball-reference.com/leagues/NBA_2012_per_game.html עונת 2011- https://www.basketball-reference.com/leagues/NBA_2011_per_game.html עונת 2010- https://www.basketball-reference.com/leagues/NBA_2010_per_game.html   </vt:lpstr>
      <vt:lpstr>שם שחקן, עמדה, גיל, קבוצה, כמות משחקים, משחקים שהתחיל בחמישייה, דקות, כמות סלים למשחק, כמות ניסיונות סלים למשחק, אחוז סלים שנכנסו למשחק ועוד הרבה נתונים בסך הכל  30 עמודות.  כ-224,700 נתונים.</vt:lpstr>
      <vt:lpstr>לאחר מכן הוספנו עוד עמודה בשם target, 1 או 0 האם שחקן שיחק באולסטאר. (ניתן לראות שכמות העמודות עלתה מ-30 ל-31).</vt:lpstr>
      <vt:lpstr>אחרי שהוספנו עוד עמודה ,הורדנו את כל שחקני האולסטאר לקבצי  CSV ולאחר מכן טפלנו בנתונים שלהם .  השארנו רק את השם של השחקן ועונה .</vt:lpstr>
      <vt:lpstr>סימנו 1 בעמודת ה target עבור הרשומות של השחקנים ששיחקו באולסטר.</vt:lpstr>
      <vt:lpstr>אנחנו רואים שיש לנו נתונים חסרים. </vt:lpstr>
      <vt:lpstr>מצגת של PowerPoint‏</vt:lpstr>
      <vt:lpstr>מצגת של PowerPoint‏</vt:lpstr>
      <vt:lpstr>נחלק את העמודות שלנו לקבוצה נומרית(פה יהיו כל הערכים המספריים) וקובצה קטגורית (פה יהיו כל הערכיים השמיים).</vt:lpstr>
      <vt:lpstr>קורלציה של נתונים.</vt:lpstr>
      <vt:lpstr>ניתן לראות ששחקני אולסטאר משחקים הרבה יותר דקות מהשחקנים בליגה.</vt:lpstr>
      <vt:lpstr>ניתן לראות ששחקני האולסטאר משחקים הרבה יותר זמן משאר שחקני הליגה.</vt:lpstr>
      <vt:lpstr>לפני שנתחיל באלגוריתם של הלמידת מכונה נטפל בנתונים שעלולים לגרום לנו לבעיה, הנתונים השמיים.  המרנו את שמות הקבוצה והעמדה של השחקנים למספרים והוצאנו את עמודת שמות השחקנים מהטבלה.  נראה את היחס בין כמות האולסטאר בטבלה לכמות השחקנים הרגילים (96-4).</vt:lpstr>
      <vt:lpstr>Oversampling on train</vt:lpstr>
      <vt:lpstr>נשתמש באלגוריתם RandomForestClassifier.   </vt:lpstr>
      <vt:lpstr>confusion matrix:</vt:lpstr>
      <vt:lpstr>בעבודת חקר זו עסקנו בעצם בשאלה מחקר- האם שחקן מסוים יבחר לאולסטאר בעונה הבאה על סמך נתוניו?  ראינו כי הקריטריונים שהכי משפיעים על בחירת האולסטאר הם נקודות,דקות,כמות סלים שקלעו.   על סמך תוצאות הנסוי אנו מסיקים כי ניתן לחזות בדיוק גבוהה מאוד את שאלת החקר שלנו.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עופר קרפ</dc:creator>
  <cp:lastModifiedBy>עופר קרפ</cp:lastModifiedBy>
  <cp:revision>18</cp:revision>
  <dcterms:created xsi:type="dcterms:W3CDTF">2022-01-23T15:56:07Z</dcterms:created>
  <dcterms:modified xsi:type="dcterms:W3CDTF">2022-07-29T15:55:05Z</dcterms:modified>
</cp:coreProperties>
</file>