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notesMasterIdLst>
    <p:notesMasterId r:id="rId14"/>
  </p:notesMasterIdLst>
  <p:sldIdLst>
    <p:sldId id="256" r:id="rId2"/>
    <p:sldId id="257" r:id="rId3"/>
    <p:sldId id="266" r:id="rId4"/>
    <p:sldId id="265" r:id="rId5"/>
    <p:sldId id="267" r:id="rId6"/>
    <p:sldId id="268" r:id="rId7"/>
    <p:sldId id="269" r:id="rId8"/>
    <p:sldId id="270" r:id="rId9"/>
    <p:sldId id="273" r:id="rId10"/>
    <p:sldId id="275" r:id="rId11"/>
    <p:sldId id="274"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71"/>
    <a:srgbClr val="42BA70"/>
    <a:srgbClr val="FDAC0B"/>
    <a:srgbClr val="34664D"/>
    <a:srgbClr val="0081E2"/>
    <a:srgbClr val="0594FF"/>
    <a:srgbClr val="FEDFA0"/>
    <a:srgbClr val="E4EFAF"/>
    <a:srgbClr val="FDD6A1"/>
    <a:srgbClr val="FF4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81" d="100"/>
          <a:sy n="81" d="100"/>
        </p:scale>
        <p:origin x="74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67CB80E7-B4FB-45A1-8470-22C15C2CBBF6}" type="datetimeFigureOut">
              <a:rPr lang="en-IL" smtClean="0"/>
              <a:t>23/03/2023</a:t>
            </a:fld>
            <a:endParaRPr lang="en-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090C0F37-0186-4550-96CB-24E4F285E5E3}" type="slidenum">
              <a:rPr lang="en-IL" smtClean="0"/>
              <a:t>‹#›</a:t>
            </a:fld>
            <a:endParaRPr lang="en-IL"/>
          </a:p>
        </p:txBody>
      </p:sp>
    </p:spTree>
    <p:extLst>
      <p:ext uri="{BB962C8B-B14F-4D97-AF65-F5344CB8AC3E}">
        <p14:creationId xmlns:p14="http://schemas.microsoft.com/office/powerpoint/2010/main" val="20127809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GB" sz="1200" dirty="0" err="1">
                <a:solidFill>
                  <a:srgbClr val="282828"/>
                </a:solidFill>
                <a:latin typeface="MuseoSans"/>
              </a:rPr>
              <a:t>Xcell</a:t>
            </a:r>
            <a:r>
              <a:rPr lang="en-GB" sz="1200" dirty="0">
                <a:solidFill>
                  <a:srgbClr val="282828"/>
                </a:solidFill>
                <a:latin typeface="MuseoSans"/>
              </a:rPr>
              <a:t> allows to </a:t>
            </a:r>
            <a:r>
              <a:rPr lang="en-US" sz="1200" dirty="0">
                <a:solidFill>
                  <a:srgbClr val="282828"/>
                </a:solidFill>
                <a:latin typeface="MuseoSans"/>
              </a:rPr>
              <a:t>distinct between the groups by composition and properties of cell types, using the DEGs.</a:t>
            </a:r>
            <a:endParaRPr lang="en-IL" dirty="0"/>
          </a:p>
        </p:txBody>
      </p:sp>
      <p:sp>
        <p:nvSpPr>
          <p:cNvPr id="4" name="מציין מיקום של מספר שקופית 3"/>
          <p:cNvSpPr>
            <a:spLocks noGrp="1"/>
          </p:cNvSpPr>
          <p:nvPr>
            <p:ph type="sldNum" sz="quarter" idx="5"/>
          </p:nvPr>
        </p:nvSpPr>
        <p:spPr/>
        <p:txBody>
          <a:bodyPr/>
          <a:lstStyle/>
          <a:p>
            <a:fld id="{090C0F37-0186-4550-96CB-24E4F285E5E3}" type="slidenum">
              <a:rPr lang="en-IL" smtClean="0"/>
              <a:t>10</a:t>
            </a:fld>
            <a:endParaRPr lang="en-IL"/>
          </a:p>
        </p:txBody>
      </p:sp>
    </p:spTree>
    <p:extLst>
      <p:ext uri="{BB962C8B-B14F-4D97-AF65-F5344CB8AC3E}">
        <p14:creationId xmlns:p14="http://schemas.microsoft.com/office/powerpoint/2010/main" val="38615562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3/22/2023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prstClr val="black"/>
              <a:schemeClr val="tx2">
                <a:tint val="45000"/>
                <a:satMod val="400000"/>
              </a:schemeClr>
            </a:duotone>
            <a:extLst>
              <a:ext uri="{BEBA8EAE-BF5A-486C-A8C5-ECC9F3942E4B}">
                <a14:imgProps xmlns:a14="http://schemas.microsoft.com/office/drawing/2010/main">
                  <a14:imgLayer r:embed="rId20">
                    <a14:imgEffect>
                      <a14:sharpenSoften amount="-25000"/>
                    </a14:imgEffect>
                    <a14:imgEffect>
                      <a14:colorTemperature colorTemp="1500"/>
                    </a14:imgEffect>
                    <a14:imgEffect>
                      <a14:brightnessContrast bright="-5000" contrast="-20000"/>
                    </a14:imgEffect>
                  </a14:imgLayer>
                </a14:imgProps>
              </a:ext>
            </a:extLst>
          </a:blip>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3/22/2023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1"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www.frontiersin.org/articles/10.3389/fimmu.2022.1008653/full#B6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316DCFC9-6877-407C-8170-608FCB8E35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5" name="Rectangle 14">
              <a:extLst>
                <a:ext uri="{FF2B5EF4-FFF2-40B4-BE49-F238E27FC236}">
                  <a16:creationId xmlns:a16="http://schemas.microsoft.com/office/drawing/2014/main" id="{F7D8B73A-1349-4BA6-8F85-03A21ED56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969ADA7C-B6B2-4FD7-AA5E-CC52AAE8CDB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9" name="Picture 8" descr="DNA data analytics representation made up of hexagonal shapes and alphabet letters">
            <a:extLst>
              <a:ext uri="{FF2B5EF4-FFF2-40B4-BE49-F238E27FC236}">
                <a16:creationId xmlns:a16="http://schemas.microsoft.com/office/drawing/2014/main" id="{35D80BE5-2730-68BF-02DD-4EA8720E6039}"/>
              </a:ext>
            </a:extLst>
          </p:cNvPr>
          <p:cNvPicPr>
            <a:picLocks noChangeAspect="1"/>
          </p:cNvPicPr>
          <p:nvPr/>
        </p:nvPicPr>
        <p:blipFill rotWithShape="1">
          <a:blip r:embed="rId3">
            <a:alphaModFix amt="36000"/>
            <a:extLst>
              <a:ext uri="{BEBA8EAE-BF5A-486C-A8C5-ECC9F3942E4B}">
                <a14:imgProps xmlns:a14="http://schemas.microsoft.com/office/drawing/2010/main">
                  <a14:imgLayer r:embed="rId4">
                    <a14:imgEffect>
                      <a14:colorTemperature colorTemp="11200"/>
                    </a14:imgEffect>
                    <a14:imgEffect>
                      <a14:saturation sat="300000"/>
                    </a14:imgEffect>
                    <a14:imgEffect>
                      <a14:brightnessContrast bright="-20000" contrast="20000"/>
                    </a14:imgEffect>
                  </a14:imgLayer>
                </a14:imgProps>
              </a:ext>
              <a:ext uri="{28A0092B-C50C-407E-A947-70E740481C1C}">
                <a14:useLocalDpi xmlns:a14="http://schemas.microsoft.com/office/drawing/2010/main" val="0"/>
              </a:ext>
            </a:extLst>
          </a:blip>
          <a:srcRect l="25800"/>
          <a:stretch/>
        </p:blipFill>
        <p:spPr bwMode="auto">
          <a:xfrm>
            <a:off x="3611" y="-2"/>
            <a:ext cx="12188389" cy="6889481"/>
          </a:xfrm>
          <a:prstGeom prst="rect">
            <a:avLst/>
          </a:prstGeom>
          <a:noFill/>
        </p:spPr>
      </p:pic>
      <p:grpSp>
        <p:nvGrpSpPr>
          <p:cNvPr id="18" name="Group 17">
            <a:extLst>
              <a:ext uri="{FF2B5EF4-FFF2-40B4-BE49-F238E27FC236}">
                <a16:creationId xmlns:a16="http://schemas.microsoft.com/office/drawing/2014/main" id="{89353FE7-0D03-4AD2-8B8A-60A06F6BDA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96" name="Round Diagonal Corner Rectangle 7">
              <a:extLst>
                <a:ext uri="{FF2B5EF4-FFF2-40B4-BE49-F238E27FC236}">
                  <a16:creationId xmlns:a16="http://schemas.microsoft.com/office/drawing/2014/main" id="{0C7A0320-FBCC-4F40-AF6E-CE65FFB3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550A26E4-02C9-4F83-A334-0920B8CCF2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21" name="Freeform 32">
                <a:extLst>
                  <a:ext uri="{FF2B5EF4-FFF2-40B4-BE49-F238E27FC236}">
                    <a16:creationId xmlns:a16="http://schemas.microsoft.com/office/drawing/2014/main" id="{06617CD6-4185-402B-8E23-BC527805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3">
                <a:extLst>
                  <a:ext uri="{FF2B5EF4-FFF2-40B4-BE49-F238E27FC236}">
                    <a16:creationId xmlns:a16="http://schemas.microsoft.com/office/drawing/2014/main" id="{2C305CC9-3511-47F4-BF11-BC635C30C9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4">
                <a:extLst>
                  <a:ext uri="{FF2B5EF4-FFF2-40B4-BE49-F238E27FC236}">
                    <a16:creationId xmlns:a16="http://schemas.microsoft.com/office/drawing/2014/main" id="{5C70C5D1-31E4-48B9-AEB6-6460A2B81F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7">
                <a:extLst>
                  <a:ext uri="{FF2B5EF4-FFF2-40B4-BE49-F238E27FC236}">
                    <a16:creationId xmlns:a16="http://schemas.microsoft.com/office/drawing/2014/main" id="{1F033CE1-D380-43F1-81EC-97B6C86F3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35">
                <a:extLst>
                  <a:ext uri="{FF2B5EF4-FFF2-40B4-BE49-F238E27FC236}">
                    <a16:creationId xmlns:a16="http://schemas.microsoft.com/office/drawing/2014/main" id="{6997F95D-DC27-48A3-850A-2308C3C08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Freeform 36">
                <a:extLst>
                  <a:ext uri="{FF2B5EF4-FFF2-40B4-BE49-F238E27FC236}">
                    <a16:creationId xmlns:a16="http://schemas.microsoft.com/office/drawing/2014/main" id="{569AE469-76B7-4FFE-B68B-0D7A77413F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8">
                <a:extLst>
                  <a:ext uri="{FF2B5EF4-FFF2-40B4-BE49-F238E27FC236}">
                    <a16:creationId xmlns:a16="http://schemas.microsoft.com/office/drawing/2014/main" id="{DD99CF64-0E82-4D1A-BD2A-08942182F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9">
                <a:extLst>
                  <a:ext uri="{FF2B5EF4-FFF2-40B4-BE49-F238E27FC236}">
                    <a16:creationId xmlns:a16="http://schemas.microsoft.com/office/drawing/2014/main" id="{98C12D33-1747-4B24-89ED-F441AE4A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40">
                <a:extLst>
                  <a:ext uri="{FF2B5EF4-FFF2-40B4-BE49-F238E27FC236}">
                    <a16:creationId xmlns:a16="http://schemas.microsoft.com/office/drawing/2014/main" id="{A60200CC-BAEC-4310-8C9B-F7BB783E9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Rectangle 41">
                <a:extLst>
                  <a:ext uri="{FF2B5EF4-FFF2-40B4-BE49-F238E27FC236}">
                    <a16:creationId xmlns:a16="http://schemas.microsoft.com/office/drawing/2014/main" id="{2A7F40BF-B0BE-4B09-87EE-F56632B7ED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2">
                <a:extLst>
                  <a:ext uri="{FF2B5EF4-FFF2-40B4-BE49-F238E27FC236}">
                    <a16:creationId xmlns:a16="http://schemas.microsoft.com/office/drawing/2014/main" id="{353978AF-8FB9-4A61-A2EA-1995A14F3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3">
                <a:extLst>
                  <a:ext uri="{FF2B5EF4-FFF2-40B4-BE49-F238E27FC236}">
                    <a16:creationId xmlns:a16="http://schemas.microsoft.com/office/drawing/2014/main" id="{B20F89C3-4BAD-42AA-8D31-6F6DF17FE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4">
                <a:extLst>
                  <a:ext uri="{FF2B5EF4-FFF2-40B4-BE49-F238E27FC236}">
                    <a16:creationId xmlns:a16="http://schemas.microsoft.com/office/drawing/2014/main" id="{A60FE276-3FF2-4622-BF99-D4E4B249E5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37">
                <a:extLst>
                  <a:ext uri="{FF2B5EF4-FFF2-40B4-BE49-F238E27FC236}">
                    <a16:creationId xmlns:a16="http://schemas.microsoft.com/office/drawing/2014/main" id="{B05A0D3F-808B-48D6-A821-1FE9E86E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Freeform 35">
                <a:extLst>
                  <a:ext uri="{FF2B5EF4-FFF2-40B4-BE49-F238E27FC236}">
                    <a16:creationId xmlns:a16="http://schemas.microsoft.com/office/drawing/2014/main" id="{69F7D438-BAA0-4DAD-9BC5-198B677A7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Freeform 36">
                <a:extLst>
                  <a:ext uri="{FF2B5EF4-FFF2-40B4-BE49-F238E27FC236}">
                    <a16:creationId xmlns:a16="http://schemas.microsoft.com/office/drawing/2014/main" id="{EC63B186-43B8-4552-AFDB-A544240A7C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7" name="Freeform 38">
                <a:extLst>
                  <a:ext uri="{FF2B5EF4-FFF2-40B4-BE49-F238E27FC236}">
                    <a16:creationId xmlns:a16="http://schemas.microsoft.com/office/drawing/2014/main" id="{8542E82D-01AD-4BD8-8C5F-A6CDAD039B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8" name="Freeform 39">
                <a:extLst>
                  <a:ext uri="{FF2B5EF4-FFF2-40B4-BE49-F238E27FC236}">
                    <a16:creationId xmlns:a16="http://schemas.microsoft.com/office/drawing/2014/main" id="{6285CF32-2BD3-47D0-9A6C-3EE7FD639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9" name="Freeform 40">
                <a:extLst>
                  <a:ext uri="{FF2B5EF4-FFF2-40B4-BE49-F238E27FC236}">
                    <a16:creationId xmlns:a16="http://schemas.microsoft.com/office/drawing/2014/main" id="{FA36D129-7B33-4379-B9EE-5624B95766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0" name="Rectangle 41">
                <a:extLst>
                  <a:ext uri="{FF2B5EF4-FFF2-40B4-BE49-F238E27FC236}">
                    <a16:creationId xmlns:a16="http://schemas.microsoft.com/office/drawing/2014/main" id="{0229A187-4E69-4262-B001-C5F0B55225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6" name="Rectangle 3">
            <a:extLst>
              <a:ext uri="{FF2B5EF4-FFF2-40B4-BE49-F238E27FC236}">
                <a16:creationId xmlns:a16="http://schemas.microsoft.com/office/drawing/2014/main" id="{B9CE9BF4-71FA-B6DF-5E35-A9E98006FDE1}"/>
              </a:ext>
            </a:extLst>
          </p:cNvPr>
          <p:cNvSpPr>
            <a:spLocks noGrp="1" noChangeArrowheads="1"/>
          </p:cNvSpPr>
          <p:nvPr>
            <p:ph type="ctrTitle"/>
          </p:nvPr>
        </p:nvSpPr>
        <p:spPr bwMode="auto">
          <a:xfrm>
            <a:off x="2653374" y="2171432"/>
            <a:ext cx="6858000" cy="1367896"/>
          </a:xfrm>
          <a:prstGeom prst="rect">
            <a:avLst/>
          </a:prstGeom>
          <a:noFill/>
          <a:ln w="9525">
            <a:noFill/>
            <a:miter lim="800000"/>
            <a:headEnd/>
            <a:tailEnd/>
          </a:ln>
        </p:spPr>
        <p:txBody>
          <a:bodyPr vert="horz" lIns="91440" tIns="45720" rIns="91440" bIns="45720" numCol="1" anchorCtr="0" compatLnSpc="1">
            <a:prstTxWarp prst="textNoShape">
              <a:avLst/>
            </a:prstTxWarp>
            <a:normAutofit/>
          </a:bodyPr>
          <a:lstStyle/>
          <a:p>
            <a:pPr marL="0" marR="0" lvl="0" indent="0" algn="ctr" defTabSz="914400" rtl="0" eaLnBrk="0" fontAlgn="base" latinLnBrk="0" hangingPunct="0">
              <a:spcBef>
                <a:spcPct val="0"/>
              </a:spcBef>
              <a:spcAft>
                <a:spcPct val="0"/>
              </a:spcAft>
              <a:buClrTx/>
              <a:buSzTx/>
              <a:buFontTx/>
              <a:buNone/>
              <a:tabLst/>
            </a:pPr>
            <a:r>
              <a:rPr kumimoji="0" lang="en-US" altLang="he-IL" sz="4200" b="0" i="0" strike="noStrike" cap="none" normalizeH="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Arial" panose="020B0604020202020204" pitchFamily="34" charset="0"/>
              </a:rPr>
              <a:t>Introduction</a:t>
            </a:r>
            <a:r>
              <a:rPr kumimoji="0" lang="en-US" altLang="he-IL" sz="4200" b="0" i="0" u="none" strike="noStrike" cap="none" normalizeH="0" baseline="0" dirty="0">
                <a:effectLst/>
                <a:latin typeface="Calibri" panose="020F0502020204030204" pitchFamily="34" charset="0"/>
                <a:ea typeface="Times New Roman" panose="02020603050405020304" pitchFamily="18" charset="0"/>
                <a:cs typeface="Arial" panose="020B0604020202020204" pitchFamily="34" charset="0"/>
              </a:rPr>
              <a:t> </a:t>
            </a:r>
            <a:r>
              <a:rPr lang="en-US" altLang="he-IL" sz="4200" cap="none" dirty="0">
                <a:effectLst>
                  <a:outerShdw blurRad="38100" dist="38100" dir="2700000" algn="tl">
                    <a:srgbClr val="000000">
                      <a:alpha val="43137"/>
                    </a:srgbClr>
                  </a:outerShdw>
                </a:effectLst>
                <a:latin typeface="Calibri" panose="020F0502020204030204" pitchFamily="34" charset="0"/>
                <a:cs typeface="Arial" panose="020B0604020202020204" pitchFamily="34" charset="0"/>
              </a:rPr>
              <a:t>to Bioinformatics  Final Project</a:t>
            </a:r>
          </a:p>
        </p:txBody>
      </p:sp>
      <p:sp>
        <p:nvSpPr>
          <p:cNvPr id="3" name="Subtitle 2">
            <a:extLst>
              <a:ext uri="{FF2B5EF4-FFF2-40B4-BE49-F238E27FC236}">
                <a16:creationId xmlns:a16="http://schemas.microsoft.com/office/drawing/2014/main" id="{64C1A9A5-8932-EDE3-2EFD-8E17DDD501CD}"/>
              </a:ext>
            </a:extLst>
          </p:cNvPr>
          <p:cNvSpPr>
            <a:spLocks noGrp="1"/>
          </p:cNvSpPr>
          <p:nvPr>
            <p:ph type="subTitle" idx="1"/>
          </p:nvPr>
        </p:nvSpPr>
        <p:spPr>
          <a:xfrm>
            <a:off x="2680627" y="3270765"/>
            <a:ext cx="6857999" cy="611454"/>
          </a:xfrm>
          <a:noFill/>
        </p:spPr>
        <p:txBody>
          <a:bodyPr>
            <a:normAutofit fontScale="92500" lnSpcReduction="20000"/>
          </a:bodyPr>
          <a:lstStyle/>
          <a:p>
            <a:pPr algn="ctr"/>
            <a:endParaRPr lang="en-US" sz="600" b="1"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endParaRPr>
          </a:p>
          <a:p>
            <a:pPr algn="ctr"/>
            <a:r>
              <a:rPr lang="en-US" b="1" u="sng"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Exploring biological crosstalk between COVID-19 and </a:t>
            </a:r>
            <a:r>
              <a:rPr lang="en-US" b="1" u="sng" dirty="0" err="1">
                <a:solidFill>
                  <a:srgbClr val="FFFFFF"/>
                </a:solidFill>
                <a:effectLst/>
                <a:latin typeface="Calibri" panose="020F0502020204030204" pitchFamily="34" charset="0"/>
                <a:ea typeface="Times New Roman" panose="02020603050405020304" pitchFamily="18" charset="0"/>
                <a:cs typeface="Arial" panose="020B0604020202020204" pitchFamily="34" charset="0"/>
              </a:rPr>
              <a:t>HIv</a:t>
            </a:r>
            <a:endParaRPr lang="en-US" b="1" u="sng" dirty="0">
              <a:effectLst/>
              <a:latin typeface="Calibri" panose="020F0502020204030204" pitchFamily="34" charset="0"/>
              <a:ea typeface="Times New Roman" panose="02020603050405020304" pitchFamily="18" charset="0"/>
              <a:cs typeface="Arial" panose="020B0604020202020204" pitchFamily="34" charset="0"/>
            </a:endParaRPr>
          </a:p>
          <a:p>
            <a:pPr algn="ctr"/>
            <a:endParaRPr lang="he-IL" dirty="0"/>
          </a:p>
        </p:txBody>
      </p:sp>
      <p:sp>
        <p:nvSpPr>
          <p:cNvPr id="13" name="TextBox 12">
            <a:extLst>
              <a:ext uri="{FF2B5EF4-FFF2-40B4-BE49-F238E27FC236}">
                <a16:creationId xmlns:a16="http://schemas.microsoft.com/office/drawing/2014/main" id="{787C8907-8BA0-7625-558F-B181F36BCB95}"/>
              </a:ext>
            </a:extLst>
          </p:cNvPr>
          <p:cNvSpPr txBox="1"/>
          <p:nvPr/>
        </p:nvSpPr>
        <p:spPr>
          <a:xfrm>
            <a:off x="0" y="6202308"/>
            <a:ext cx="3446639" cy="794064"/>
          </a:xfrm>
          <a:prstGeom prst="rect">
            <a:avLst/>
          </a:prstGeom>
          <a:noFill/>
        </p:spPr>
        <p:txBody>
          <a:bodyPr wrap="square" rtlCol="1">
            <a:spAutoFit/>
          </a:bodyPr>
          <a:lstStyle/>
          <a:p>
            <a:pPr marL="0" marR="0" algn="ctr" rtl="0" eaLnBrk="1" latinLnBrk="0" hangingPunct="1">
              <a:lnSpc>
                <a:spcPct val="115000"/>
              </a:lnSpc>
              <a:spcBef>
                <a:spcPts val="0"/>
              </a:spcBef>
              <a:spcAft>
                <a:spcPts val="0"/>
              </a:spcAft>
            </a:pPr>
            <a:r>
              <a:rPr lang="en-US" sz="2400" b="1" kern="12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Ofer Nissim</a:t>
            </a:r>
            <a:r>
              <a:rPr lang="en-US" sz="2400" b="1" dirty="0"/>
              <a:t> </a:t>
            </a:r>
            <a:r>
              <a:rPr lang="en-US" sz="2400" kern="12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312367576</a:t>
            </a:r>
            <a:endParaRPr lang="he-IL" sz="2400" dirty="0">
              <a:effectLst/>
            </a:endParaRPr>
          </a:p>
          <a:p>
            <a:endParaRPr lang="he-IL" dirty="0"/>
          </a:p>
        </p:txBody>
      </p:sp>
      <p:sp>
        <p:nvSpPr>
          <p:cNvPr id="89" name="TextBox 88">
            <a:extLst>
              <a:ext uri="{FF2B5EF4-FFF2-40B4-BE49-F238E27FC236}">
                <a16:creationId xmlns:a16="http://schemas.microsoft.com/office/drawing/2014/main" id="{D2E547FE-1375-943C-2111-83508A825852}"/>
              </a:ext>
            </a:extLst>
          </p:cNvPr>
          <p:cNvSpPr txBox="1"/>
          <p:nvPr/>
        </p:nvSpPr>
        <p:spPr>
          <a:xfrm>
            <a:off x="8776747" y="6202308"/>
            <a:ext cx="3446639" cy="489749"/>
          </a:xfrm>
          <a:prstGeom prst="rect">
            <a:avLst/>
          </a:prstGeom>
          <a:noFill/>
        </p:spPr>
        <p:txBody>
          <a:bodyPr wrap="square" rtlCol="1">
            <a:spAutoFit/>
          </a:bodyPr>
          <a:lstStyle/>
          <a:p>
            <a:pPr marL="0" marR="0" algn="ctr" rtl="0" eaLnBrk="1" latinLnBrk="0" hangingPunct="1">
              <a:lnSpc>
                <a:spcPct val="115000"/>
              </a:lnSpc>
              <a:spcBef>
                <a:spcPts val="0"/>
              </a:spcBef>
              <a:spcAft>
                <a:spcPts val="0"/>
              </a:spcAft>
            </a:pPr>
            <a:r>
              <a:rPr lang="en-US" sz="2400" b="1" kern="12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Tom Smolin</a:t>
            </a:r>
            <a:r>
              <a:rPr lang="en-US" sz="2400" b="1" dirty="0"/>
              <a:t> </a:t>
            </a:r>
            <a:r>
              <a:rPr lang="en-US" sz="2400" kern="12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313552739</a:t>
            </a:r>
            <a:endParaRPr lang="he-IL" sz="2400" dirty="0"/>
          </a:p>
        </p:txBody>
      </p:sp>
      <p:sp>
        <p:nvSpPr>
          <p:cNvPr id="91" name="TextBox 90">
            <a:extLst>
              <a:ext uri="{FF2B5EF4-FFF2-40B4-BE49-F238E27FC236}">
                <a16:creationId xmlns:a16="http://schemas.microsoft.com/office/drawing/2014/main" id="{7BEDF940-6A09-77C3-EABD-13BEF4956B21}"/>
              </a:ext>
            </a:extLst>
          </p:cNvPr>
          <p:cNvSpPr txBox="1"/>
          <p:nvPr/>
        </p:nvSpPr>
        <p:spPr>
          <a:xfrm>
            <a:off x="3337481" y="3928562"/>
            <a:ext cx="5439266" cy="584775"/>
          </a:xfrm>
          <a:prstGeom prst="rect">
            <a:avLst/>
          </a:prstGeom>
          <a:noFill/>
        </p:spPr>
        <p:txBody>
          <a:bodyPr wrap="square" rtlCol="1">
            <a:spAutoFit/>
          </a:bodyPr>
          <a:lstStyle/>
          <a:p>
            <a:pPr algn="ctr"/>
            <a:r>
              <a:rPr lang="en-US" sz="1600" b="1" dirty="0">
                <a:ln cmpd="sng">
                  <a:noFill/>
                </a:ln>
                <a:latin typeface="Calibri" panose="020F0502020204030204" pitchFamily="34" charset="0"/>
                <a:ea typeface="Calibri" panose="020F0502020204030204" pitchFamily="34" charset="0"/>
                <a:cs typeface="Calibri" panose="020F0502020204030204" pitchFamily="34" charset="0"/>
              </a:rPr>
              <a:t>FACULTY OF COMPUTER SCIENCE – TECHNION</a:t>
            </a:r>
            <a:br>
              <a:rPr lang="en-US" sz="1600" b="1" dirty="0">
                <a:ln cmpd="sng">
                  <a:noFill/>
                </a:ln>
                <a:latin typeface="Calibri" panose="020F0502020204030204" pitchFamily="34" charset="0"/>
                <a:ea typeface="Calibri" panose="020F0502020204030204" pitchFamily="34" charset="0"/>
                <a:cs typeface="Calibri" panose="020F0502020204030204" pitchFamily="34" charset="0"/>
              </a:rPr>
            </a:br>
            <a:r>
              <a:rPr lang="en-US" sz="1600" b="1" dirty="0">
                <a:ln cmpd="sng">
                  <a:noFill/>
                </a:ln>
                <a:latin typeface="Calibri" panose="020F0502020204030204" pitchFamily="34" charset="0"/>
                <a:ea typeface="Calibri" panose="020F0502020204030204" pitchFamily="34" charset="0"/>
                <a:cs typeface="Calibri" panose="020F0502020204030204" pitchFamily="34" charset="0"/>
              </a:rPr>
              <a:t>23/03/23</a:t>
            </a:r>
            <a:endParaRPr lang="he-IL" b="1" dirty="0">
              <a:ln cmpd="sng">
                <a:noFill/>
              </a:ln>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1749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EAAF-7F31-C952-0820-D2A60EEE064E}"/>
              </a:ext>
            </a:extLst>
          </p:cNvPr>
          <p:cNvSpPr>
            <a:spLocks noGrp="1"/>
          </p:cNvSpPr>
          <p:nvPr>
            <p:ph type="title"/>
          </p:nvPr>
        </p:nvSpPr>
        <p:spPr>
          <a:xfrm>
            <a:off x="849179" y="229980"/>
            <a:ext cx="9905998" cy="1478570"/>
          </a:xfrm>
        </p:spPr>
        <p:txBody>
          <a:bodyPr/>
          <a:lstStyle/>
          <a:p>
            <a:r>
              <a:rPr lang="en-US" sz="3600" kern="1200" cap="all" baseline="0" dirty="0">
                <a:solidFill>
                  <a:srgbClr val="FFFFFF"/>
                </a:solidFill>
                <a:effectLst>
                  <a:reflection blurRad="6350" stA="60000" endA="900" endPos="60000" dist="59944" dir="5400000" sy="-100000" algn="bl"/>
                </a:effectLst>
                <a:latin typeface="Tw Cen MT" panose="020B0602020104020603" pitchFamily="34" charset="0"/>
                <a:ea typeface="+mj-ea"/>
                <a:cs typeface="+mj-cs"/>
              </a:rPr>
              <a:t>Results – second analysis</a:t>
            </a:r>
            <a:endParaRPr lang="he-IL" dirty="0">
              <a:solidFill>
                <a:schemeClr val="bg1"/>
              </a:solidFill>
            </a:endParaRPr>
          </a:p>
        </p:txBody>
      </p:sp>
      <p:sp>
        <p:nvSpPr>
          <p:cNvPr id="3" name="Content Placeholder 2">
            <a:extLst>
              <a:ext uri="{FF2B5EF4-FFF2-40B4-BE49-F238E27FC236}">
                <a16:creationId xmlns:a16="http://schemas.microsoft.com/office/drawing/2014/main" id="{6AD1F49B-C6E5-A763-61B9-4C899995A536}"/>
              </a:ext>
            </a:extLst>
          </p:cNvPr>
          <p:cNvSpPr>
            <a:spLocks noGrp="1"/>
          </p:cNvSpPr>
          <p:nvPr>
            <p:ph idx="1"/>
          </p:nvPr>
        </p:nvSpPr>
        <p:spPr>
          <a:xfrm>
            <a:off x="849179" y="1658143"/>
            <a:ext cx="10576846" cy="3541714"/>
          </a:xfrm>
        </p:spPr>
        <p:txBody>
          <a:bodyPr>
            <a:normAutofit/>
          </a:bodyPr>
          <a:lstStyle/>
          <a:p>
            <a:pPr marL="0" indent="0" algn="l" rtl="0">
              <a:buNone/>
            </a:pPr>
            <a:endParaRPr lang="en-US" sz="1900" dirty="0">
              <a:solidFill>
                <a:schemeClr val="bg1"/>
              </a:solidFill>
            </a:endParaRPr>
          </a:p>
          <a:p>
            <a:pPr marL="0" indent="0" algn="l" rtl="0">
              <a:buNone/>
            </a:pPr>
            <a:endParaRPr lang="en-US" sz="1900" dirty="0">
              <a:solidFill>
                <a:schemeClr val="bg1"/>
              </a:solidFill>
            </a:endParaRPr>
          </a:p>
        </p:txBody>
      </p:sp>
      <p:sp>
        <p:nvSpPr>
          <p:cNvPr id="4" name="Content Placeholder 2">
            <a:extLst>
              <a:ext uri="{FF2B5EF4-FFF2-40B4-BE49-F238E27FC236}">
                <a16:creationId xmlns:a16="http://schemas.microsoft.com/office/drawing/2014/main" id="{CB0B5B7D-E1F0-485C-42DB-5C248DBC8BFA}"/>
              </a:ext>
            </a:extLst>
          </p:cNvPr>
          <p:cNvSpPr txBox="1">
            <a:spLocks/>
          </p:cNvSpPr>
          <p:nvPr/>
        </p:nvSpPr>
        <p:spPr>
          <a:xfrm>
            <a:off x="690561" y="1377895"/>
            <a:ext cx="5720684" cy="4873096"/>
          </a:xfrm>
          <a:prstGeom prst="rect">
            <a:avLst/>
          </a:prstGeom>
        </p:spPr>
        <p:txBody>
          <a:bodyPr vert="horz" lIns="91440" tIns="45720" rIns="91440" bIns="45720" rtlCol="0">
            <a:normAutofit/>
          </a:bodyPr>
          <a:lst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l" rtl="0"/>
            <a:r>
              <a:rPr lang="en-GB" sz="2000" dirty="0">
                <a:solidFill>
                  <a:srgbClr val="282828"/>
                </a:solidFill>
                <a:latin typeface="MuseoSans"/>
              </a:rPr>
              <a:t>We performed survival analysis with </a:t>
            </a:r>
            <a:r>
              <a:rPr lang="en-GB" sz="2000" dirty="0" err="1">
                <a:solidFill>
                  <a:srgbClr val="282828"/>
                </a:solidFill>
                <a:latin typeface="MuseoSans"/>
              </a:rPr>
              <a:t>xCell</a:t>
            </a:r>
            <a:r>
              <a:rPr lang="en-GB" sz="2000" dirty="0">
                <a:solidFill>
                  <a:srgbClr val="282828"/>
                </a:solidFill>
                <a:latin typeface="MuseoSans"/>
              </a:rPr>
              <a:t>.</a:t>
            </a:r>
          </a:p>
          <a:p>
            <a:pPr algn="l" rtl="0"/>
            <a:r>
              <a:rPr lang="en-US" sz="2000" b="0" i="0" dirty="0">
                <a:solidFill>
                  <a:srgbClr val="282828"/>
                </a:solidFill>
                <a:effectLst/>
                <a:latin typeface="MuseoSans"/>
              </a:rPr>
              <a:t>We intended to better understand the survival rates of the patients, grouped according to similar gene expression levels.</a:t>
            </a:r>
          </a:p>
          <a:p>
            <a:pPr algn="l" rtl="0"/>
            <a:r>
              <a:rPr lang="en-US" sz="2000" dirty="0">
                <a:solidFill>
                  <a:srgbClr val="282828"/>
                </a:solidFill>
                <a:latin typeface="MuseoSans"/>
              </a:rPr>
              <a:t>Because our data didn’t contain mortality information, we used severity status instead, to label “death” condition.</a:t>
            </a:r>
            <a:endParaRPr lang="en-GB" sz="2000" b="0" i="0" dirty="0">
              <a:solidFill>
                <a:srgbClr val="0070C0"/>
              </a:solidFill>
              <a:effectLst/>
              <a:latin typeface="+mj-lt"/>
            </a:endParaRPr>
          </a:p>
          <a:p>
            <a:pPr algn="l" rtl="0"/>
            <a:r>
              <a:rPr lang="en-GB" sz="2000" dirty="0">
                <a:solidFill>
                  <a:srgbClr val="282828"/>
                </a:solidFill>
                <a:latin typeface="MuseoSans"/>
              </a:rPr>
              <a:t>The results implied that patients with higher expression levels (linked to both diseases) may tend to worse prognoses. </a:t>
            </a:r>
            <a:endParaRPr lang="en-GB" sz="2000" b="0" i="0" dirty="0">
              <a:solidFill>
                <a:srgbClr val="282828"/>
              </a:solidFill>
              <a:effectLst/>
              <a:latin typeface="MuseoSans"/>
            </a:endParaRPr>
          </a:p>
          <a:p>
            <a:pPr marL="0" indent="0" algn="l" rtl="0">
              <a:buFont typeface="Arial" panose="020B0604020202020204" pitchFamily="34" charset="0"/>
              <a:buNone/>
            </a:pPr>
            <a:endParaRPr lang="en-US" sz="500" dirty="0">
              <a:solidFill>
                <a:schemeClr val="bg1"/>
              </a:solidFill>
            </a:endParaRPr>
          </a:p>
          <a:p>
            <a:pPr marL="0" indent="0" algn="l" rtl="0">
              <a:buFont typeface="Arial" panose="020B0604020202020204" pitchFamily="34" charset="0"/>
              <a:buNone/>
            </a:pPr>
            <a:endParaRPr lang="en-US" sz="500" dirty="0">
              <a:solidFill>
                <a:schemeClr val="bg1"/>
              </a:solidFill>
            </a:endParaRPr>
          </a:p>
        </p:txBody>
      </p:sp>
      <p:pic>
        <p:nvPicPr>
          <p:cNvPr id="6" name="Picture 5" descr="Chart, waterfall chart&#10;&#10;Description automatically generated">
            <a:extLst>
              <a:ext uri="{FF2B5EF4-FFF2-40B4-BE49-F238E27FC236}">
                <a16:creationId xmlns:a16="http://schemas.microsoft.com/office/drawing/2014/main" id="{9690B0C6-59F6-525B-006A-2789A311D04D}"/>
              </a:ext>
            </a:extLst>
          </p:cNvPr>
          <p:cNvPicPr>
            <a:picLocks noChangeAspect="1"/>
          </p:cNvPicPr>
          <p:nvPr/>
        </p:nvPicPr>
        <p:blipFill>
          <a:blip r:embed="rId3"/>
          <a:stretch>
            <a:fillRect/>
          </a:stretch>
        </p:blipFill>
        <p:spPr>
          <a:xfrm>
            <a:off x="6411245" y="1389649"/>
            <a:ext cx="5780755" cy="4129110"/>
          </a:xfrm>
          <a:prstGeom prst="rect">
            <a:avLst/>
          </a:prstGeom>
        </p:spPr>
      </p:pic>
    </p:spTree>
    <p:extLst>
      <p:ext uri="{BB962C8B-B14F-4D97-AF65-F5344CB8AC3E}">
        <p14:creationId xmlns:p14="http://schemas.microsoft.com/office/powerpoint/2010/main" val="1219055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EAAF-7F31-C952-0820-D2A60EEE064E}"/>
              </a:ext>
            </a:extLst>
          </p:cNvPr>
          <p:cNvSpPr>
            <a:spLocks noGrp="1"/>
          </p:cNvSpPr>
          <p:nvPr>
            <p:ph type="title"/>
          </p:nvPr>
        </p:nvSpPr>
        <p:spPr>
          <a:xfrm>
            <a:off x="849178" y="230631"/>
            <a:ext cx="9905998" cy="1478570"/>
          </a:xfrm>
        </p:spPr>
        <p:txBody>
          <a:bodyPr/>
          <a:lstStyle/>
          <a:p>
            <a:r>
              <a:rPr lang="en-US" sz="3600" kern="1200" cap="all" baseline="0" dirty="0">
                <a:solidFill>
                  <a:srgbClr val="FFFFFF"/>
                </a:solidFill>
                <a:effectLst>
                  <a:reflection blurRad="6350" stA="60000" endA="900" endPos="60000" dist="59944" dir="5400000" sy="-100000" algn="bl"/>
                </a:effectLst>
                <a:latin typeface="Tw Cen MT" panose="020B0602020104020603" pitchFamily="34" charset="0"/>
                <a:ea typeface="+mj-ea"/>
                <a:cs typeface="+mj-cs"/>
              </a:rPr>
              <a:t>Results – additional plots</a:t>
            </a:r>
            <a:endParaRPr lang="he-IL" dirty="0">
              <a:solidFill>
                <a:schemeClr val="bg1"/>
              </a:solidFill>
            </a:endParaRPr>
          </a:p>
        </p:txBody>
      </p:sp>
      <p:sp>
        <p:nvSpPr>
          <p:cNvPr id="3" name="Content Placeholder 2">
            <a:extLst>
              <a:ext uri="{FF2B5EF4-FFF2-40B4-BE49-F238E27FC236}">
                <a16:creationId xmlns:a16="http://schemas.microsoft.com/office/drawing/2014/main" id="{6AD1F49B-C6E5-A763-61B9-4C899995A536}"/>
              </a:ext>
            </a:extLst>
          </p:cNvPr>
          <p:cNvSpPr>
            <a:spLocks noGrp="1"/>
          </p:cNvSpPr>
          <p:nvPr>
            <p:ph idx="1"/>
          </p:nvPr>
        </p:nvSpPr>
        <p:spPr>
          <a:xfrm>
            <a:off x="849179" y="1658143"/>
            <a:ext cx="10576846" cy="3541714"/>
          </a:xfrm>
        </p:spPr>
        <p:txBody>
          <a:bodyPr>
            <a:normAutofit/>
          </a:bodyPr>
          <a:lstStyle/>
          <a:p>
            <a:pPr marL="0" indent="0" algn="l" rtl="0">
              <a:buNone/>
            </a:pPr>
            <a:endParaRPr lang="en-US" sz="1900" dirty="0">
              <a:solidFill>
                <a:schemeClr val="bg1"/>
              </a:solidFill>
            </a:endParaRPr>
          </a:p>
          <a:p>
            <a:pPr marL="0" indent="0" algn="l" rtl="0">
              <a:buNone/>
            </a:pPr>
            <a:endParaRPr lang="en-US" sz="1900" dirty="0">
              <a:solidFill>
                <a:schemeClr val="bg1"/>
              </a:solidFill>
            </a:endParaRPr>
          </a:p>
        </p:txBody>
      </p:sp>
      <p:pic>
        <p:nvPicPr>
          <p:cNvPr id="5" name="תמונה 4" descr="תמונה שמכילה טבלה&#10;&#10;התיאור נוצר באופן אוטומטי">
            <a:extLst>
              <a:ext uri="{FF2B5EF4-FFF2-40B4-BE49-F238E27FC236}">
                <a16:creationId xmlns:a16="http://schemas.microsoft.com/office/drawing/2014/main" id="{885D3819-2528-49F8-4528-F8C4ABDB4CBC}"/>
              </a:ext>
            </a:extLst>
          </p:cNvPr>
          <p:cNvPicPr>
            <a:picLocks noChangeAspect="1"/>
          </p:cNvPicPr>
          <p:nvPr/>
        </p:nvPicPr>
        <p:blipFill>
          <a:blip r:embed="rId2"/>
          <a:stretch>
            <a:fillRect/>
          </a:stretch>
        </p:blipFill>
        <p:spPr>
          <a:xfrm>
            <a:off x="552106" y="1401580"/>
            <a:ext cx="3637431" cy="2598164"/>
          </a:xfrm>
          <a:prstGeom prst="rect">
            <a:avLst/>
          </a:prstGeom>
        </p:spPr>
      </p:pic>
      <p:pic>
        <p:nvPicPr>
          <p:cNvPr id="8" name="תמונה 7" descr="תמונה שמכילה טבלה&#10;&#10;התיאור נוצר באופן אוטומטי">
            <a:extLst>
              <a:ext uri="{FF2B5EF4-FFF2-40B4-BE49-F238E27FC236}">
                <a16:creationId xmlns:a16="http://schemas.microsoft.com/office/drawing/2014/main" id="{09FA89A8-6EB1-ABBC-2CF4-21C0E07F7244}"/>
              </a:ext>
            </a:extLst>
          </p:cNvPr>
          <p:cNvPicPr>
            <a:picLocks noChangeAspect="1"/>
          </p:cNvPicPr>
          <p:nvPr/>
        </p:nvPicPr>
        <p:blipFill>
          <a:blip r:embed="rId3"/>
          <a:stretch>
            <a:fillRect/>
          </a:stretch>
        </p:blipFill>
        <p:spPr>
          <a:xfrm>
            <a:off x="8177961" y="1397703"/>
            <a:ext cx="3637431" cy="2598165"/>
          </a:xfrm>
          <a:prstGeom prst="rect">
            <a:avLst/>
          </a:prstGeom>
        </p:spPr>
      </p:pic>
      <p:pic>
        <p:nvPicPr>
          <p:cNvPr id="6" name="Picture 5" descr="Chart, scatter chart&#10;&#10;Description automatically generated">
            <a:extLst>
              <a:ext uri="{FF2B5EF4-FFF2-40B4-BE49-F238E27FC236}">
                <a16:creationId xmlns:a16="http://schemas.microsoft.com/office/drawing/2014/main" id="{90AC3A22-6284-46A3-55EB-641DB3DFE27A}"/>
              </a:ext>
            </a:extLst>
          </p:cNvPr>
          <p:cNvPicPr>
            <a:picLocks noChangeAspect="1"/>
          </p:cNvPicPr>
          <p:nvPr/>
        </p:nvPicPr>
        <p:blipFill>
          <a:blip r:embed="rId4"/>
          <a:stretch>
            <a:fillRect/>
          </a:stretch>
        </p:blipFill>
        <p:spPr>
          <a:xfrm>
            <a:off x="552107" y="4129965"/>
            <a:ext cx="3637430" cy="2598164"/>
          </a:xfrm>
          <a:prstGeom prst="rect">
            <a:avLst/>
          </a:prstGeom>
        </p:spPr>
      </p:pic>
      <p:pic>
        <p:nvPicPr>
          <p:cNvPr id="9" name="Picture 8" descr="Chart, scatter chart&#10;&#10;Description automatically generated">
            <a:extLst>
              <a:ext uri="{FF2B5EF4-FFF2-40B4-BE49-F238E27FC236}">
                <a16:creationId xmlns:a16="http://schemas.microsoft.com/office/drawing/2014/main" id="{8F46A3F8-38E9-B66E-F9C5-6811BD9C5811}"/>
              </a:ext>
            </a:extLst>
          </p:cNvPr>
          <p:cNvPicPr>
            <a:picLocks noChangeAspect="1"/>
          </p:cNvPicPr>
          <p:nvPr/>
        </p:nvPicPr>
        <p:blipFill>
          <a:blip r:embed="rId5"/>
          <a:stretch>
            <a:fillRect/>
          </a:stretch>
        </p:blipFill>
        <p:spPr>
          <a:xfrm>
            <a:off x="8177961" y="4129962"/>
            <a:ext cx="3637431" cy="2598165"/>
          </a:xfrm>
          <a:prstGeom prst="rect">
            <a:avLst/>
          </a:prstGeom>
        </p:spPr>
      </p:pic>
      <p:pic>
        <p:nvPicPr>
          <p:cNvPr id="13" name="Picture 12" descr="Chart, scatter chart&#10;&#10;Description automatically generated">
            <a:extLst>
              <a:ext uri="{FF2B5EF4-FFF2-40B4-BE49-F238E27FC236}">
                <a16:creationId xmlns:a16="http://schemas.microsoft.com/office/drawing/2014/main" id="{FCD08D51-9761-22CE-B040-39404856526C}"/>
              </a:ext>
            </a:extLst>
          </p:cNvPr>
          <p:cNvPicPr>
            <a:picLocks noChangeAspect="1"/>
          </p:cNvPicPr>
          <p:nvPr/>
        </p:nvPicPr>
        <p:blipFill>
          <a:blip r:embed="rId6"/>
          <a:stretch>
            <a:fillRect/>
          </a:stretch>
        </p:blipFill>
        <p:spPr>
          <a:xfrm>
            <a:off x="4365035" y="1397703"/>
            <a:ext cx="3637430" cy="2598164"/>
          </a:xfrm>
          <a:prstGeom prst="rect">
            <a:avLst/>
          </a:prstGeom>
        </p:spPr>
      </p:pic>
      <p:pic>
        <p:nvPicPr>
          <p:cNvPr id="15" name="Picture 14" descr="Chart, treemap chart&#10;&#10;Description automatically generated">
            <a:extLst>
              <a:ext uri="{FF2B5EF4-FFF2-40B4-BE49-F238E27FC236}">
                <a16:creationId xmlns:a16="http://schemas.microsoft.com/office/drawing/2014/main" id="{3658DBB5-4F56-410E-EEE5-B89829A61AEB}"/>
              </a:ext>
            </a:extLst>
          </p:cNvPr>
          <p:cNvPicPr>
            <a:picLocks noChangeAspect="1"/>
          </p:cNvPicPr>
          <p:nvPr/>
        </p:nvPicPr>
        <p:blipFill>
          <a:blip r:embed="rId7"/>
          <a:stretch>
            <a:fillRect/>
          </a:stretch>
        </p:blipFill>
        <p:spPr>
          <a:xfrm>
            <a:off x="4365033" y="4129963"/>
            <a:ext cx="3637432" cy="2598165"/>
          </a:xfrm>
          <a:prstGeom prst="rect">
            <a:avLst/>
          </a:prstGeom>
        </p:spPr>
      </p:pic>
    </p:spTree>
    <p:extLst>
      <p:ext uri="{BB962C8B-B14F-4D97-AF65-F5344CB8AC3E}">
        <p14:creationId xmlns:p14="http://schemas.microsoft.com/office/powerpoint/2010/main" val="2696121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EAAF-7F31-C952-0820-D2A60EEE064E}"/>
              </a:ext>
            </a:extLst>
          </p:cNvPr>
          <p:cNvSpPr>
            <a:spLocks noGrp="1"/>
          </p:cNvSpPr>
          <p:nvPr>
            <p:ph type="title"/>
          </p:nvPr>
        </p:nvSpPr>
        <p:spPr>
          <a:xfrm>
            <a:off x="849178" y="249881"/>
            <a:ext cx="9905998" cy="1478570"/>
          </a:xfrm>
        </p:spPr>
        <p:txBody>
          <a:bodyPr/>
          <a:lstStyle/>
          <a:p>
            <a:r>
              <a:rPr lang="en-US" kern="1200" cap="all" baseline="0" dirty="0">
                <a:solidFill>
                  <a:srgbClr val="FFFFFF"/>
                </a:solidFill>
                <a:effectLst>
                  <a:reflection blurRad="6350" stA="60000" endA="900" endPos="60000" dist="59944" dir="5400000" sy="-100000" algn="bl"/>
                </a:effectLst>
                <a:latin typeface="Tw Cen MT" panose="020B0602020104020603" pitchFamily="34" charset="0"/>
                <a:ea typeface="+mj-ea"/>
                <a:cs typeface="+mj-cs"/>
              </a:rPr>
              <a:t>Conclusions and more</a:t>
            </a:r>
            <a:endParaRPr lang="he-IL" dirty="0">
              <a:solidFill>
                <a:schemeClr val="bg1"/>
              </a:solidFill>
            </a:endParaRPr>
          </a:p>
        </p:txBody>
      </p:sp>
      <p:sp>
        <p:nvSpPr>
          <p:cNvPr id="3" name="Content Placeholder 2">
            <a:extLst>
              <a:ext uri="{FF2B5EF4-FFF2-40B4-BE49-F238E27FC236}">
                <a16:creationId xmlns:a16="http://schemas.microsoft.com/office/drawing/2014/main" id="{6AD1F49B-C6E5-A763-61B9-4C899995A536}"/>
              </a:ext>
            </a:extLst>
          </p:cNvPr>
          <p:cNvSpPr>
            <a:spLocks noGrp="1"/>
          </p:cNvSpPr>
          <p:nvPr>
            <p:ph idx="1"/>
          </p:nvPr>
        </p:nvSpPr>
        <p:spPr>
          <a:xfrm>
            <a:off x="849179" y="1658143"/>
            <a:ext cx="10576846" cy="3541714"/>
          </a:xfrm>
        </p:spPr>
        <p:txBody>
          <a:bodyPr>
            <a:normAutofit/>
          </a:bodyPr>
          <a:lstStyle/>
          <a:p>
            <a:pPr marL="0" indent="0" algn="l" rtl="0">
              <a:buNone/>
            </a:pPr>
            <a:endParaRPr lang="en-US" sz="1900" dirty="0">
              <a:solidFill>
                <a:schemeClr val="bg1"/>
              </a:solidFill>
            </a:endParaRPr>
          </a:p>
          <a:p>
            <a:pPr marL="0" indent="0" algn="l" rtl="0">
              <a:buNone/>
            </a:pPr>
            <a:endParaRPr lang="en-US" sz="1900" dirty="0">
              <a:solidFill>
                <a:schemeClr val="bg1"/>
              </a:solidFill>
            </a:endParaRPr>
          </a:p>
        </p:txBody>
      </p:sp>
      <p:sp>
        <p:nvSpPr>
          <p:cNvPr id="4" name="Content Placeholder 2">
            <a:extLst>
              <a:ext uri="{FF2B5EF4-FFF2-40B4-BE49-F238E27FC236}">
                <a16:creationId xmlns:a16="http://schemas.microsoft.com/office/drawing/2014/main" id="{B2C8B83C-A723-6D50-55B7-7C7B64EFD24A}"/>
              </a:ext>
            </a:extLst>
          </p:cNvPr>
          <p:cNvSpPr txBox="1">
            <a:spLocks/>
          </p:cNvSpPr>
          <p:nvPr/>
        </p:nvSpPr>
        <p:spPr>
          <a:xfrm>
            <a:off x="849179" y="1605919"/>
            <a:ext cx="10576846" cy="1696574"/>
          </a:xfrm>
          <a:prstGeom prst="rect">
            <a:avLst/>
          </a:prstGeom>
        </p:spPr>
        <p:txBody>
          <a:bodyPr vert="horz" lIns="91440" tIns="45720" rIns="91440" bIns="45720" rtlCol="0">
            <a:normAutofit/>
          </a:bodyPr>
          <a:lst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l" rtl="0">
              <a:buFont typeface="Arial" panose="020B0604020202020204" pitchFamily="34" charset="0"/>
              <a:buNone/>
            </a:pPr>
            <a:endParaRPr lang="en-US" sz="1900" dirty="0">
              <a:solidFill>
                <a:schemeClr val="bg1"/>
              </a:solidFill>
            </a:endParaRPr>
          </a:p>
          <a:p>
            <a:pPr marL="0" indent="0" algn="l" rtl="0">
              <a:buFont typeface="Arial" panose="020B0604020202020204" pitchFamily="34" charset="0"/>
              <a:buNone/>
            </a:pPr>
            <a:endParaRPr lang="en-US" sz="1900" dirty="0">
              <a:solidFill>
                <a:schemeClr val="bg1"/>
              </a:solidFill>
            </a:endParaRPr>
          </a:p>
        </p:txBody>
      </p:sp>
      <p:sp>
        <p:nvSpPr>
          <p:cNvPr id="5" name="תיבת טקסט 5">
            <a:extLst>
              <a:ext uri="{FF2B5EF4-FFF2-40B4-BE49-F238E27FC236}">
                <a16:creationId xmlns:a16="http://schemas.microsoft.com/office/drawing/2014/main" id="{FF9F41EA-8968-C868-EA95-6D2E53D5FDB2}"/>
              </a:ext>
            </a:extLst>
          </p:cNvPr>
          <p:cNvSpPr txBox="1"/>
          <p:nvPr/>
        </p:nvSpPr>
        <p:spPr>
          <a:xfrm>
            <a:off x="849178" y="1454070"/>
            <a:ext cx="10493643" cy="4416594"/>
          </a:xfrm>
          <a:prstGeom prst="rect">
            <a:avLst/>
          </a:prstGeom>
          <a:noFill/>
        </p:spPr>
        <p:txBody>
          <a:bodyPr wrap="square">
            <a:spAutoFit/>
          </a:bodyPr>
          <a:lstStyle/>
          <a:p>
            <a:pPr algn="l"/>
            <a:r>
              <a:rPr lang="en-US" sz="2000" b="0" i="0" dirty="0">
                <a:solidFill>
                  <a:srgbClr val="282828"/>
                </a:solidFill>
                <a:effectLst/>
                <a:latin typeface="MuseoSans"/>
              </a:rPr>
              <a:t>In our research, we managed to </a:t>
            </a:r>
            <a:r>
              <a:rPr lang="en-US" sz="2000" b="1" i="0" u="sng" dirty="0">
                <a:solidFill>
                  <a:schemeClr val="bg1"/>
                </a:solidFill>
                <a:effectLst/>
                <a:latin typeface="MuseoSans"/>
              </a:rPr>
              <a:t>identify potential molecular targets, relevant biomarkers and a functional pathway (cell cycle)</a:t>
            </a:r>
            <a:r>
              <a:rPr lang="en-US" sz="2000" b="0" i="0" dirty="0">
                <a:solidFill>
                  <a:srgbClr val="282828"/>
                </a:solidFill>
                <a:effectLst/>
                <a:latin typeface="MuseoSans"/>
              </a:rPr>
              <a:t>, all related to worse prognosis of COVID-19 among patients with HIV.</a:t>
            </a:r>
          </a:p>
          <a:p>
            <a:pPr algn="l"/>
            <a:endParaRPr lang="en-US" sz="1100" dirty="0">
              <a:solidFill>
                <a:srgbClr val="282828"/>
              </a:solidFill>
              <a:latin typeface="MuseoSans"/>
            </a:endParaRPr>
          </a:p>
          <a:p>
            <a:pPr algn="l"/>
            <a:r>
              <a:rPr lang="en-US" sz="2000" dirty="0">
                <a:solidFill>
                  <a:srgbClr val="282828"/>
                </a:solidFill>
                <a:latin typeface="MuseoSans"/>
              </a:rPr>
              <a:t>Further studies can be done in the short and in the long term, using the common DEGs and related </a:t>
            </a:r>
            <a:r>
              <a:rPr lang="en-US" sz="2000" b="0" i="0" dirty="0">
                <a:solidFill>
                  <a:schemeClr val="bg1"/>
                </a:solidFill>
                <a:effectLst/>
                <a:latin typeface="MuseoSans"/>
              </a:rPr>
              <a:t>molecular compounds,</a:t>
            </a:r>
            <a:r>
              <a:rPr lang="en-US" sz="2000" dirty="0">
                <a:solidFill>
                  <a:schemeClr val="bg1"/>
                </a:solidFill>
                <a:latin typeface="MuseoSans"/>
              </a:rPr>
              <a:t> </a:t>
            </a:r>
            <a:r>
              <a:rPr lang="en-US" sz="2000" b="1" u="sng" dirty="0">
                <a:solidFill>
                  <a:schemeClr val="bg1"/>
                </a:solidFill>
                <a:latin typeface="MuseoSans"/>
              </a:rPr>
              <a:t>to track </a:t>
            </a:r>
            <a:r>
              <a:rPr lang="en-US" sz="2000" b="1" i="0" u="sng" dirty="0">
                <a:solidFill>
                  <a:schemeClr val="bg1"/>
                </a:solidFill>
                <a:effectLst/>
                <a:latin typeface="MuseoSans"/>
              </a:rPr>
              <a:t>potential drugs that might be useful for the treatment of these patients</a:t>
            </a:r>
            <a:r>
              <a:rPr lang="en-US" sz="2000" b="0" i="0" dirty="0">
                <a:solidFill>
                  <a:schemeClr val="bg1"/>
                </a:solidFill>
                <a:effectLst/>
                <a:latin typeface="MuseoSans"/>
              </a:rPr>
              <a:t>. Another research path may focus on </a:t>
            </a:r>
            <a:r>
              <a:rPr lang="en-US" sz="2000" b="1" i="0" u="sng" dirty="0">
                <a:solidFill>
                  <a:schemeClr val="bg1"/>
                </a:solidFill>
                <a:effectLst/>
                <a:latin typeface="MuseoSans"/>
              </a:rPr>
              <a:t>better and faster diagnosis methods</a:t>
            </a:r>
            <a:r>
              <a:rPr lang="en-US" sz="2000" b="0" i="0" dirty="0">
                <a:solidFill>
                  <a:schemeClr val="bg1"/>
                </a:solidFill>
                <a:effectLst/>
                <a:latin typeface="MuseoSans"/>
              </a:rPr>
              <a:t> - which might be crucial to the mentioned patients, due to worse prognosis.</a:t>
            </a:r>
            <a:endParaRPr lang="en-US" sz="2000" dirty="0">
              <a:solidFill>
                <a:schemeClr val="bg1"/>
              </a:solidFill>
              <a:latin typeface="MuseoSans"/>
            </a:endParaRPr>
          </a:p>
          <a:p>
            <a:pPr algn="l"/>
            <a:endParaRPr lang="en-US" sz="1100" dirty="0">
              <a:solidFill>
                <a:srgbClr val="282828"/>
              </a:solidFill>
              <a:latin typeface="MuseoSans"/>
            </a:endParaRPr>
          </a:p>
          <a:p>
            <a:pPr algn="l"/>
            <a:r>
              <a:rPr lang="en-US" sz="2000" b="0" i="0" dirty="0">
                <a:solidFill>
                  <a:srgbClr val="282828"/>
                </a:solidFill>
                <a:effectLst/>
                <a:latin typeface="MuseoSans"/>
              </a:rPr>
              <a:t>Hopefully, our findings will contribute to improve diagnosis and treatment for patients suffering from both diseases together.</a:t>
            </a:r>
          </a:p>
          <a:p>
            <a:pPr algn="l"/>
            <a:endParaRPr lang="en-US" sz="2000" dirty="0">
              <a:solidFill>
                <a:srgbClr val="282828"/>
              </a:solidFill>
              <a:latin typeface="MuseoSans"/>
            </a:endParaRPr>
          </a:p>
          <a:p>
            <a:pPr algn="l"/>
            <a:endParaRPr lang="en-US" sz="2000" b="0" i="0" dirty="0">
              <a:solidFill>
                <a:srgbClr val="282828"/>
              </a:solidFill>
              <a:effectLst/>
              <a:latin typeface="MuseoSans"/>
            </a:endParaRPr>
          </a:p>
          <a:p>
            <a:br>
              <a:rPr lang="en-US" sz="2000" dirty="0"/>
            </a:br>
            <a:endParaRPr lang="en-US" sz="1400" dirty="0">
              <a:solidFill>
                <a:srgbClr val="0070C0"/>
              </a:solidFill>
            </a:endParaRPr>
          </a:p>
        </p:txBody>
      </p:sp>
      <p:pic>
        <p:nvPicPr>
          <p:cNvPr id="1026" name="Picture 2" descr="Sharing a Vision for the Future - Inspired Technology">
            <a:extLst>
              <a:ext uri="{FF2B5EF4-FFF2-40B4-BE49-F238E27FC236}">
                <a16:creationId xmlns:a16="http://schemas.microsoft.com/office/drawing/2014/main" id="{F7A2E287-06DF-73FE-DC1C-947C9219E6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129" y="4743194"/>
            <a:ext cx="4492095" cy="2114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689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EAAF-7F31-C952-0820-D2A60EEE064E}"/>
              </a:ext>
            </a:extLst>
          </p:cNvPr>
          <p:cNvSpPr>
            <a:spLocks noGrp="1"/>
          </p:cNvSpPr>
          <p:nvPr>
            <p:ph type="title"/>
          </p:nvPr>
        </p:nvSpPr>
        <p:spPr>
          <a:xfrm>
            <a:off x="849178" y="298006"/>
            <a:ext cx="9905998" cy="1478570"/>
          </a:xfrm>
        </p:spPr>
        <p:txBody>
          <a:bodyPr/>
          <a:lstStyle/>
          <a:p>
            <a:r>
              <a:rPr lang="en-US" dirty="0">
                <a:effectLst>
                  <a:reflection blurRad="6350" stA="60000" endA="900" endPos="60000" dist="60007" dir="5400000" sy="-100000" algn="bl" rotWithShape="0"/>
                </a:effectLst>
              </a:rPr>
              <a:t>Background</a:t>
            </a:r>
            <a:endParaRPr lang="he-IL" dirty="0">
              <a:effectLst>
                <a:reflection blurRad="6350" stA="60000" endA="900" endPos="60000" dist="60007" dir="5400000" sy="-100000" algn="bl" rotWithShape="0"/>
              </a:effectLst>
            </a:endParaRPr>
          </a:p>
        </p:txBody>
      </p:sp>
      <p:sp>
        <p:nvSpPr>
          <p:cNvPr id="3" name="Content Placeholder 2">
            <a:extLst>
              <a:ext uri="{FF2B5EF4-FFF2-40B4-BE49-F238E27FC236}">
                <a16:creationId xmlns:a16="http://schemas.microsoft.com/office/drawing/2014/main" id="{6AD1F49B-C6E5-A763-61B9-4C899995A536}"/>
              </a:ext>
            </a:extLst>
          </p:cNvPr>
          <p:cNvSpPr>
            <a:spLocks noGrp="1"/>
          </p:cNvSpPr>
          <p:nvPr>
            <p:ph idx="1"/>
          </p:nvPr>
        </p:nvSpPr>
        <p:spPr>
          <a:xfrm>
            <a:off x="849179" y="1658143"/>
            <a:ext cx="10576846" cy="3541714"/>
          </a:xfrm>
        </p:spPr>
        <p:txBody>
          <a:bodyPr>
            <a:normAutofit lnSpcReduction="10000"/>
          </a:bodyPr>
          <a:lstStyle/>
          <a:p>
            <a:pPr algn="l" rtl="0"/>
            <a:r>
              <a:rPr lang="en-US" sz="1900" dirty="0">
                <a:solidFill>
                  <a:schemeClr val="bg1"/>
                </a:solidFill>
              </a:rPr>
              <a:t>COVID-19 is caused by SARS-CoV-2 and is responsible for one of the worst pandemics in modern history.</a:t>
            </a:r>
          </a:p>
          <a:p>
            <a:pPr algn="l" rtl="0">
              <a:spcAft>
                <a:spcPts val="2400"/>
              </a:spcAft>
            </a:pPr>
            <a:r>
              <a:rPr lang="en-US" sz="1900" dirty="0">
                <a:solidFill>
                  <a:schemeClr val="bg1"/>
                </a:solidFill>
              </a:rPr>
              <a:t>Human immunodeficiency virus (HIV) destroys immune system cells and weakens the body's ability to resist infections and diseases. The World Health Organization estimates that as of 2021, HIV/AIDS has killed about 36.3 million people and affected approximately 37.7 million people worldwide.</a:t>
            </a:r>
          </a:p>
          <a:p>
            <a:pPr algn="l" rtl="0">
              <a:spcAft>
                <a:spcPts val="600"/>
              </a:spcAft>
            </a:pPr>
            <a:r>
              <a:rPr lang="en-US" sz="1900" dirty="0">
                <a:solidFill>
                  <a:schemeClr val="bg1"/>
                </a:solidFill>
              </a:rPr>
              <a:t>The existing research is lacking in understanding the molecular mechanism underlying the crosstalk between COVID-19 and HIV.</a:t>
            </a:r>
          </a:p>
          <a:p>
            <a:pPr algn="l" rtl="0"/>
            <a:r>
              <a:rPr lang="en-US" sz="1900" dirty="0">
                <a:solidFill>
                  <a:schemeClr val="bg1"/>
                </a:solidFill>
              </a:rPr>
              <a:t>The aim of our work is to illustrate blood transcriptome crosstalk between COVID-19 and HIV and provide a basis for diagnosis and potential treatments for HIV-infected COVID-19 patients.</a:t>
            </a:r>
          </a:p>
        </p:txBody>
      </p:sp>
    </p:spTree>
    <p:extLst>
      <p:ext uri="{BB962C8B-B14F-4D97-AF65-F5344CB8AC3E}">
        <p14:creationId xmlns:p14="http://schemas.microsoft.com/office/powerpoint/2010/main" val="4091087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EAAF-7F31-C952-0820-D2A60EEE064E}"/>
              </a:ext>
            </a:extLst>
          </p:cNvPr>
          <p:cNvSpPr>
            <a:spLocks noGrp="1"/>
          </p:cNvSpPr>
          <p:nvPr>
            <p:ph type="title"/>
          </p:nvPr>
        </p:nvSpPr>
        <p:spPr>
          <a:xfrm>
            <a:off x="849178" y="298006"/>
            <a:ext cx="9905998" cy="1478570"/>
          </a:xfrm>
        </p:spPr>
        <p:txBody>
          <a:bodyPr/>
          <a:lstStyle/>
          <a:p>
            <a:r>
              <a:rPr lang="en-US" dirty="0">
                <a:effectLst>
                  <a:reflection blurRad="6350" stA="60000" endA="900" endPos="60000" dist="60007" dir="5400000" sy="-100000" algn="bl" rotWithShape="0"/>
                </a:effectLst>
              </a:rPr>
              <a:t>Literature review</a:t>
            </a:r>
            <a:endParaRPr lang="he-IL" dirty="0">
              <a:solidFill>
                <a:schemeClr val="bg1"/>
              </a:solidFill>
            </a:endParaRPr>
          </a:p>
        </p:txBody>
      </p:sp>
      <p:sp>
        <p:nvSpPr>
          <p:cNvPr id="3" name="Content Placeholder 2">
            <a:extLst>
              <a:ext uri="{FF2B5EF4-FFF2-40B4-BE49-F238E27FC236}">
                <a16:creationId xmlns:a16="http://schemas.microsoft.com/office/drawing/2014/main" id="{6AD1F49B-C6E5-A763-61B9-4C899995A536}"/>
              </a:ext>
            </a:extLst>
          </p:cNvPr>
          <p:cNvSpPr>
            <a:spLocks noGrp="1"/>
          </p:cNvSpPr>
          <p:nvPr>
            <p:ph idx="1"/>
          </p:nvPr>
        </p:nvSpPr>
        <p:spPr>
          <a:xfrm>
            <a:off x="849179" y="1658143"/>
            <a:ext cx="10576846" cy="3541714"/>
          </a:xfrm>
        </p:spPr>
        <p:txBody>
          <a:bodyPr>
            <a:normAutofit/>
          </a:bodyPr>
          <a:lstStyle/>
          <a:p>
            <a:pPr marL="0" indent="0" algn="l" rtl="0">
              <a:buNone/>
            </a:pPr>
            <a:endParaRPr lang="en-US" sz="1900" dirty="0">
              <a:solidFill>
                <a:schemeClr val="bg1"/>
              </a:solidFill>
            </a:endParaRPr>
          </a:p>
          <a:p>
            <a:pPr marL="0" indent="0" algn="l" rtl="0">
              <a:buNone/>
            </a:pPr>
            <a:endParaRPr lang="en-US" sz="1900" dirty="0">
              <a:solidFill>
                <a:schemeClr val="bg1"/>
              </a:solidFill>
            </a:endParaRPr>
          </a:p>
        </p:txBody>
      </p:sp>
      <p:sp>
        <p:nvSpPr>
          <p:cNvPr id="4" name="Content Placeholder 2">
            <a:extLst>
              <a:ext uri="{FF2B5EF4-FFF2-40B4-BE49-F238E27FC236}">
                <a16:creationId xmlns:a16="http://schemas.microsoft.com/office/drawing/2014/main" id="{778AA623-7301-92E0-1334-9E96C54866D2}"/>
              </a:ext>
            </a:extLst>
          </p:cNvPr>
          <p:cNvSpPr txBox="1">
            <a:spLocks/>
          </p:cNvSpPr>
          <p:nvPr/>
        </p:nvSpPr>
        <p:spPr>
          <a:xfrm>
            <a:off x="1001579" y="1810542"/>
            <a:ext cx="10576846" cy="3970055"/>
          </a:xfrm>
          <a:prstGeom prst="rect">
            <a:avLst/>
          </a:prstGeom>
        </p:spPr>
        <p:txBody>
          <a:bodyPr vert="horz" lIns="91440" tIns="45720" rIns="91440" bIns="45720" rtlCol="0">
            <a:normAutofit fontScale="25000" lnSpcReduction="20000"/>
          </a:bodyPr>
          <a:lst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l" rtl="0"/>
            <a:r>
              <a:rPr lang="en-US" sz="8000" dirty="0">
                <a:solidFill>
                  <a:schemeClr val="bg1"/>
                </a:solidFill>
              </a:rPr>
              <a:t>Previous studies showed that HIV-infected individuals had double COVID-19 mortality risk and experienced worse COVID-related outcomes.</a:t>
            </a:r>
          </a:p>
          <a:p>
            <a:pPr marL="0" indent="0" algn="l" rtl="0">
              <a:buNone/>
            </a:pPr>
            <a:r>
              <a:rPr lang="en-US" sz="4000" b="1" dirty="0">
                <a:solidFill>
                  <a:srgbClr val="0070C0"/>
                </a:solidFill>
              </a:rPr>
              <a:t>- </a:t>
            </a:r>
            <a:r>
              <a:rPr lang="en-US" sz="4000" b="1" dirty="0" err="1">
                <a:solidFill>
                  <a:srgbClr val="0070C0"/>
                </a:solidFill>
              </a:rPr>
              <a:t>Tesoriero</a:t>
            </a:r>
            <a:r>
              <a:rPr lang="en-US" sz="4000" b="1" dirty="0">
                <a:solidFill>
                  <a:srgbClr val="0070C0"/>
                </a:solidFill>
              </a:rPr>
              <a:t> JM, Swain CE, Pierce JL, Zamboni L, Wu M, </a:t>
            </a:r>
            <a:r>
              <a:rPr lang="en-US" sz="4000" b="1" dirty="0" err="1">
                <a:solidFill>
                  <a:srgbClr val="0070C0"/>
                </a:solidFill>
              </a:rPr>
              <a:t>Holtgrave</a:t>
            </a:r>
            <a:r>
              <a:rPr lang="en-US" sz="4000" b="1" dirty="0">
                <a:solidFill>
                  <a:srgbClr val="0070C0"/>
                </a:solidFill>
              </a:rPr>
              <a:t> DR, et al. et al: COVID-19 outcomes among persons living with or without diagnosed HIV infection in new York state. JAMA </a:t>
            </a:r>
            <a:r>
              <a:rPr lang="en-US" sz="4000" b="1" dirty="0" err="1">
                <a:solidFill>
                  <a:srgbClr val="0070C0"/>
                </a:solidFill>
              </a:rPr>
              <a:t>Netw</a:t>
            </a:r>
            <a:r>
              <a:rPr lang="en-US" sz="4000" b="1" dirty="0">
                <a:solidFill>
                  <a:srgbClr val="0070C0"/>
                </a:solidFill>
              </a:rPr>
              <a:t>    Open (2021) 4(2):e2037069.doi: 10.1001/jamanetworkopen.2020.37069</a:t>
            </a:r>
          </a:p>
          <a:p>
            <a:pPr marL="0" indent="0" algn="l" rtl="0">
              <a:buNone/>
            </a:pPr>
            <a:r>
              <a:rPr lang="en-US" sz="4000" b="1" dirty="0">
                <a:solidFill>
                  <a:srgbClr val="0070C0"/>
                </a:solidFill>
              </a:rPr>
              <a:t>- Davies MA. HIV And risk of COVID-19 death: a population cohort study from the Western cape province, south Africa. </a:t>
            </a:r>
            <a:r>
              <a:rPr lang="en-US" sz="4000" b="1" dirty="0" err="1">
                <a:solidFill>
                  <a:srgbClr val="0070C0"/>
                </a:solidFill>
              </a:rPr>
              <a:t>medRxiv</a:t>
            </a:r>
            <a:r>
              <a:rPr lang="en-US" sz="4000" b="1" dirty="0">
                <a:solidFill>
                  <a:srgbClr val="0070C0"/>
                </a:solidFill>
              </a:rPr>
              <a:t> (2020). </a:t>
            </a:r>
            <a:r>
              <a:rPr lang="en-US" sz="4000" b="1" dirty="0" err="1">
                <a:solidFill>
                  <a:srgbClr val="0070C0"/>
                </a:solidFill>
              </a:rPr>
              <a:t>doi</a:t>
            </a:r>
            <a:r>
              <a:rPr lang="en-US" sz="4000" b="1" dirty="0">
                <a:solidFill>
                  <a:srgbClr val="0070C0"/>
                </a:solidFill>
              </a:rPr>
              <a:t>: 10.1101/2020.07.02.20145185</a:t>
            </a:r>
          </a:p>
          <a:p>
            <a:pPr marL="0" indent="0" algn="l" rtl="0">
              <a:buNone/>
            </a:pPr>
            <a:r>
              <a:rPr lang="en-US" sz="4000" b="1" dirty="0">
                <a:solidFill>
                  <a:srgbClr val="0070C0"/>
                </a:solidFill>
              </a:rPr>
              <a:t>- Dong Y, Li Z, Ding S, Liu S, Tang Z, Jia L, et al. HIV Infection and risk of COVID-19 mortality: A meta-analysis. Med (Baltimore) (2021) 100(26):e26573. </a:t>
            </a:r>
            <a:r>
              <a:rPr lang="en-US" sz="4000" b="1" dirty="0" err="1">
                <a:solidFill>
                  <a:srgbClr val="0070C0"/>
                </a:solidFill>
              </a:rPr>
              <a:t>doi</a:t>
            </a:r>
            <a:r>
              <a:rPr lang="en-US" sz="4000" b="1" dirty="0">
                <a:solidFill>
                  <a:srgbClr val="0070C0"/>
                </a:solidFill>
              </a:rPr>
              <a:t>: 10.1097/MD.0000000000026573</a:t>
            </a:r>
          </a:p>
          <a:p>
            <a:pPr marL="0" indent="0" algn="l" rtl="0">
              <a:buNone/>
            </a:pPr>
            <a:endParaRPr lang="en-US" sz="1200" dirty="0">
              <a:solidFill>
                <a:schemeClr val="bg1"/>
              </a:solidFill>
            </a:endParaRPr>
          </a:p>
          <a:p>
            <a:pPr algn="l" rtl="0"/>
            <a:r>
              <a:rPr lang="en-US" sz="8000" dirty="0">
                <a:solidFill>
                  <a:schemeClr val="bg1"/>
                </a:solidFill>
              </a:rPr>
              <a:t>According to a recent study, HIV was also an independent risk factor for both severe/critical COVID-19 at admission and in-hospital mortality.</a:t>
            </a:r>
          </a:p>
          <a:p>
            <a:pPr marL="0" indent="0" algn="l" rtl="0">
              <a:buNone/>
            </a:pPr>
            <a:r>
              <a:rPr lang="en-US" sz="4000" b="1" dirty="0">
                <a:solidFill>
                  <a:srgbClr val="0070C0"/>
                </a:solidFill>
              </a:rPr>
              <a:t>- </a:t>
            </a:r>
            <a:r>
              <a:rPr lang="en-US" sz="4000" b="1" dirty="0" err="1">
                <a:solidFill>
                  <a:srgbClr val="0070C0"/>
                </a:solidFill>
              </a:rPr>
              <a:t>Bertagnolio</a:t>
            </a:r>
            <a:r>
              <a:rPr lang="en-US" sz="4000" b="1" dirty="0">
                <a:solidFill>
                  <a:srgbClr val="0070C0"/>
                </a:solidFill>
              </a:rPr>
              <a:t> S, Silva R, Nagarajan S, </a:t>
            </a:r>
            <a:r>
              <a:rPr lang="en-US" sz="4000" b="1" dirty="0" err="1">
                <a:solidFill>
                  <a:srgbClr val="0070C0"/>
                </a:solidFill>
              </a:rPr>
              <a:t>Thwin</a:t>
            </a:r>
            <a:r>
              <a:rPr lang="en-US" sz="4000" b="1" dirty="0">
                <a:solidFill>
                  <a:srgbClr val="0070C0"/>
                </a:solidFill>
              </a:rPr>
              <a:t> S, </a:t>
            </a:r>
            <a:r>
              <a:rPr lang="en-US" sz="4000" b="1" dirty="0" err="1">
                <a:solidFill>
                  <a:srgbClr val="0070C0"/>
                </a:solidFill>
              </a:rPr>
              <a:t>Jassat</a:t>
            </a:r>
            <a:r>
              <a:rPr lang="en-US" sz="4000" b="1" dirty="0">
                <a:solidFill>
                  <a:srgbClr val="0070C0"/>
                </a:solidFill>
              </a:rPr>
              <a:t> W, Fowler R, et al. Are people living with HIV at higher risk of severe and fatal COVID-19? In: Journal of the international aids society, vol. 2022. (West Sussex, </a:t>
            </a:r>
            <a:r>
              <a:rPr lang="en-US" sz="4000" b="1" dirty="0" err="1">
                <a:solidFill>
                  <a:srgbClr val="0070C0"/>
                </a:solidFill>
              </a:rPr>
              <a:t>England:John</a:t>
            </a:r>
            <a:r>
              <a:rPr lang="en-US" sz="4000" b="1" dirty="0">
                <a:solidFill>
                  <a:srgbClr val="0070C0"/>
                </a:solidFill>
              </a:rPr>
              <a:t> Wiley &amp; Sons Ltd_ (2022). p. 17–8. The Atrium, Southern Gate, Chichester Po19 8sq, W.</a:t>
            </a:r>
          </a:p>
          <a:p>
            <a:pPr algn="l" rtl="0">
              <a:buFontTx/>
              <a:buChar char="-"/>
            </a:pPr>
            <a:endParaRPr lang="en-US" sz="400" b="1" dirty="0">
              <a:solidFill>
                <a:srgbClr val="0070C0"/>
              </a:solidFill>
            </a:endParaRPr>
          </a:p>
          <a:p>
            <a:pPr algn="l" rtl="0"/>
            <a:r>
              <a:rPr lang="en-US" sz="8000" dirty="0">
                <a:solidFill>
                  <a:schemeClr val="bg1"/>
                </a:solidFill>
              </a:rPr>
              <a:t>Therefore, it is essential to explore potential molecular mechanisms and screen out potential small molecular compounds for the treatment of HIV-infected COVID-19 patients.</a:t>
            </a:r>
          </a:p>
          <a:p>
            <a:pPr marL="0" indent="0" algn="l" rtl="0">
              <a:buFont typeface="Arial" panose="020B0604020202020204" pitchFamily="34" charset="0"/>
              <a:buNone/>
            </a:pPr>
            <a:endParaRPr lang="en-US" sz="5500" dirty="0">
              <a:solidFill>
                <a:schemeClr val="bg1"/>
              </a:solidFill>
            </a:endParaRPr>
          </a:p>
          <a:p>
            <a:pPr marL="0" indent="0" algn="l" rtl="0">
              <a:buFont typeface="Arial" panose="020B0604020202020204" pitchFamily="34" charset="0"/>
              <a:buNone/>
            </a:pPr>
            <a:endParaRPr lang="en-US" sz="1900" dirty="0">
              <a:solidFill>
                <a:schemeClr val="bg1"/>
              </a:solidFill>
            </a:endParaRPr>
          </a:p>
        </p:txBody>
      </p:sp>
      <p:pic>
        <p:nvPicPr>
          <p:cNvPr id="1026" name="Picture 2" descr="10 Best Books That Are Over 1,000 Pages Long - Owlcation">
            <a:extLst>
              <a:ext uri="{FF2B5EF4-FFF2-40B4-BE49-F238E27FC236}">
                <a16:creationId xmlns:a16="http://schemas.microsoft.com/office/drawing/2014/main" id="{5DB72D44-1F17-31AC-7287-54EE26A15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926" y="5780598"/>
            <a:ext cx="3366209" cy="1077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641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EAAF-7F31-C952-0820-D2A60EEE064E}"/>
              </a:ext>
            </a:extLst>
          </p:cNvPr>
          <p:cNvSpPr>
            <a:spLocks noGrp="1"/>
          </p:cNvSpPr>
          <p:nvPr>
            <p:ph type="title"/>
          </p:nvPr>
        </p:nvSpPr>
        <p:spPr>
          <a:xfrm>
            <a:off x="849178" y="298006"/>
            <a:ext cx="9905998" cy="1478570"/>
          </a:xfrm>
        </p:spPr>
        <p:txBody>
          <a:bodyPr/>
          <a:lstStyle/>
          <a:p>
            <a:r>
              <a:rPr lang="en-US" kern="1200" cap="all" baseline="0" dirty="0">
                <a:solidFill>
                  <a:srgbClr val="FFFFFF"/>
                </a:solidFill>
                <a:effectLst>
                  <a:reflection blurRad="6350" stA="60000" endA="900" endPos="60000" dist="59944" dir="5400000" sy="-100000" algn="bl"/>
                </a:effectLst>
                <a:latin typeface="Tw Cen MT" panose="020B0602020104020603" pitchFamily="34" charset="0"/>
                <a:ea typeface="+mj-ea"/>
                <a:cs typeface="+mj-cs"/>
              </a:rPr>
              <a:t>Research question</a:t>
            </a:r>
            <a:endParaRPr lang="he-IL" dirty="0">
              <a:solidFill>
                <a:schemeClr val="bg1"/>
              </a:solidFill>
            </a:endParaRPr>
          </a:p>
        </p:txBody>
      </p:sp>
      <p:sp>
        <p:nvSpPr>
          <p:cNvPr id="3" name="Content Placeholder 2">
            <a:extLst>
              <a:ext uri="{FF2B5EF4-FFF2-40B4-BE49-F238E27FC236}">
                <a16:creationId xmlns:a16="http://schemas.microsoft.com/office/drawing/2014/main" id="{6AD1F49B-C6E5-A763-61B9-4C899995A536}"/>
              </a:ext>
            </a:extLst>
          </p:cNvPr>
          <p:cNvSpPr>
            <a:spLocks noGrp="1"/>
          </p:cNvSpPr>
          <p:nvPr>
            <p:ph idx="1"/>
          </p:nvPr>
        </p:nvSpPr>
        <p:spPr>
          <a:xfrm>
            <a:off x="849179" y="1658143"/>
            <a:ext cx="10576846" cy="3541714"/>
          </a:xfrm>
        </p:spPr>
        <p:txBody>
          <a:bodyPr>
            <a:normAutofit/>
          </a:bodyPr>
          <a:lstStyle/>
          <a:p>
            <a:pPr marL="0" indent="0" algn="ctr" rtl="0">
              <a:buNone/>
            </a:pPr>
            <a:r>
              <a:rPr lang="en-US" dirty="0">
                <a:solidFill>
                  <a:schemeClr val="bg1"/>
                </a:solidFill>
              </a:rPr>
              <a:t>Are the common DEGs of both COVID-19 and HIV related to a pathway, which may lead to a worse prognosis amongst HIV patients with COVID-19?           </a:t>
            </a:r>
          </a:p>
          <a:p>
            <a:pPr marL="0" indent="0" algn="ctr" rtl="0">
              <a:buNone/>
            </a:pPr>
            <a:r>
              <a:rPr lang="en-US" dirty="0">
                <a:solidFill>
                  <a:schemeClr val="bg1"/>
                </a:solidFill>
              </a:rPr>
              <a:t>If so – which pathway?</a:t>
            </a:r>
          </a:p>
          <a:p>
            <a:pPr marL="0" indent="0" algn="l" rtl="0">
              <a:buNone/>
            </a:pPr>
            <a:endParaRPr lang="en-US" sz="1900" dirty="0">
              <a:solidFill>
                <a:schemeClr val="bg1"/>
              </a:solidFill>
            </a:endParaRPr>
          </a:p>
          <a:p>
            <a:pPr marL="0" indent="0" algn="l" rtl="0">
              <a:buNone/>
            </a:pPr>
            <a:endParaRPr lang="en-US" sz="1900" dirty="0">
              <a:solidFill>
                <a:schemeClr val="bg1"/>
              </a:solidFill>
            </a:endParaRPr>
          </a:p>
          <a:p>
            <a:pPr marL="0" indent="0" algn="l" rtl="0">
              <a:buNone/>
            </a:pPr>
            <a:endParaRPr lang="en-US" sz="1900" dirty="0">
              <a:solidFill>
                <a:schemeClr val="bg1"/>
              </a:solidFill>
            </a:endParaRPr>
          </a:p>
        </p:txBody>
      </p:sp>
      <p:pic>
        <p:nvPicPr>
          <p:cNvPr id="9218" name="Picture 2" descr="Why Does Spanish Use Upside Down Punctuation Marks?">
            <a:extLst>
              <a:ext uri="{FF2B5EF4-FFF2-40B4-BE49-F238E27FC236}">
                <a16:creationId xmlns:a16="http://schemas.microsoft.com/office/drawing/2014/main" id="{A8144FEF-CF89-12AC-2E45-DEE269CCDE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8790" y="3345307"/>
            <a:ext cx="5714999" cy="3214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991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EAAF-7F31-C952-0820-D2A60EEE064E}"/>
              </a:ext>
            </a:extLst>
          </p:cNvPr>
          <p:cNvSpPr>
            <a:spLocks noGrp="1"/>
          </p:cNvSpPr>
          <p:nvPr>
            <p:ph type="title"/>
          </p:nvPr>
        </p:nvSpPr>
        <p:spPr>
          <a:xfrm>
            <a:off x="849178" y="298006"/>
            <a:ext cx="9905998" cy="1478570"/>
          </a:xfrm>
        </p:spPr>
        <p:txBody>
          <a:bodyPr/>
          <a:lstStyle/>
          <a:p>
            <a:r>
              <a:rPr lang="en-US" dirty="0">
                <a:solidFill>
                  <a:srgbClr val="FFFFFF"/>
                </a:solidFill>
                <a:effectLst>
                  <a:reflection blurRad="6350" stA="60000" endA="900" endPos="60000" dist="59944" dir="5400000" sy="-100000" algn="bl"/>
                </a:effectLst>
                <a:latin typeface="Tw Cen MT" panose="020B0602020104020603" pitchFamily="34" charset="0"/>
              </a:rPr>
              <a:t>Motivation</a:t>
            </a:r>
            <a:endParaRPr lang="he-IL" dirty="0">
              <a:solidFill>
                <a:schemeClr val="bg1"/>
              </a:solidFill>
            </a:endParaRPr>
          </a:p>
        </p:txBody>
      </p:sp>
      <p:sp>
        <p:nvSpPr>
          <p:cNvPr id="3" name="Content Placeholder 2">
            <a:extLst>
              <a:ext uri="{FF2B5EF4-FFF2-40B4-BE49-F238E27FC236}">
                <a16:creationId xmlns:a16="http://schemas.microsoft.com/office/drawing/2014/main" id="{6AD1F49B-C6E5-A763-61B9-4C899995A536}"/>
              </a:ext>
            </a:extLst>
          </p:cNvPr>
          <p:cNvSpPr>
            <a:spLocks noGrp="1"/>
          </p:cNvSpPr>
          <p:nvPr>
            <p:ph idx="1"/>
          </p:nvPr>
        </p:nvSpPr>
        <p:spPr>
          <a:xfrm>
            <a:off x="849179" y="1658143"/>
            <a:ext cx="10576846" cy="3541714"/>
          </a:xfrm>
        </p:spPr>
        <p:txBody>
          <a:bodyPr>
            <a:normAutofit/>
          </a:bodyPr>
          <a:lstStyle/>
          <a:p>
            <a:pPr marL="0" indent="0" algn="l" rtl="0">
              <a:buNone/>
            </a:pPr>
            <a:endParaRPr lang="en-US" sz="1900" dirty="0">
              <a:solidFill>
                <a:schemeClr val="bg1"/>
              </a:solidFill>
            </a:endParaRPr>
          </a:p>
          <a:p>
            <a:pPr marL="0" indent="0" algn="l" rtl="0">
              <a:buNone/>
            </a:pPr>
            <a:endParaRPr lang="en-US" sz="1900" dirty="0">
              <a:solidFill>
                <a:schemeClr val="bg1"/>
              </a:solidFill>
            </a:endParaRPr>
          </a:p>
        </p:txBody>
      </p:sp>
      <p:sp>
        <p:nvSpPr>
          <p:cNvPr id="4" name="Content Placeholder 2">
            <a:extLst>
              <a:ext uri="{FF2B5EF4-FFF2-40B4-BE49-F238E27FC236}">
                <a16:creationId xmlns:a16="http://schemas.microsoft.com/office/drawing/2014/main" id="{096BEF1B-0310-9689-1246-C83B98D9E9EE}"/>
              </a:ext>
            </a:extLst>
          </p:cNvPr>
          <p:cNvSpPr txBox="1">
            <a:spLocks/>
          </p:cNvSpPr>
          <p:nvPr/>
        </p:nvSpPr>
        <p:spPr>
          <a:xfrm>
            <a:off x="765975" y="1388950"/>
            <a:ext cx="10259985" cy="4736642"/>
          </a:xfrm>
          <a:prstGeom prst="rect">
            <a:avLst/>
          </a:prstGeom>
        </p:spPr>
        <p:txBody>
          <a:bodyPr vert="horz" lIns="91440" tIns="45720" rIns="91440" bIns="45720" rtlCol="0">
            <a:normAutofit fontScale="55000" lnSpcReduction="20000"/>
          </a:bodyPr>
          <a:lst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l" rtl="0">
              <a:buFont typeface="Arial" panose="020B0604020202020204" pitchFamily="34" charset="0"/>
              <a:buNone/>
            </a:pPr>
            <a:r>
              <a:rPr lang="en-US" sz="3200" dirty="0">
                <a:solidFill>
                  <a:schemeClr val="bg1"/>
                </a:solidFill>
              </a:rPr>
              <a:t>In our clinical exposure course to medicine, we visited the HIV clinic at RAMBAM hospital and had a discussion with HIV patients.</a:t>
            </a:r>
          </a:p>
          <a:p>
            <a:pPr marL="0" indent="0" algn="l" rtl="0">
              <a:buFont typeface="Arial" panose="020B0604020202020204" pitchFamily="34" charset="0"/>
              <a:buNone/>
            </a:pPr>
            <a:r>
              <a:rPr lang="en-US" sz="3200" dirty="0">
                <a:solidFill>
                  <a:schemeClr val="bg1"/>
                </a:solidFill>
              </a:rPr>
              <a:t>During this discussion, we realized the complexities (of both social and physical aspects) these patients bear.</a:t>
            </a:r>
          </a:p>
          <a:p>
            <a:pPr marL="0" indent="0" algn="l" rtl="0">
              <a:buFont typeface="Arial" panose="020B0604020202020204" pitchFamily="34" charset="0"/>
              <a:buNone/>
            </a:pPr>
            <a:r>
              <a:rPr lang="en-US" sz="3200" dirty="0">
                <a:solidFill>
                  <a:schemeClr val="bg1"/>
                </a:solidFill>
              </a:rPr>
              <a:t>Then we thought it’ll be interesting to research an issue related to the disease. </a:t>
            </a:r>
          </a:p>
          <a:p>
            <a:pPr marL="0" indent="0" algn="l" rtl="0">
              <a:buFont typeface="Arial" panose="020B0604020202020204" pitchFamily="34" charset="0"/>
              <a:buNone/>
            </a:pPr>
            <a:r>
              <a:rPr lang="en-US" sz="3200" dirty="0">
                <a:solidFill>
                  <a:schemeClr val="bg1"/>
                </a:solidFill>
              </a:rPr>
              <a:t>When COVID-19 emerged in our lives, it caused panic and uncertainty among us all. But knowing that handling the HIV condition is a struggle by itself, we wanted to examine if there is some sincere place for further concern for HIV patients.</a:t>
            </a:r>
          </a:p>
          <a:p>
            <a:pPr marL="0" indent="0" algn="l" rtl="0">
              <a:buFont typeface="Arial" panose="020B0604020202020204" pitchFamily="34" charset="0"/>
              <a:buNone/>
            </a:pPr>
            <a:endParaRPr lang="en-US" sz="500" dirty="0">
              <a:solidFill>
                <a:schemeClr val="bg1"/>
              </a:solidFill>
            </a:endParaRPr>
          </a:p>
          <a:p>
            <a:pPr marL="0" indent="0" algn="l" rtl="0">
              <a:buFont typeface="Arial" panose="020B0604020202020204" pitchFamily="34" charset="0"/>
              <a:buNone/>
            </a:pPr>
            <a:r>
              <a:rPr lang="en-US" sz="3200" dirty="0">
                <a:solidFill>
                  <a:schemeClr val="bg1"/>
                </a:solidFill>
              </a:rPr>
              <a:t>We knew from past research that the COVID-19 prognosis might be worse for HIV patients and that these patients are at enhanced risk. </a:t>
            </a:r>
          </a:p>
          <a:p>
            <a:pPr marL="0" indent="0" algn="l" rtl="0">
              <a:buFont typeface="Arial" panose="020B0604020202020204" pitchFamily="34" charset="0"/>
              <a:buNone/>
            </a:pPr>
            <a:br>
              <a:rPr lang="en-US" sz="3200" dirty="0">
                <a:solidFill>
                  <a:schemeClr val="bg1"/>
                </a:solidFill>
              </a:rPr>
            </a:br>
            <a:r>
              <a:rPr lang="en-US" sz="3200" dirty="0">
                <a:solidFill>
                  <a:schemeClr val="bg1"/>
                </a:solidFill>
              </a:rPr>
              <a:t>We wanted to understand the reasons that might lead to that cause, as we felt that we can find the right data to produce some comprehensible conclusions.</a:t>
            </a:r>
          </a:p>
          <a:p>
            <a:pPr marL="0" indent="0" algn="l" rtl="0">
              <a:buFont typeface="Arial" panose="020B0604020202020204" pitchFamily="34" charset="0"/>
              <a:buNone/>
            </a:pPr>
            <a:endParaRPr lang="en-US" sz="1900" dirty="0">
              <a:solidFill>
                <a:schemeClr val="bg1"/>
              </a:solidFill>
            </a:endParaRPr>
          </a:p>
          <a:p>
            <a:pPr marL="0" indent="0" algn="l" rtl="0">
              <a:buFont typeface="Arial" panose="020B0604020202020204" pitchFamily="34" charset="0"/>
              <a:buNone/>
            </a:pPr>
            <a:endParaRPr lang="en-US" sz="1900" dirty="0">
              <a:solidFill>
                <a:schemeClr val="bg1"/>
              </a:solidFill>
            </a:endParaRPr>
          </a:p>
        </p:txBody>
      </p:sp>
    </p:spTree>
    <p:extLst>
      <p:ext uri="{BB962C8B-B14F-4D97-AF65-F5344CB8AC3E}">
        <p14:creationId xmlns:p14="http://schemas.microsoft.com/office/powerpoint/2010/main" val="3039602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EAAF-7F31-C952-0820-D2A60EEE064E}"/>
              </a:ext>
            </a:extLst>
          </p:cNvPr>
          <p:cNvSpPr>
            <a:spLocks noGrp="1"/>
          </p:cNvSpPr>
          <p:nvPr>
            <p:ph type="title"/>
          </p:nvPr>
        </p:nvSpPr>
        <p:spPr>
          <a:xfrm>
            <a:off x="849178" y="298006"/>
            <a:ext cx="9905998" cy="1478570"/>
          </a:xfrm>
        </p:spPr>
        <p:txBody>
          <a:bodyPr/>
          <a:lstStyle/>
          <a:p>
            <a:r>
              <a:rPr lang="en-US" sz="3600" kern="1200" cap="all" baseline="0" dirty="0">
                <a:solidFill>
                  <a:srgbClr val="FFFFFF"/>
                </a:solidFill>
                <a:effectLst>
                  <a:reflection blurRad="6350" stA="60000" endA="900" endPos="60000" dist="59944" dir="5400000" sy="-100000" algn="bl"/>
                </a:effectLst>
                <a:latin typeface="Tw Cen MT" panose="020B0602020104020603" pitchFamily="34" charset="0"/>
                <a:ea typeface="+mj-ea"/>
                <a:cs typeface="+mj-cs"/>
              </a:rPr>
              <a:t>Hypothesis</a:t>
            </a:r>
            <a:endParaRPr lang="he-IL" dirty="0">
              <a:solidFill>
                <a:schemeClr val="bg1"/>
              </a:solidFill>
            </a:endParaRPr>
          </a:p>
        </p:txBody>
      </p:sp>
      <p:sp>
        <p:nvSpPr>
          <p:cNvPr id="3" name="Content Placeholder 2">
            <a:extLst>
              <a:ext uri="{FF2B5EF4-FFF2-40B4-BE49-F238E27FC236}">
                <a16:creationId xmlns:a16="http://schemas.microsoft.com/office/drawing/2014/main" id="{6AD1F49B-C6E5-A763-61B9-4C899995A536}"/>
              </a:ext>
            </a:extLst>
          </p:cNvPr>
          <p:cNvSpPr>
            <a:spLocks noGrp="1"/>
          </p:cNvSpPr>
          <p:nvPr>
            <p:ph idx="1"/>
          </p:nvPr>
        </p:nvSpPr>
        <p:spPr>
          <a:xfrm>
            <a:off x="849179" y="1658143"/>
            <a:ext cx="10576846" cy="3541714"/>
          </a:xfrm>
        </p:spPr>
        <p:txBody>
          <a:bodyPr>
            <a:normAutofit/>
          </a:bodyPr>
          <a:lstStyle/>
          <a:p>
            <a:pPr marL="0" indent="0" algn="l" rtl="0">
              <a:buNone/>
            </a:pPr>
            <a:endParaRPr lang="en-US" sz="1900" dirty="0">
              <a:solidFill>
                <a:schemeClr val="bg1"/>
              </a:solidFill>
            </a:endParaRPr>
          </a:p>
          <a:p>
            <a:pPr marL="0" indent="0" algn="l" rtl="0">
              <a:buNone/>
            </a:pPr>
            <a:endParaRPr lang="en-US" sz="1900" dirty="0">
              <a:solidFill>
                <a:schemeClr val="bg1"/>
              </a:solidFill>
            </a:endParaRPr>
          </a:p>
          <a:p>
            <a:pPr marL="0" indent="0" algn="l" rtl="0">
              <a:buNone/>
            </a:pPr>
            <a:endParaRPr lang="en-US" sz="1900" dirty="0">
              <a:solidFill>
                <a:schemeClr val="bg1"/>
              </a:solidFill>
            </a:endParaRPr>
          </a:p>
        </p:txBody>
      </p:sp>
      <p:sp>
        <p:nvSpPr>
          <p:cNvPr id="8" name="Content Placeholder 2">
            <a:extLst>
              <a:ext uri="{FF2B5EF4-FFF2-40B4-BE49-F238E27FC236}">
                <a16:creationId xmlns:a16="http://schemas.microsoft.com/office/drawing/2014/main" id="{B9C28719-416B-CF99-54BC-9A6BE208B9B2}"/>
              </a:ext>
            </a:extLst>
          </p:cNvPr>
          <p:cNvSpPr txBox="1">
            <a:spLocks/>
          </p:cNvSpPr>
          <p:nvPr/>
        </p:nvSpPr>
        <p:spPr>
          <a:xfrm>
            <a:off x="945920" y="1780011"/>
            <a:ext cx="10576846" cy="3541714"/>
          </a:xfrm>
          <a:prstGeom prst="rect">
            <a:avLst/>
          </a:prstGeom>
        </p:spPr>
        <p:txBody>
          <a:bodyPr vert="horz" lIns="91440" tIns="45720" rIns="91440" bIns="45720" rtlCol="0">
            <a:normAutofit/>
          </a:bodyPr>
          <a:lst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l" rtl="0">
              <a:spcAft>
                <a:spcPts val="1200"/>
              </a:spcAft>
            </a:pPr>
            <a:r>
              <a:rPr lang="en-GB" sz="1900" b="0" i="0" dirty="0">
                <a:solidFill>
                  <a:srgbClr val="282828"/>
                </a:solidFill>
                <a:effectLst/>
                <a:latin typeface="MuseoSans"/>
              </a:rPr>
              <a:t>Our hypothesis is that the common DEGs of both conditions are indeed related to a pathway, that may affect the progress of the disease and its outcome.</a:t>
            </a:r>
            <a:endParaRPr lang="en-GB" sz="1800" dirty="0">
              <a:solidFill>
                <a:srgbClr val="282828"/>
              </a:solidFill>
              <a:latin typeface="MuseoSans"/>
            </a:endParaRPr>
          </a:p>
          <a:p>
            <a:pPr algn="l" rtl="0">
              <a:spcAft>
                <a:spcPts val="1200"/>
              </a:spcAft>
            </a:pPr>
            <a:r>
              <a:rPr lang="en-GB" sz="1900" dirty="0">
                <a:solidFill>
                  <a:srgbClr val="282828"/>
                </a:solidFill>
                <a:latin typeface="MuseoSans"/>
              </a:rPr>
              <a:t>We may identify pathways that are related to the prognosis as we thought, but it’s also possible that the analysis won’t produce any relevant pathways (disease-wise).</a:t>
            </a:r>
          </a:p>
          <a:p>
            <a:pPr algn="l" rtl="0"/>
            <a:r>
              <a:rPr lang="en-GB" sz="1900" dirty="0">
                <a:solidFill>
                  <a:srgbClr val="282828"/>
                </a:solidFill>
                <a:latin typeface="MuseoSans"/>
              </a:rPr>
              <a:t>Another possibility is to have an outcome that may imply some conclusions but on the other hand, will lack reliability in the numerical and statistical sense (e.g., due to an insufficient amount of data).</a:t>
            </a:r>
          </a:p>
          <a:p>
            <a:pPr marL="0" indent="0" algn="l" rtl="0">
              <a:buFont typeface="Arial" panose="020B0604020202020204" pitchFamily="34" charset="0"/>
              <a:buNone/>
            </a:pPr>
            <a:endParaRPr lang="en-GB" sz="1600" b="0" i="0" dirty="0">
              <a:solidFill>
                <a:srgbClr val="282828"/>
              </a:solidFill>
              <a:effectLst/>
              <a:latin typeface="MuseoSans"/>
            </a:endParaRPr>
          </a:p>
          <a:p>
            <a:pPr marL="0" indent="0" algn="l" rtl="0">
              <a:buFont typeface="Arial" panose="020B0604020202020204" pitchFamily="34" charset="0"/>
              <a:buNone/>
            </a:pPr>
            <a:endParaRPr lang="en-US" sz="1900" dirty="0">
              <a:solidFill>
                <a:schemeClr val="bg1"/>
              </a:solidFill>
            </a:endParaRPr>
          </a:p>
          <a:p>
            <a:pPr marL="0" indent="0" algn="l" rtl="0">
              <a:buFont typeface="Arial" panose="020B0604020202020204" pitchFamily="34" charset="0"/>
              <a:buNone/>
            </a:pPr>
            <a:endParaRPr lang="en-US" sz="1900" dirty="0">
              <a:solidFill>
                <a:schemeClr val="bg1"/>
              </a:solidFill>
            </a:endParaRPr>
          </a:p>
        </p:txBody>
      </p:sp>
      <p:pic>
        <p:nvPicPr>
          <p:cNvPr id="5" name="Picture 4">
            <a:extLst>
              <a:ext uri="{FF2B5EF4-FFF2-40B4-BE49-F238E27FC236}">
                <a16:creationId xmlns:a16="http://schemas.microsoft.com/office/drawing/2014/main" id="{ED83E393-D1B3-D868-E6B9-E0B12EF3218E}"/>
              </a:ext>
            </a:extLst>
          </p:cNvPr>
          <p:cNvPicPr>
            <a:picLocks noChangeAspect="1"/>
          </p:cNvPicPr>
          <p:nvPr/>
        </p:nvPicPr>
        <p: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Lst>
          </a:blip>
          <a:stretch>
            <a:fillRect/>
          </a:stretch>
        </p:blipFill>
        <p:spPr>
          <a:xfrm>
            <a:off x="4088497" y="4957011"/>
            <a:ext cx="3828701" cy="1900989"/>
          </a:xfrm>
          <a:prstGeom prst="rect">
            <a:avLst/>
          </a:prstGeom>
        </p:spPr>
      </p:pic>
    </p:spTree>
    <p:extLst>
      <p:ext uri="{BB962C8B-B14F-4D97-AF65-F5344CB8AC3E}">
        <p14:creationId xmlns:p14="http://schemas.microsoft.com/office/powerpoint/2010/main" val="4095288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EAAF-7F31-C952-0820-D2A60EEE064E}"/>
              </a:ext>
            </a:extLst>
          </p:cNvPr>
          <p:cNvSpPr>
            <a:spLocks noGrp="1"/>
          </p:cNvSpPr>
          <p:nvPr>
            <p:ph type="title"/>
          </p:nvPr>
        </p:nvSpPr>
        <p:spPr>
          <a:xfrm>
            <a:off x="849178" y="147853"/>
            <a:ext cx="9905998" cy="1478570"/>
          </a:xfrm>
        </p:spPr>
        <p:txBody>
          <a:bodyPr/>
          <a:lstStyle/>
          <a:p>
            <a:r>
              <a:rPr lang="en-US" sz="3600" kern="1200" cap="all" baseline="0" dirty="0">
                <a:solidFill>
                  <a:srgbClr val="FFFFFF"/>
                </a:solidFill>
                <a:effectLst>
                  <a:reflection blurRad="6350" stA="60000" endA="900" endPos="60000" dist="59944" dir="5400000" sy="-100000" algn="bl"/>
                </a:effectLst>
                <a:latin typeface="Tw Cen MT" panose="020B0602020104020603" pitchFamily="34" charset="0"/>
                <a:ea typeface="+mj-ea"/>
                <a:cs typeface="+mj-cs"/>
              </a:rPr>
              <a:t>design</a:t>
            </a:r>
            <a:endParaRPr lang="he-IL" dirty="0">
              <a:solidFill>
                <a:schemeClr val="bg1"/>
              </a:solidFill>
            </a:endParaRPr>
          </a:p>
        </p:txBody>
      </p:sp>
      <p:sp>
        <p:nvSpPr>
          <p:cNvPr id="3" name="Content Placeholder 2">
            <a:extLst>
              <a:ext uri="{FF2B5EF4-FFF2-40B4-BE49-F238E27FC236}">
                <a16:creationId xmlns:a16="http://schemas.microsoft.com/office/drawing/2014/main" id="{6AD1F49B-C6E5-A763-61B9-4C899995A536}"/>
              </a:ext>
            </a:extLst>
          </p:cNvPr>
          <p:cNvSpPr>
            <a:spLocks noGrp="1"/>
          </p:cNvSpPr>
          <p:nvPr>
            <p:ph idx="1"/>
          </p:nvPr>
        </p:nvSpPr>
        <p:spPr>
          <a:xfrm>
            <a:off x="849178" y="1658143"/>
            <a:ext cx="11153431" cy="3792746"/>
          </a:xfrm>
        </p:spPr>
        <p:txBody>
          <a:bodyPr>
            <a:normAutofit/>
          </a:bodyPr>
          <a:lstStyle/>
          <a:p>
            <a:pPr marL="0" indent="0" algn="l" rtl="0">
              <a:buNone/>
            </a:pPr>
            <a:endParaRPr lang="en-US" sz="1900" dirty="0">
              <a:solidFill>
                <a:schemeClr val="bg1"/>
              </a:solidFill>
            </a:endParaRPr>
          </a:p>
          <a:p>
            <a:pPr marL="0" indent="0" algn="l" rtl="0">
              <a:buNone/>
            </a:pPr>
            <a:endParaRPr lang="en-US" sz="1900" dirty="0">
              <a:solidFill>
                <a:schemeClr val="bg1"/>
              </a:solidFill>
            </a:endParaRPr>
          </a:p>
        </p:txBody>
      </p:sp>
      <p:sp>
        <p:nvSpPr>
          <p:cNvPr id="5" name="מלבן 4">
            <a:extLst>
              <a:ext uri="{FF2B5EF4-FFF2-40B4-BE49-F238E27FC236}">
                <a16:creationId xmlns:a16="http://schemas.microsoft.com/office/drawing/2014/main" id="{8908526B-208C-5FE1-9D8F-D2A8EB7B591A}"/>
              </a:ext>
            </a:extLst>
          </p:cNvPr>
          <p:cNvSpPr/>
          <p:nvPr/>
        </p:nvSpPr>
        <p:spPr>
          <a:xfrm>
            <a:off x="2501604" y="2363963"/>
            <a:ext cx="2685092" cy="1074230"/>
          </a:xfrm>
          <a:prstGeom prst="rect">
            <a:avLst/>
          </a:prstGeom>
          <a:solidFill>
            <a:srgbClr val="FDAC0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HIV Gene Expression analysis</a:t>
            </a:r>
          </a:p>
          <a:p>
            <a:pPr algn="ctr"/>
            <a:r>
              <a:rPr lang="en-US" sz="2000" dirty="0"/>
              <a:t>(</a:t>
            </a:r>
            <a:r>
              <a:rPr lang="en-US" sz="2000" dirty="0" err="1"/>
              <a:t>Limma</a:t>
            </a:r>
            <a:r>
              <a:rPr lang="en-US" sz="2000" dirty="0"/>
              <a:t>)</a:t>
            </a:r>
            <a:endParaRPr lang="en-IL" sz="2000" dirty="0"/>
          </a:p>
        </p:txBody>
      </p:sp>
      <p:sp>
        <p:nvSpPr>
          <p:cNvPr id="8" name="מלבן 7">
            <a:extLst>
              <a:ext uri="{FF2B5EF4-FFF2-40B4-BE49-F238E27FC236}">
                <a16:creationId xmlns:a16="http://schemas.microsoft.com/office/drawing/2014/main" id="{941E79C8-0101-C154-9145-62BCF24F112B}"/>
              </a:ext>
            </a:extLst>
          </p:cNvPr>
          <p:cNvSpPr/>
          <p:nvPr/>
        </p:nvSpPr>
        <p:spPr>
          <a:xfrm>
            <a:off x="5583635" y="2391638"/>
            <a:ext cx="2685092" cy="1074230"/>
          </a:xfrm>
          <a:prstGeom prst="rect">
            <a:avLst/>
          </a:prstGeom>
          <a:solidFill>
            <a:srgbClr val="BA67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COVID-19 Gene Expression analysis</a:t>
            </a:r>
          </a:p>
          <a:p>
            <a:pPr algn="ctr"/>
            <a:r>
              <a:rPr lang="en-US" sz="2000" dirty="0"/>
              <a:t>(DESeq2)</a:t>
            </a:r>
            <a:endParaRPr lang="en-IL" sz="2000" dirty="0"/>
          </a:p>
        </p:txBody>
      </p:sp>
      <p:cxnSp>
        <p:nvCxnSpPr>
          <p:cNvPr id="10" name="מחבר חץ ישר 9">
            <a:extLst>
              <a:ext uri="{FF2B5EF4-FFF2-40B4-BE49-F238E27FC236}">
                <a16:creationId xmlns:a16="http://schemas.microsoft.com/office/drawing/2014/main" id="{073596C5-20D4-E722-6966-FDE7091D42DE}"/>
              </a:ext>
            </a:extLst>
          </p:cNvPr>
          <p:cNvCxnSpPr>
            <a:cxnSpLocks/>
          </p:cNvCxnSpPr>
          <p:nvPr/>
        </p:nvCxnSpPr>
        <p:spPr>
          <a:xfrm>
            <a:off x="5925427" y="3465867"/>
            <a:ext cx="0" cy="799866"/>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מחבר חץ ישר 10">
            <a:extLst>
              <a:ext uri="{FF2B5EF4-FFF2-40B4-BE49-F238E27FC236}">
                <a16:creationId xmlns:a16="http://schemas.microsoft.com/office/drawing/2014/main" id="{963E2D34-485A-6991-6EAE-C614511081D1}"/>
              </a:ext>
            </a:extLst>
          </p:cNvPr>
          <p:cNvCxnSpPr>
            <a:cxnSpLocks/>
          </p:cNvCxnSpPr>
          <p:nvPr/>
        </p:nvCxnSpPr>
        <p:spPr>
          <a:xfrm>
            <a:off x="4257339" y="3454819"/>
            <a:ext cx="0" cy="82754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4" name="מלבן 13">
            <a:extLst>
              <a:ext uri="{FF2B5EF4-FFF2-40B4-BE49-F238E27FC236}">
                <a16:creationId xmlns:a16="http://schemas.microsoft.com/office/drawing/2014/main" id="{7C7AF426-9D0B-8CB7-CF35-9EDEDD70A76F}"/>
              </a:ext>
            </a:extLst>
          </p:cNvPr>
          <p:cNvSpPr/>
          <p:nvPr/>
        </p:nvSpPr>
        <p:spPr>
          <a:xfrm>
            <a:off x="3778052" y="4276467"/>
            <a:ext cx="2685092" cy="1074230"/>
          </a:xfrm>
          <a:prstGeom prst="rect">
            <a:avLst/>
          </a:prstGeom>
          <a:solidFill>
            <a:srgbClr val="FF47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Common DEGs</a:t>
            </a:r>
          </a:p>
        </p:txBody>
      </p:sp>
      <p:cxnSp>
        <p:nvCxnSpPr>
          <p:cNvPr id="16" name="מחבר חץ ישר 15">
            <a:extLst>
              <a:ext uri="{FF2B5EF4-FFF2-40B4-BE49-F238E27FC236}">
                <a16:creationId xmlns:a16="http://schemas.microsoft.com/office/drawing/2014/main" id="{997FF7E7-7D92-1DA0-8BEF-CB5E1935A291}"/>
              </a:ext>
            </a:extLst>
          </p:cNvPr>
          <p:cNvCxnSpPr>
            <a:cxnSpLocks/>
            <a:stCxn id="14" idx="2"/>
            <a:endCxn id="17" idx="0"/>
          </p:cNvCxnSpPr>
          <p:nvPr/>
        </p:nvCxnSpPr>
        <p:spPr>
          <a:xfrm>
            <a:off x="5120598" y="5350697"/>
            <a:ext cx="0" cy="279145"/>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7" name="מלבן 16">
            <a:extLst>
              <a:ext uri="{FF2B5EF4-FFF2-40B4-BE49-F238E27FC236}">
                <a16:creationId xmlns:a16="http://schemas.microsoft.com/office/drawing/2014/main" id="{1365536B-AEE1-E88B-5952-3D8E901977B1}"/>
              </a:ext>
            </a:extLst>
          </p:cNvPr>
          <p:cNvSpPr/>
          <p:nvPr/>
        </p:nvSpPr>
        <p:spPr>
          <a:xfrm>
            <a:off x="3778052" y="5629842"/>
            <a:ext cx="2685092" cy="1074230"/>
          </a:xfrm>
          <a:prstGeom prst="rect">
            <a:avLst/>
          </a:prstGeom>
          <a:solidFill>
            <a:srgbClr val="0081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GSEA</a:t>
            </a:r>
          </a:p>
        </p:txBody>
      </p:sp>
      <p:cxnSp>
        <p:nvCxnSpPr>
          <p:cNvPr id="24" name="מחבר: מרפקי 23">
            <a:extLst>
              <a:ext uri="{FF2B5EF4-FFF2-40B4-BE49-F238E27FC236}">
                <a16:creationId xmlns:a16="http://schemas.microsoft.com/office/drawing/2014/main" id="{234A7768-D026-CC00-D61B-514A1A0293C8}"/>
              </a:ext>
            </a:extLst>
          </p:cNvPr>
          <p:cNvCxnSpPr>
            <a:cxnSpLocks/>
            <a:endCxn id="25" idx="1"/>
          </p:cNvCxnSpPr>
          <p:nvPr/>
        </p:nvCxnSpPr>
        <p:spPr>
          <a:xfrm rot="16200000" flipH="1">
            <a:off x="7068323" y="3595325"/>
            <a:ext cx="1314236" cy="1067460"/>
          </a:xfrm>
          <a:prstGeom prst="bentConnector2">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5" name="מלבן 24">
            <a:extLst>
              <a:ext uri="{FF2B5EF4-FFF2-40B4-BE49-F238E27FC236}">
                <a16:creationId xmlns:a16="http://schemas.microsoft.com/office/drawing/2014/main" id="{EE35FDFC-5181-5D3A-831B-8281DAE34AF2}"/>
              </a:ext>
            </a:extLst>
          </p:cNvPr>
          <p:cNvSpPr/>
          <p:nvPr/>
        </p:nvSpPr>
        <p:spPr>
          <a:xfrm>
            <a:off x="8259171" y="4249058"/>
            <a:ext cx="3129257" cy="1074230"/>
          </a:xfrm>
          <a:prstGeom prst="rect">
            <a:avLst/>
          </a:prstGeom>
          <a:solidFill>
            <a:srgbClr val="42BA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TCGA (on severity and ICU)</a:t>
            </a:r>
          </a:p>
          <a:p>
            <a:pPr algn="ctr"/>
            <a:r>
              <a:rPr lang="en-US" sz="2000" dirty="0"/>
              <a:t>And </a:t>
            </a:r>
            <a:r>
              <a:rPr lang="en-US" sz="2000" dirty="0" err="1"/>
              <a:t>xCell</a:t>
            </a:r>
            <a:endParaRPr lang="en-US" sz="2000" dirty="0"/>
          </a:p>
        </p:txBody>
      </p:sp>
      <p:sp>
        <p:nvSpPr>
          <p:cNvPr id="26" name="מלבן: פינות מעוגלות 25">
            <a:extLst>
              <a:ext uri="{FF2B5EF4-FFF2-40B4-BE49-F238E27FC236}">
                <a16:creationId xmlns:a16="http://schemas.microsoft.com/office/drawing/2014/main" id="{46A0DDBA-3B4E-47C2-CDCE-8AA159A9EAB6}"/>
              </a:ext>
            </a:extLst>
          </p:cNvPr>
          <p:cNvSpPr/>
          <p:nvPr/>
        </p:nvSpPr>
        <p:spPr>
          <a:xfrm>
            <a:off x="8768615" y="961620"/>
            <a:ext cx="3061233" cy="1414566"/>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also used for clarification – PCA, heatmaps, VEN diagrams, volcano plots, boxplots</a:t>
            </a:r>
            <a:endParaRPr lang="en-IL" dirty="0"/>
          </a:p>
        </p:txBody>
      </p:sp>
      <p:sp>
        <p:nvSpPr>
          <p:cNvPr id="27" name="כוכב: 5 פינות 26">
            <a:extLst>
              <a:ext uri="{FF2B5EF4-FFF2-40B4-BE49-F238E27FC236}">
                <a16:creationId xmlns:a16="http://schemas.microsoft.com/office/drawing/2014/main" id="{72C10567-179F-A6C0-8FD8-8752741741A4}"/>
              </a:ext>
            </a:extLst>
          </p:cNvPr>
          <p:cNvSpPr/>
          <p:nvPr/>
        </p:nvSpPr>
        <p:spPr>
          <a:xfrm>
            <a:off x="4295819" y="3093524"/>
            <a:ext cx="295431" cy="246441"/>
          </a:xfrm>
          <a:prstGeom prst="star5">
            <a:avLst/>
          </a:prstGeom>
          <a:solidFill>
            <a:srgbClr val="FFFF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2" name="אליפסה 31">
            <a:extLst>
              <a:ext uri="{FF2B5EF4-FFF2-40B4-BE49-F238E27FC236}">
                <a16:creationId xmlns:a16="http://schemas.microsoft.com/office/drawing/2014/main" id="{70EF3A06-2F33-2C6D-4A69-FC1B78F6DA99}"/>
              </a:ext>
            </a:extLst>
          </p:cNvPr>
          <p:cNvSpPr/>
          <p:nvPr/>
        </p:nvSpPr>
        <p:spPr>
          <a:xfrm>
            <a:off x="6309183" y="958499"/>
            <a:ext cx="1233996" cy="1211198"/>
          </a:xfrm>
          <a:prstGeom prst="ellipse">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0" i="0" u="none" strike="noStrike" baseline="0" dirty="0">
                <a:solidFill>
                  <a:schemeClr val="tx1"/>
                </a:solidFill>
                <a:latin typeface="Calibri" panose="020F0502020204030204" pitchFamily="34" charset="0"/>
              </a:rPr>
              <a:t>GSE171110 GSE152418 </a:t>
            </a:r>
          </a:p>
          <a:p>
            <a:pPr algn="ctr"/>
            <a:r>
              <a:rPr lang="en-US" sz="1200" dirty="0"/>
              <a:t>Bulk-RNA-seq</a:t>
            </a:r>
            <a:endParaRPr lang="en-IL" sz="1200" dirty="0"/>
          </a:p>
        </p:txBody>
      </p:sp>
      <p:cxnSp>
        <p:nvCxnSpPr>
          <p:cNvPr id="34" name="מחבר חץ ישר 33">
            <a:extLst>
              <a:ext uri="{FF2B5EF4-FFF2-40B4-BE49-F238E27FC236}">
                <a16:creationId xmlns:a16="http://schemas.microsoft.com/office/drawing/2014/main" id="{F8DBDBB1-20D2-71E1-AEBF-3FA8EC2CD87E}"/>
              </a:ext>
            </a:extLst>
          </p:cNvPr>
          <p:cNvCxnSpPr>
            <a:stCxn id="32" idx="4"/>
            <a:endCxn id="8" idx="0"/>
          </p:cNvCxnSpPr>
          <p:nvPr/>
        </p:nvCxnSpPr>
        <p:spPr>
          <a:xfrm>
            <a:off x="6926181" y="2169697"/>
            <a:ext cx="0" cy="221941"/>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6" name="אליפסה 35">
            <a:extLst>
              <a:ext uri="{FF2B5EF4-FFF2-40B4-BE49-F238E27FC236}">
                <a16:creationId xmlns:a16="http://schemas.microsoft.com/office/drawing/2014/main" id="{7EFF7366-44E4-0598-C372-0C8B903E7EEE}"/>
              </a:ext>
            </a:extLst>
          </p:cNvPr>
          <p:cNvSpPr/>
          <p:nvPr/>
        </p:nvSpPr>
        <p:spPr>
          <a:xfrm>
            <a:off x="3215686" y="958499"/>
            <a:ext cx="1233996" cy="1211198"/>
          </a:xfrm>
          <a:prstGeom prst="ellipse">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Calibri" panose="020F0502020204030204" pitchFamily="34" charset="0"/>
              </a:rPr>
              <a:t>GSE37250 </a:t>
            </a:r>
          </a:p>
          <a:p>
            <a:pPr algn="ctr"/>
            <a:r>
              <a:rPr lang="en-US" sz="1200" dirty="0"/>
              <a:t>Bulk-RNA-seq</a:t>
            </a:r>
            <a:endParaRPr lang="en-IL" sz="1200" dirty="0"/>
          </a:p>
        </p:txBody>
      </p:sp>
      <p:cxnSp>
        <p:nvCxnSpPr>
          <p:cNvPr id="37" name="מחבר חץ ישר 36">
            <a:extLst>
              <a:ext uri="{FF2B5EF4-FFF2-40B4-BE49-F238E27FC236}">
                <a16:creationId xmlns:a16="http://schemas.microsoft.com/office/drawing/2014/main" id="{DD8253E1-2EC6-55AD-65F3-1CCBB72AA0CB}"/>
              </a:ext>
            </a:extLst>
          </p:cNvPr>
          <p:cNvCxnSpPr/>
          <p:nvPr/>
        </p:nvCxnSpPr>
        <p:spPr>
          <a:xfrm>
            <a:off x="3802149" y="2148043"/>
            <a:ext cx="0" cy="221941"/>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122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EAAF-7F31-C952-0820-D2A60EEE064E}"/>
              </a:ext>
            </a:extLst>
          </p:cNvPr>
          <p:cNvSpPr>
            <a:spLocks noGrp="1"/>
          </p:cNvSpPr>
          <p:nvPr>
            <p:ph type="title"/>
          </p:nvPr>
        </p:nvSpPr>
        <p:spPr>
          <a:xfrm>
            <a:off x="849179" y="229980"/>
            <a:ext cx="9905998" cy="1478570"/>
          </a:xfrm>
        </p:spPr>
        <p:txBody>
          <a:bodyPr/>
          <a:lstStyle/>
          <a:p>
            <a:r>
              <a:rPr lang="en-US" sz="3600" kern="1200" cap="all" baseline="0" dirty="0">
                <a:solidFill>
                  <a:srgbClr val="FFFFFF"/>
                </a:solidFill>
                <a:effectLst>
                  <a:reflection blurRad="6350" stA="60000" endA="900" endPos="60000" dist="59944" dir="5400000" sy="-100000" algn="bl"/>
                </a:effectLst>
                <a:latin typeface="Tw Cen MT" panose="020B0602020104020603" pitchFamily="34" charset="0"/>
                <a:ea typeface="+mj-ea"/>
                <a:cs typeface="+mj-cs"/>
              </a:rPr>
              <a:t>Results – First analysis</a:t>
            </a:r>
            <a:endParaRPr lang="he-IL" dirty="0">
              <a:solidFill>
                <a:schemeClr val="bg1"/>
              </a:solidFill>
            </a:endParaRPr>
          </a:p>
        </p:txBody>
      </p:sp>
      <p:sp>
        <p:nvSpPr>
          <p:cNvPr id="3" name="Content Placeholder 2">
            <a:extLst>
              <a:ext uri="{FF2B5EF4-FFF2-40B4-BE49-F238E27FC236}">
                <a16:creationId xmlns:a16="http://schemas.microsoft.com/office/drawing/2014/main" id="{6AD1F49B-C6E5-A763-61B9-4C899995A536}"/>
              </a:ext>
            </a:extLst>
          </p:cNvPr>
          <p:cNvSpPr>
            <a:spLocks noGrp="1"/>
          </p:cNvSpPr>
          <p:nvPr>
            <p:ph idx="1"/>
          </p:nvPr>
        </p:nvSpPr>
        <p:spPr>
          <a:xfrm>
            <a:off x="849179" y="1658143"/>
            <a:ext cx="10576846" cy="3541714"/>
          </a:xfrm>
        </p:spPr>
        <p:txBody>
          <a:bodyPr>
            <a:normAutofit/>
          </a:bodyPr>
          <a:lstStyle/>
          <a:p>
            <a:pPr marL="0" indent="0" algn="l" rtl="0">
              <a:buNone/>
            </a:pPr>
            <a:endParaRPr lang="en-US" sz="1900" dirty="0">
              <a:solidFill>
                <a:schemeClr val="bg1"/>
              </a:solidFill>
            </a:endParaRPr>
          </a:p>
          <a:p>
            <a:pPr marL="0" indent="0" algn="l" rtl="0">
              <a:buNone/>
            </a:pPr>
            <a:endParaRPr lang="en-US" sz="1900" dirty="0">
              <a:solidFill>
                <a:schemeClr val="bg1"/>
              </a:solidFill>
            </a:endParaRPr>
          </a:p>
        </p:txBody>
      </p:sp>
      <p:sp>
        <p:nvSpPr>
          <p:cNvPr id="4" name="Content Placeholder 2">
            <a:extLst>
              <a:ext uri="{FF2B5EF4-FFF2-40B4-BE49-F238E27FC236}">
                <a16:creationId xmlns:a16="http://schemas.microsoft.com/office/drawing/2014/main" id="{CB0B5B7D-E1F0-485C-42DB-5C248DBC8BFA}"/>
              </a:ext>
            </a:extLst>
          </p:cNvPr>
          <p:cNvSpPr txBox="1">
            <a:spLocks/>
          </p:cNvSpPr>
          <p:nvPr/>
        </p:nvSpPr>
        <p:spPr>
          <a:xfrm>
            <a:off x="807576" y="1361449"/>
            <a:ext cx="11104562" cy="2126767"/>
          </a:xfrm>
          <a:prstGeom prst="rect">
            <a:avLst/>
          </a:prstGeom>
        </p:spPr>
        <p:txBody>
          <a:bodyPr vert="horz" lIns="91440" tIns="45720" rIns="91440" bIns="45720" rtlCol="0">
            <a:normAutofit fontScale="25000" lnSpcReduction="20000"/>
          </a:bodyPr>
          <a:lst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l" rtl="0"/>
            <a:r>
              <a:rPr lang="en-GB" sz="6400" b="0" i="0" dirty="0">
                <a:solidFill>
                  <a:srgbClr val="282828"/>
                </a:solidFill>
                <a:effectLst/>
                <a:latin typeface="MuseoSans"/>
              </a:rPr>
              <a:t>We started with 3 datasets (2 COVID-19, and 1 HIV).</a:t>
            </a:r>
            <a:endParaRPr lang="en-GB" sz="6400" dirty="0">
              <a:solidFill>
                <a:srgbClr val="282828"/>
              </a:solidFill>
              <a:latin typeface="MuseoSans"/>
            </a:endParaRPr>
          </a:p>
          <a:p>
            <a:pPr algn="l" rtl="0"/>
            <a:r>
              <a:rPr lang="en-GB" sz="6400" b="0" i="0" dirty="0">
                <a:solidFill>
                  <a:srgbClr val="282828"/>
                </a:solidFill>
                <a:effectLst/>
                <a:latin typeface="MuseoSans"/>
              </a:rPr>
              <a:t>Tried to imitate the results of an experiment</a:t>
            </a:r>
            <a:r>
              <a:rPr lang="he-IL" sz="6400" b="0" i="0" dirty="0">
                <a:solidFill>
                  <a:srgbClr val="282828"/>
                </a:solidFill>
                <a:effectLst/>
                <a:latin typeface="MuseoSans"/>
              </a:rPr>
              <a:t>:</a:t>
            </a:r>
            <a:r>
              <a:rPr lang="en-US" sz="6400" b="0" i="0" dirty="0">
                <a:solidFill>
                  <a:srgbClr val="282828"/>
                </a:solidFill>
                <a:effectLst/>
                <a:latin typeface="MuseoSans"/>
              </a:rPr>
              <a:t> </a:t>
            </a:r>
            <a:r>
              <a:rPr lang="en-US" sz="6400" b="0" i="0" dirty="0">
                <a:solidFill>
                  <a:srgbClr val="0070C0"/>
                </a:solidFill>
                <a:effectLst/>
                <a:latin typeface="+mj-lt"/>
              </a:rPr>
              <a:t>https://www.frontiersin.org/articles/10.3389/fimmu.2022.1008653/full#B19</a:t>
            </a:r>
            <a:endParaRPr lang="en-GB" sz="6400" b="0" i="0" dirty="0">
              <a:solidFill>
                <a:srgbClr val="0070C0"/>
              </a:solidFill>
              <a:effectLst/>
              <a:latin typeface="+mj-lt"/>
            </a:endParaRPr>
          </a:p>
          <a:p>
            <a:pPr algn="l" rtl="0"/>
            <a:r>
              <a:rPr lang="en-GB" sz="6400" b="0" i="0" dirty="0">
                <a:solidFill>
                  <a:srgbClr val="282828"/>
                </a:solidFill>
                <a:effectLst/>
                <a:latin typeface="MuseoSans"/>
              </a:rPr>
              <a:t>Had to pre-process the data and figure out how to use new tools for analysis (sidenote</a:t>
            </a:r>
            <a:r>
              <a:rPr lang="en-GB" sz="6400" dirty="0">
                <a:solidFill>
                  <a:srgbClr val="282828"/>
                </a:solidFill>
                <a:latin typeface="MuseoSans"/>
              </a:rPr>
              <a:t> – </a:t>
            </a:r>
            <a:r>
              <a:rPr lang="en-GB" sz="6400" b="0" i="0" dirty="0">
                <a:solidFill>
                  <a:srgbClr val="282828"/>
                </a:solidFill>
                <a:effectLst/>
                <a:latin typeface="MuseoSans"/>
              </a:rPr>
              <a:t>didn</a:t>
            </a:r>
            <a:r>
              <a:rPr lang="en-GB" sz="6400" dirty="0">
                <a:solidFill>
                  <a:srgbClr val="282828"/>
                </a:solidFill>
                <a:latin typeface="MuseoSans"/>
              </a:rPr>
              <a:t>’t use all the tools from the exp. Excluded: NNs, Protein drug interaction, KEGG, etc.</a:t>
            </a:r>
            <a:r>
              <a:rPr lang="en-GB" sz="6400" b="0" i="0" dirty="0">
                <a:solidFill>
                  <a:srgbClr val="282828"/>
                </a:solidFill>
                <a:effectLst/>
                <a:latin typeface="MuseoSans"/>
              </a:rPr>
              <a:t>).</a:t>
            </a:r>
          </a:p>
          <a:p>
            <a:pPr algn="l" rtl="0"/>
            <a:r>
              <a:rPr lang="en-GB" sz="6400" b="0" i="0" dirty="0">
                <a:solidFill>
                  <a:srgbClr val="282828"/>
                </a:solidFill>
                <a:effectLst/>
                <a:latin typeface="MuseoSans"/>
              </a:rPr>
              <a:t>In the end, got a result that may be not completely reliable, but </a:t>
            </a:r>
            <a:r>
              <a:rPr lang="en-GB" sz="6400" dirty="0">
                <a:solidFill>
                  <a:srgbClr val="282828"/>
                </a:solidFill>
                <a:latin typeface="MuseoSans"/>
              </a:rPr>
              <a:t>on the other hand – fits the article’s results (</a:t>
            </a:r>
            <a:r>
              <a:rPr lang="en-GB" sz="6400" b="1" dirty="0">
                <a:solidFill>
                  <a:srgbClr val="282828"/>
                </a:solidFill>
                <a:latin typeface="MuseoSans"/>
              </a:rPr>
              <a:t>cell-cycle pathway</a:t>
            </a:r>
            <a:r>
              <a:rPr lang="en-GB" sz="6400" dirty="0">
                <a:solidFill>
                  <a:srgbClr val="282828"/>
                </a:solidFill>
                <a:latin typeface="MuseoSans"/>
              </a:rPr>
              <a:t>).</a:t>
            </a:r>
          </a:p>
          <a:p>
            <a:pPr algn="l" rtl="0"/>
            <a:r>
              <a:rPr lang="en-GB" sz="6400" b="0" i="0" dirty="0">
                <a:solidFill>
                  <a:srgbClr val="282828"/>
                </a:solidFill>
                <a:effectLst/>
                <a:latin typeface="MuseoSans"/>
              </a:rPr>
              <a:t>Important note: There is a small number of common DEGs, </a:t>
            </a:r>
            <a:r>
              <a:rPr lang="en-GB" sz="6400" dirty="0">
                <a:solidFill>
                  <a:srgbClr val="282828"/>
                </a:solidFill>
                <a:latin typeface="MuseoSans"/>
              </a:rPr>
              <a:t>Hence, in some manner it’s reasonable to expect just a few pathways.</a:t>
            </a:r>
            <a:endParaRPr lang="en-GB" sz="6400" b="0" i="0" dirty="0">
              <a:solidFill>
                <a:srgbClr val="282828"/>
              </a:solidFill>
              <a:effectLst/>
              <a:latin typeface="MuseoSans"/>
            </a:endParaRPr>
          </a:p>
          <a:p>
            <a:pPr marL="0" indent="0" algn="l" rtl="0">
              <a:buFont typeface="Arial" panose="020B0604020202020204" pitchFamily="34" charset="0"/>
              <a:buNone/>
            </a:pPr>
            <a:endParaRPr lang="en-GB" sz="1600" dirty="0">
              <a:solidFill>
                <a:srgbClr val="282828"/>
              </a:solidFill>
              <a:latin typeface="MuseoSans"/>
            </a:endParaRPr>
          </a:p>
          <a:p>
            <a:pPr marL="0" indent="0" algn="l" rtl="0">
              <a:buFont typeface="Arial" panose="020B0604020202020204" pitchFamily="34" charset="0"/>
              <a:buNone/>
            </a:pPr>
            <a:endParaRPr lang="en-GB" sz="1600" b="0" i="0" dirty="0">
              <a:solidFill>
                <a:srgbClr val="282828"/>
              </a:solidFill>
              <a:effectLst/>
              <a:latin typeface="MuseoSans"/>
            </a:endParaRPr>
          </a:p>
          <a:p>
            <a:pPr marL="0" indent="0" algn="l" rtl="0">
              <a:buFont typeface="Arial" panose="020B0604020202020204" pitchFamily="34" charset="0"/>
              <a:buNone/>
            </a:pPr>
            <a:endParaRPr lang="en-US" sz="1900" dirty="0">
              <a:solidFill>
                <a:schemeClr val="bg1"/>
              </a:solidFill>
            </a:endParaRPr>
          </a:p>
          <a:p>
            <a:pPr marL="0" indent="0" algn="l" rtl="0">
              <a:buFont typeface="Arial" panose="020B0604020202020204" pitchFamily="34" charset="0"/>
              <a:buNone/>
            </a:pPr>
            <a:endParaRPr lang="en-US" sz="1900" dirty="0">
              <a:solidFill>
                <a:schemeClr val="bg1"/>
              </a:solidFill>
            </a:endParaRPr>
          </a:p>
        </p:txBody>
      </p:sp>
      <p:pic>
        <p:nvPicPr>
          <p:cNvPr id="7" name="תמונה 6" descr="תמונה שמכילה טבלה&#10;&#10;התיאור נוצר באופן אוטומטי">
            <a:extLst>
              <a:ext uri="{FF2B5EF4-FFF2-40B4-BE49-F238E27FC236}">
                <a16:creationId xmlns:a16="http://schemas.microsoft.com/office/drawing/2014/main" id="{F517EC92-FCAA-0BB5-05D6-315F7CD881FB}"/>
              </a:ext>
            </a:extLst>
          </p:cNvPr>
          <p:cNvPicPr>
            <a:picLocks noChangeAspect="1"/>
          </p:cNvPicPr>
          <p:nvPr/>
        </p:nvPicPr>
        <p:blipFill>
          <a:blip r:embed="rId2"/>
          <a:stretch>
            <a:fillRect/>
          </a:stretch>
        </p:blipFill>
        <p:spPr>
          <a:xfrm>
            <a:off x="1365703" y="3822650"/>
            <a:ext cx="3979606" cy="2842576"/>
          </a:xfrm>
          <a:prstGeom prst="rect">
            <a:avLst/>
          </a:prstGeom>
        </p:spPr>
      </p:pic>
      <p:pic>
        <p:nvPicPr>
          <p:cNvPr id="2050" name="Picture 2">
            <a:extLst>
              <a:ext uri="{FF2B5EF4-FFF2-40B4-BE49-F238E27FC236}">
                <a16:creationId xmlns:a16="http://schemas.microsoft.com/office/drawing/2014/main" id="{841D649F-E5DA-A8F1-4577-8AF328A33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9816" y="3822650"/>
            <a:ext cx="3979606" cy="2884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5928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EAAF-7F31-C952-0820-D2A60EEE064E}"/>
              </a:ext>
            </a:extLst>
          </p:cNvPr>
          <p:cNvSpPr>
            <a:spLocks noGrp="1"/>
          </p:cNvSpPr>
          <p:nvPr>
            <p:ph type="title"/>
          </p:nvPr>
        </p:nvSpPr>
        <p:spPr>
          <a:xfrm>
            <a:off x="849178" y="230631"/>
            <a:ext cx="9905998" cy="1478570"/>
          </a:xfrm>
        </p:spPr>
        <p:txBody>
          <a:bodyPr/>
          <a:lstStyle/>
          <a:p>
            <a:r>
              <a:rPr lang="en-US" sz="3600" kern="1200" cap="all" baseline="0" dirty="0">
                <a:solidFill>
                  <a:srgbClr val="FFFFFF"/>
                </a:solidFill>
                <a:effectLst>
                  <a:reflection blurRad="6350" stA="60000" endA="900" endPos="60000" dist="59944" dir="5400000" sy="-100000" algn="bl"/>
                </a:effectLst>
                <a:latin typeface="Tw Cen MT" panose="020B0602020104020603" pitchFamily="34" charset="0"/>
                <a:ea typeface="+mj-ea"/>
                <a:cs typeface="+mj-cs"/>
              </a:rPr>
              <a:t>Results – First analysis</a:t>
            </a:r>
            <a:endParaRPr lang="he-IL" dirty="0">
              <a:solidFill>
                <a:schemeClr val="bg1"/>
              </a:solidFill>
            </a:endParaRPr>
          </a:p>
        </p:txBody>
      </p:sp>
      <p:sp>
        <p:nvSpPr>
          <p:cNvPr id="3" name="Content Placeholder 2">
            <a:extLst>
              <a:ext uri="{FF2B5EF4-FFF2-40B4-BE49-F238E27FC236}">
                <a16:creationId xmlns:a16="http://schemas.microsoft.com/office/drawing/2014/main" id="{6AD1F49B-C6E5-A763-61B9-4C899995A536}"/>
              </a:ext>
            </a:extLst>
          </p:cNvPr>
          <p:cNvSpPr>
            <a:spLocks noGrp="1"/>
          </p:cNvSpPr>
          <p:nvPr>
            <p:ph idx="1"/>
          </p:nvPr>
        </p:nvSpPr>
        <p:spPr>
          <a:xfrm>
            <a:off x="849179" y="1658143"/>
            <a:ext cx="10576846" cy="3541714"/>
          </a:xfrm>
        </p:spPr>
        <p:txBody>
          <a:bodyPr>
            <a:normAutofit/>
          </a:bodyPr>
          <a:lstStyle/>
          <a:p>
            <a:pPr marL="0" indent="0" algn="l" rtl="0">
              <a:buNone/>
            </a:pPr>
            <a:endParaRPr lang="en-US" sz="1900" dirty="0">
              <a:solidFill>
                <a:schemeClr val="bg1"/>
              </a:solidFill>
            </a:endParaRPr>
          </a:p>
          <a:p>
            <a:pPr marL="0" indent="0" algn="l" rtl="0">
              <a:buNone/>
            </a:pPr>
            <a:endParaRPr lang="en-US" sz="1900" dirty="0">
              <a:solidFill>
                <a:schemeClr val="bg1"/>
              </a:solidFill>
            </a:endParaRPr>
          </a:p>
        </p:txBody>
      </p:sp>
      <p:sp>
        <p:nvSpPr>
          <p:cNvPr id="6" name="תיבת טקסט 5">
            <a:extLst>
              <a:ext uri="{FF2B5EF4-FFF2-40B4-BE49-F238E27FC236}">
                <a16:creationId xmlns:a16="http://schemas.microsoft.com/office/drawing/2014/main" id="{719FEBB6-205D-E8CB-C32D-C87BA6B4B846}"/>
              </a:ext>
            </a:extLst>
          </p:cNvPr>
          <p:cNvSpPr txBox="1"/>
          <p:nvPr/>
        </p:nvSpPr>
        <p:spPr>
          <a:xfrm>
            <a:off x="849178" y="1658143"/>
            <a:ext cx="10493643" cy="2031325"/>
          </a:xfrm>
          <a:prstGeom prst="rect">
            <a:avLst/>
          </a:prstGeom>
          <a:noFill/>
        </p:spPr>
        <p:txBody>
          <a:bodyPr wrap="square">
            <a:spAutoFit/>
          </a:bodyPr>
          <a:lstStyle/>
          <a:p>
            <a:pPr marL="0" indent="0" algn="l" rtl="0">
              <a:buFont typeface="Arial" panose="020B0604020202020204" pitchFamily="34" charset="0"/>
              <a:buNone/>
            </a:pPr>
            <a:r>
              <a:rPr lang="en-GB" sz="2000" b="0" i="0" dirty="0">
                <a:solidFill>
                  <a:schemeClr val="bg1"/>
                </a:solidFill>
                <a:effectLst/>
                <a:latin typeface="MuseoSans"/>
              </a:rPr>
              <a:t>“ In a cell cycle, a specific sequence of events takes place such as cell division, DNA replication, nuclear membrane rupture, spindle formation, and preparation for chromosome segregation (</a:t>
            </a:r>
            <a:r>
              <a:rPr lang="en-GB" sz="2000" b="0" i="0" u="none" strike="noStrike" dirty="0">
                <a:solidFill>
                  <a:schemeClr val="bg1"/>
                </a:solidFill>
                <a:effectLst/>
                <a:latin typeface="MuseoSans"/>
                <a:hlinkClick r:id="rId2">
                  <a:extLst>
                    <a:ext uri="{A12FA001-AC4F-418D-AE19-62706E023703}">
                      <ahyp:hlinkClr xmlns:ahyp="http://schemas.microsoft.com/office/drawing/2018/hyperlinkcolor" val="tx"/>
                    </a:ext>
                  </a:extLst>
                </a:hlinkClick>
              </a:rPr>
              <a:t>61</a:t>
            </a:r>
            <a:r>
              <a:rPr lang="en-GB" sz="2000" b="0" i="0" dirty="0">
                <a:solidFill>
                  <a:schemeClr val="bg1"/>
                </a:solidFill>
                <a:effectLst/>
                <a:latin typeface="MuseoSans"/>
              </a:rPr>
              <a:t>). Many studies have shown that </a:t>
            </a:r>
            <a:r>
              <a:rPr lang="en-GB" sz="2000" b="0" i="0" u="sng" dirty="0">
                <a:solidFill>
                  <a:srgbClr val="FF0000"/>
                </a:solidFill>
                <a:effectLst/>
                <a:latin typeface="MuseoSans"/>
              </a:rPr>
              <a:t>viral replication and survival are facilitated by viruses regulating host cell cycle processes</a:t>
            </a:r>
            <a:r>
              <a:rPr lang="en-GB" sz="2000" b="0" i="0" dirty="0">
                <a:solidFill>
                  <a:schemeClr val="bg1"/>
                </a:solidFill>
                <a:effectLst/>
                <a:latin typeface="MuseoSans"/>
              </a:rPr>
              <a:t>”</a:t>
            </a:r>
          </a:p>
          <a:p>
            <a:pPr marL="0" indent="0" algn="l" rtl="0">
              <a:buNone/>
            </a:pPr>
            <a:r>
              <a:rPr lang="en-GB" sz="1600" b="0" i="0" dirty="0">
                <a:solidFill>
                  <a:schemeClr val="bg1"/>
                </a:solidFill>
                <a:effectLst/>
                <a:latin typeface="MuseoSans"/>
              </a:rPr>
              <a:t>Blood transcriptome analysis revealed the crosstalk between COVID-19 and HIV, Cheng Yan*†, </a:t>
            </a:r>
            <a:r>
              <a:rPr lang="en-GB" sz="1600" b="0" i="0" dirty="0" err="1">
                <a:solidFill>
                  <a:schemeClr val="bg1"/>
                </a:solidFill>
                <a:effectLst/>
                <a:latin typeface="MuseoSans"/>
              </a:rPr>
              <a:t>Yandie</a:t>
            </a:r>
            <a:r>
              <a:rPr lang="en-GB" sz="1600" b="0" i="0" dirty="0">
                <a:solidFill>
                  <a:schemeClr val="bg1"/>
                </a:solidFill>
                <a:effectLst/>
                <a:latin typeface="MuseoSans"/>
              </a:rPr>
              <a:t> </a:t>
            </a:r>
            <a:r>
              <a:rPr lang="en-GB" sz="1600" b="0" i="0" dirty="0" err="1">
                <a:solidFill>
                  <a:schemeClr val="bg1"/>
                </a:solidFill>
                <a:effectLst/>
                <a:latin typeface="MuseoSans"/>
              </a:rPr>
              <a:t>Niu</a:t>
            </a:r>
            <a:r>
              <a:rPr lang="en-GB" sz="1600" b="0" i="0" dirty="0">
                <a:solidFill>
                  <a:schemeClr val="bg1"/>
                </a:solidFill>
                <a:effectLst/>
                <a:latin typeface="MuseoSans"/>
              </a:rPr>
              <a:t>† and </a:t>
            </a:r>
            <a:r>
              <a:rPr lang="en-GB" sz="1600" b="0" i="0" dirty="0" err="1">
                <a:solidFill>
                  <a:schemeClr val="bg1"/>
                </a:solidFill>
                <a:effectLst/>
                <a:latin typeface="MuseoSans"/>
              </a:rPr>
              <a:t>Xuannian</a:t>
            </a:r>
            <a:r>
              <a:rPr lang="en-GB" sz="1600" b="0" i="0" dirty="0">
                <a:solidFill>
                  <a:schemeClr val="bg1"/>
                </a:solidFill>
                <a:effectLst/>
                <a:latin typeface="MuseoSans"/>
              </a:rPr>
              <a:t> Wang*†</a:t>
            </a:r>
            <a:endParaRPr lang="en-US" sz="2000" dirty="0">
              <a:solidFill>
                <a:schemeClr val="bg1"/>
              </a:solidFill>
            </a:endParaRPr>
          </a:p>
          <a:p>
            <a:pPr marL="0" indent="0" algn="l" rtl="0">
              <a:buFont typeface="Arial" panose="020B0604020202020204" pitchFamily="34" charset="0"/>
              <a:buNone/>
            </a:pPr>
            <a:r>
              <a:rPr lang="en-US" sz="1400" dirty="0">
                <a:solidFill>
                  <a:srgbClr val="0070C0"/>
                </a:solidFill>
              </a:rPr>
              <a:t>https://www.frontiersin.org/articles/10.3389/fimmu.2022.1008653/full</a:t>
            </a:r>
          </a:p>
        </p:txBody>
      </p:sp>
      <p:pic>
        <p:nvPicPr>
          <p:cNvPr id="1026" name="Picture 2" descr="News About Viewing Test Results in MyChart New Law Requires Results to be  Released to Patients More Quickly - Reliant Medical Group">
            <a:extLst>
              <a:ext uri="{FF2B5EF4-FFF2-40B4-BE49-F238E27FC236}">
                <a16:creationId xmlns:a16="http://schemas.microsoft.com/office/drawing/2014/main" id="{589FBF1A-06E4-4421-196C-06C54F46F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1514" y="3839827"/>
            <a:ext cx="5588970" cy="2869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1777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1975</TotalTime>
  <Words>1225</Words>
  <Application>Microsoft Office PowerPoint</Application>
  <PresentationFormat>מסך רחב</PresentationFormat>
  <Paragraphs>82</Paragraphs>
  <Slides>12</Slides>
  <Notes>1</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12</vt:i4>
      </vt:variant>
    </vt:vector>
  </HeadingPairs>
  <TitlesOfParts>
    <vt:vector size="17" baseType="lpstr">
      <vt:lpstr>Arial</vt:lpstr>
      <vt:lpstr>Calibri</vt:lpstr>
      <vt:lpstr>MuseoSans</vt:lpstr>
      <vt:lpstr>Tw Cen MT</vt:lpstr>
      <vt:lpstr>Circuit</vt:lpstr>
      <vt:lpstr>Introduction to Bioinformatics  Final Project</vt:lpstr>
      <vt:lpstr>Background</vt:lpstr>
      <vt:lpstr>Literature review</vt:lpstr>
      <vt:lpstr>Research question</vt:lpstr>
      <vt:lpstr>Motivation</vt:lpstr>
      <vt:lpstr>Hypothesis</vt:lpstr>
      <vt:lpstr>design</vt:lpstr>
      <vt:lpstr>Results – First analysis</vt:lpstr>
      <vt:lpstr>Results – First analysis</vt:lpstr>
      <vt:lpstr>Results – second analysis</vt:lpstr>
      <vt:lpstr>Results – additional plots</vt:lpstr>
      <vt:lpstr>Conclusions and more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Bioinformatics  Final Project</dc:title>
  <dc:creator>Ofer Nissim</dc:creator>
  <cp:lastModifiedBy>Tom Smolin</cp:lastModifiedBy>
  <cp:revision>31</cp:revision>
  <dcterms:created xsi:type="dcterms:W3CDTF">2023-03-20T22:39:28Z</dcterms:created>
  <dcterms:modified xsi:type="dcterms:W3CDTF">2023-03-23T05:57:27Z</dcterms:modified>
</cp:coreProperties>
</file>