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37"/>
  </p:notesMasterIdLst>
  <p:handoutMasterIdLst>
    <p:handoutMasterId r:id="rId38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93" r:id="rId31"/>
    <p:sldId id="295" r:id="rId32"/>
    <p:sldId id="289" r:id="rId33"/>
    <p:sldId id="290" r:id="rId34"/>
    <p:sldId id="291" r:id="rId35"/>
    <p:sldId id="294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Schoolbook" panose="02040604050505020304" pitchFamily="18" charset="0"/>
      <p:regular r:id="rId43"/>
      <p:bold r:id="rId44"/>
      <p:italic r:id="rId45"/>
      <p:boldItalic r:id="rId46"/>
    </p:embeddedFont>
    <p:embeddedFont>
      <p:font typeface="Overlock" panose="02000506030000020004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8" y="342"/>
      </p:cViewPr>
      <p:guideLst>
        <p:guide orient="horz" pos="1620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slide" Target="slides/slide23.xml" /><Relationship Id="rId39" Type="http://schemas.openxmlformats.org/officeDocument/2006/relationships/font" Target="fonts/font1.fntdata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34" Type="http://schemas.openxmlformats.org/officeDocument/2006/relationships/slide" Target="slides/slide31.xml" /><Relationship Id="rId42" Type="http://schemas.openxmlformats.org/officeDocument/2006/relationships/font" Target="fonts/font4.fntdata" /><Relationship Id="rId47" Type="http://schemas.openxmlformats.org/officeDocument/2006/relationships/font" Target="fonts/font9.fntdata" /><Relationship Id="rId50" Type="http://schemas.openxmlformats.org/officeDocument/2006/relationships/font" Target="fonts/font12.fntdata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slide" Target="slides/slide30.xml" /><Relationship Id="rId38" Type="http://schemas.openxmlformats.org/officeDocument/2006/relationships/handoutMaster" Target="handoutMasters/handoutMaster1.xml" /><Relationship Id="rId46" Type="http://schemas.openxmlformats.org/officeDocument/2006/relationships/font" Target="fonts/font8.fntdata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slide" Target="slides/slide26.xml" /><Relationship Id="rId41" Type="http://schemas.openxmlformats.org/officeDocument/2006/relationships/font" Target="fonts/font3.fntdata" /><Relationship Id="rId5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slide" Target="slides/slide29.xml" /><Relationship Id="rId37" Type="http://schemas.openxmlformats.org/officeDocument/2006/relationships/notesMaster" Target="notesMasters/notesMaster1.xml" /><Relationship Id="rId40" Type="http://schemas.openxmlformats.org/officeDocument/2006/relationships/font" Target="fonts/font2.fntdata" /><Relationship Id="rId45" Type="http://schemas.openxmlformats.org/officeDocument/2006/relationships/font" Target="fonts/font7.fntdata" /><Relationship Id="rId53" Type="http://schemas.openxmlformats.org/officeDocument/2006/relationships/theme" Target="theme/theme1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slide" Target="slides/slide25.xml" /><Relationship Id="rId36" Type="http://schemas.openxmlformats.org/officeDocument/2006/relationships/slide" Target="slides/slide33.xml" /><Relationship Id="rId49" Type="http://schemas.openxmlformats.org/officeDocument/2006/relationships/font" Target="fonts/font11.fntdata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slide" Target="slides/slide28.xml" /><Relationship Id="rId44" Type="http://schemas.openxmlformats.org/officeDocument/2006/relationships/font" Target="fonts/font6.fntdata" /><Relationship Id="rId52" Type="http://schemas.openxmlformats.org/officeDocument/2006/relationships/viewProps" Target="viewProps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slide" Target="slides/slide24.xml" /><Relationship Id="rId30" Type="http://schemas.openxmlformats.org/officeDocument/2006/relationships/slide" Target="slides/slide27.xml" /><Relationship Id="rId35" Type="http://schemas.openxmlformats.org/officeDocument/2006/relationships/slide" Target="slides/slide32.xml" /><Relationship Id="rId43" Type="http://schemas.openxmlformats.org/officeDocument/2006/relationships/font" Target="fonts/font5.fntdata" /><Relationship Id="rId48" Type="http://schemas.openxmlformats.org/officeDocument/2006/relationships/font" Target="fonts/font10.fntdata" /><Relationship Id="rId8" Type="http://schemas.openxmlformats.org/officeDocument/2006/relationships/slide" Target="slides/slide5.xml" /><Relationship Id="rId51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4FA2018-AF9A-4B9C-A1E9-90AAB00709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F8B680-3394-456A-A6C3-127152BE10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B6B11-C554-4D1B-95A2-30D44185BB62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8BB0EC-D8AB-4AFD-B186-B500FAFB22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9EF01-5918-4DCD-B87B-76F295AC9A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0DB05-16FD-40A7-AA4F-9F9C3A2C2F2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787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04a98fa70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104a98fa7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04a98fa70_2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104a98fa70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4a98fa70_2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1104a98fa70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04a98fa70_2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104a98fa70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04a98fa70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104a98fa70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04a98fa70_2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104a98fa70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04a98fa70_2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104a98fa70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04a98fa70_2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1104a98fa70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04a98fa70_2_1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104a98fa70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04a98fa70_2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104a98fa70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04a98fa70_2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1104a98fa70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04a98fa70_2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104a98fa70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04a98fa70_2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1104a98fa70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04a98fa70_2_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104a98fa70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04a98fa70_2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104a98fa70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04a98fa70_2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104a98fa70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04a98fa70_2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1104a98fa70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04a98fa70_2_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104a98fa70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04a98fa70_2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g1104a98fa70_2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04a98fa70_2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1104a98fa70_2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04a98fa70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104a98fa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04a98fa70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1104a98fa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21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04a98fa70_2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104a98fa70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04a98fa70_2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1104a98fa70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04a98fa70_2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1104a98fa70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04a98fa70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" name="Google Shape;358;g1104a98fa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04a98fa70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1104a98fa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42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04a98fa70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104a98fa7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04a98fa70_2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104a98fa70_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04a98fa70_2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104a98fa70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04a98fa70_2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104a98fa70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4a98fa70_2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104a98fa70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04a98fa70_2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104a98fa70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bg>
      <p:bgPr>
        <a:solidFill>
          <a:srgbClr val="34343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 panose="02040604050505020304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  <a:defRPr sz="5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bg>
      <p:bgPr>
        <a:solidFill>
          <a:srgbClr val="343437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 panose="02040604050505020304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ctr">
              <a:spcBef>
                <a:spcPts val="0"/>
              </a:spcBef>
              <a:buNone/>
              <a:defRPr sz="2700" b="0" i="0" u="none" strike="noStrike" cap="none">
                <a:solidFill>
                  <a:srgbClr val="A5A5A5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 b="0">
                <a:solidFill>
                  <a:schemeClr val="dk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marL="914400" lvl="1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marL="1371600" lvl="2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 panose="02040604050505020304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 sz="1500"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 panose="02040604050505020304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pic" idx="2"/>
          </p:nvPr>
        </p:nvSpPr>
        <p:spPr>
          <a:xfrm>
            <a:off x="0" y="0"/>
            <a:ext cx="8469630" cy="3846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2537913" y="-219909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marL="2743200" lvl="5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marL="3200400" lvl="6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marL="4114800" lvl="8" indent="-3175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12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15.xml" /><Relationship Id="rId7" Type="http://schemas.openxmlformats.org/officeDocument/2006/relationships/slideLayout" Target="../slideLayouts/slideLayout1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slideLayout" Target="../slideLayouts/slideLayout18.xml" /><Relationship Id="rId11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17.xml" /><Relationship Id="rId10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16.xml" /><Relationship Id="rId9" Type="http://schemas.openxmlformats.org/officeDocument/2006/relationships/slideLayout" Target="../slideLayouts/slideLayout2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 panose="02040604050505020304"/>
              <a:buNone/>
              <a:defRPr sz="33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9845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FEFEFE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F6F5F4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F6F5F4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E6E4DF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  <a:defRPr sz="33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9845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sz="12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sz="1100" b="0" i="0" u="none" strike="noStrike" cap="none">
                <a:solidFill>
                  <a:srgbClr val="26262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DADADA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DADADA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ctr" rtl="0">
              <a:spcBef>
                <a:spcPts val="0"/>
              </a:spcBef>
              <a:buNone/>
              <a:defRPr sz="2700" b="0" i="0" u="none" strike="noStrike" cap="none">
                <a:solidFill>
                  <a:srgbClr val="8E8E93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3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3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3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3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4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3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4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4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4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3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3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946404" y="643039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 panose="02040604050505020304"/>
              <a:buNone/>
            </a:pPr>
            <a:r>
              <a:rPr lang="en-US" dirty="0" err="1"/>
              <a:t>Approche</a:t>
            </a:r>
            <a:r>
              <a:rPr lang="en-US"/>
              <a:t> Objet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872550" y="4129575"/>
            <a:ext cx="706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Présenté par :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-US"/>
              <a:t>AKADE , FOLLY-YISSOUH , KOURAFEI , SONHOUIN</a:t>
            </a: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40705" y="274320"/>
            <a:ext cx="2462591" cy="54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1667700" y="905650"/>
            <a:ext cx="59280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7000"/>
              <a:buNone/>
            </a:pPr>
            <a:r>
              <a:rPr lang="en-US" sz="1500"/>
              <a:t>Cours de MITST03-Conception et programmation orientées objets</a:t>
            </a:r>
            <a:endParaRPr sz="1500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Caractéristiques des objets</a:t>
            </a:r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71000"/>
              <a:buFont typeface="Wingdings" panose="05000000000000000000" pitchFamily="2" charset="2"/>
              <a:buChar char="q"/>
            </a:pPr>
            <a:r>
              <a:rPr lang="en-US" sz="1400" b="1" dirty="0"/>
              <a:t>Une </a:t>
            </a:r>
            <a:r>
              <a:rPr lang="en-US" sz="1400" b="1" dirty="0" err="1"/>
              <a:t>Identité</a:t>
            </a:r>
            <a:r>
              <a:rPr lang="en-US" sz="1400" b="1" dirty="0"/>
              <a:t> </a:t>
            </a:r>
            <a:r>
              <a:rPr lang="en-US" sz="1400" b="1" dirty="0" err="1"/>
              <a:t>ou</a:t>
            </a:r>
            <a:r>
              <a:rPr lang="en-US" sz="1400" b="1" dirty="0"/>
              <a:t> OID</a:t>
            </a:r>
          </a:p>
          <a:p>
            <a:pPr marL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71000"/>
              <a:buNone/>
            </a:pPr>
            <a:endParaRPr lang="en-US" b="1" u="sng" dirty="0"/>
          </a:p>
          <a:p>
            <a:pPr marL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71000"/>
              <a:buNone/>
            </a:pPr>
            <a:endParaRPr lang="en-US" sz="1400" b="1" u="sng" dirty="0"/>
          </a:p>
          <a:p>
            <a:pPr marL="0" lvl="0" indent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71000"/>
              <a:buNone/>
            </a:pPr>
            <a:endParaRPr lang="en-US" b="1" u="sng" dirty="0"/>
          </a:p>
          <a:p>
            <a:pPr marL="285750" lvl="0" indent="-28575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71000"/>
              <a:buFont typeface="Wingdings" panose="05000000000000000000" pitchFamily="2" charset="2"/>
              <a:buChar char="q"/>
            </a:pPr>
            <a:r>
              <a:rPr lang="en-US" sz="1400" b="1" dirty="0"/>
              <a:t>Un </a:t>
            </a:r>
            <a:r>
              <a:rPr lang="en-US" sz="1400" b="1" dirty="0" err="1"/>
              <a:t>état</a:t>
            </a:r>
            <a:endParaRPr sz="1400" dirty="0"/>
          </a:p>
          <a:p>
            <a:pPr marL="0" lvl="0" indent="0" rtl="0">
              <a:lnSpc>
                <a:spcPct val="107000"/>
              </a:lnSpc>
              <a:spcBef>
                <a:spcPts val="1700"/>
              </a:spcBef>
              <a:spcAft>
                <a:spcPts val="0"/>
              </a:spcAft>
              <a:buSzPct val="71000"/>
              <a:buNone/>
            </a:pPr>
            <a:endParaRPr lang="en-US" sz="1400" b="1" u="sng" dirty="0"/>
          </a:p>
          <a:p>
            <a:pPr marL="285750" lvl="0" indent="-285750" rtl="0">
              <a:lnSpc>
                <a:spcPct val="107000"/>
              </a:lnSpc>
              <a:spcBef>
                <a:spcPts val="1700"/>
              </a:spcBef>
              <a:spcAft>
                <a:spcPts val="0"/>
              </a:spcAft>
              <a:buSzPct val="71000"/>
              <a:buFont typeface="Wingdings" panose="05000000000000000000" pitchFamily="2" charset="2"/>
              <a:buChar char="q"/>
            </a:pPr>
            <a:r>
              <a:rPr lang="en-US" sz="1400" b="1" dirty="0"/>
              <a:t>Un </a:t>
            </a:r>
            <a:r>
              <a:rPr lang="en-US" sz="1400" b="1" dirty="0" err="1"/>
              <a:t>comportement</a:t>
            </a:r>
            <a:r>
              <a:rPr lang="en-US" sz="1400" b="1" dirty="0"/>
              <a:t> </a:t>
            </a:r>
            <a:endParaRPr sz="1400" dirty="0"/>
          </a:p>
          <a:p>
            <a:pPr marL="0" lvl="0" indent="0" algn="just" rtl="0">
              <a:lnSpc>
                <a:spcPct val="107000"/>
              </a:lnSpc>
              <a:spcBef>
                <a:spcPts val="1700"/>
              </a:spcBef>
              <a:spcAft>
                <a:spcPts val="0"/>
              </a:spcAft>
              <a:buSzPct val="79000"/>
              <a:buNone/>
            </a:pPr>
            <a:endParaRPr lang="en-US" sz="1400" dirty="0"/>
          </a:p>
          <a:p>
            <a:pPr marL="0" lvl="0" indent="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ct val="79000"/>
              <a:buNone/>
            </a:pPr>
            <a:endParaRPr lang="en-US"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630461-EA74-467E-8BBE-D5429AE257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Caractéristiques des objets</a:t>
            </a:r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7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endParaRPr sz="27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US" sz="2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Objet = Identité + Etat + Comportement</a:t>
            </a:r>
            <a:endParaRPr sz="27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C91F16-0B66-4EC3-881E-C8516F061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Relations du monde réels et les SI</a:t>
            </a:r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Les </a:t>
            </a:r>
            <a:r>
              <a:rPr lang="en-US" sz="1400" dirty="0" err="1"/>
              <a:t>modèles</a:t>
            </a:r>
            <a:r>
              <a:rPr lang="en-US" sz="1400" dirty="0"/>
              <a:t> de </a:t>
            </a:r>
            <a:r>
              <a:rPr lang="en-US" sz="1400" dirty="0" err="1"/>
              <a:t>données</a:t>
            </a:r>
            <a:r>
              <a:rPr lang="en-US" sz="1400" dirty="0"/>
              <a:t> à </a:t>
            </a:r>
            <a:r>
              <a:rPr lang="en-US" sz="1400" dirty="0" err="1"/>
              <a:t>objets</a:t>
            </a:r>
            <a:r>
              <a:rPr lang="en-US" sz="1400" dirty="0"/>
              <a:t> </a:t>
            </a:r>
            <a:r>
              <a:rPr lang="en-US" sz="1400" dirty="0" err="1"/>
              <a:t>ont</a:t>
            </a:r>
            <a:r>
              <a:rPr lang="en-US" sz="1400" dirty="0"/>
              <a:t> </a:t>
            </a:r>
            <a:r>
              <a:rPr lang="en-US" sz="1400" dirty="0" err="1"/>
              <a:t>été</a:t>
            </a:r>
            <a:r>
              <a:rPr lang="en-US" sz="1400" dirty="0"/>
              <a:t> </a:t>
            </a:r>
            <a:r>
              <a:rPr lang="en-US" sz="1400" dirty="0" err="1"/>
              <a:t>créés</a:t>
            </a:r>
            <a:r>
              <a:rPr lang="en-US" sz="1400" dirty="0"/>
              <a:t> pour </a:t>
            </a:r>
            <a:r>
              <a:rPr lang="en-US" sz="1400" dirty="0" err="1"/>
              <a:t>modéliser</a:t>
            </a:r>
            <a:r>
              <a:rPr lang="en-US" sz="1400" dirty="0"/>
              <a:t> </a:t>
            </a:r>
            <a:r>
              <a:rPr lang="en-US" sz="1400" dirty="0" err="1"/>
              <a:t>directement</a:t>
            </a:r>
            <a:r>
              <a:rPr lang="en-US" sz="1400" dirty="0"/>
              <a:t> les </a:t>
            </a:r>
            <a:r>
              <a:rPr lang="en-US" sz="1400" dirty="0" err="1"/>
              <a:t>entités</a:t>
            </a:r>
            <a:r>
              <a:rPr lang="en-US" sz="1400" dirty="0"/>
              <a:t> du monde </a:t>
            </a:r>
            <a:r>
              <a:rPr lang="en-US" sz="1400" dirty="0" err="1"/>
              <a:t>réel</a:t>
            </a:r>
            <a:r>
              <a:rPr lang="en-US" sz="1400" dirty="0"/>
              <a:t> avec un </a:t>
            </a:r>
            <a:r>
              <a:rPr lang="en-US" sz="1400" dirty="0" err="1"/>
              <a:t>comportement</a:t>
            </a:r>
            <a:r>
              <a:rPr lang="en-US" sz="1400" dirty="0"/>
              <a:t> et un </a:t>
            </a:r>
            <a:r>
              <a:rPr lang="en-US" sz="1400" dirty="0" err="1"/>
              <a:t>état</a:t>
            </a:r>
            <a:r>
              <a:rPr lang="en-US" sz="1400" dirty="0"/>
              <a:t>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D8560C-030B-4CD6-A4A9-70296A79D6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</a:pPr>
            <a:r>
              <a:rPr lang="en-US"/>
              <a:t>Partie 4</a:t>
            </a:r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Les </a:t>
            </a:r>
            <a:r>
              <a:rPr lang="en-US" dirty="0" err="1"/>
              <a:t>avantages</a:t>
            </a:r>
            <a:r>
              <a:rPr lang="en-US" dirty="0"/>
              <a:t> et </a:t>
            </a:r>
            <a:r>
              <a:rPr lang="en-US" dirty="0" err="1"/>
              <a:t>popularité</a:t>
            </a:r>
            <a:r>
              <a:rPr lang="en-US" dirty="0"/>
              <a:t> de la </a:t>
            </a:r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orientée</a:t>
            </a:r>
            <a:r>
              <a:rPr lang="en-US" dirty="0"/>
              <a:t> </a:t>
            </a:r>
            <a:r>
              <a:rPr lang="en-US" dirty="0" err="1"/>
              <a:t>objet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A556E6-3836-46A5-8B2C-757D2741DF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 dirty="0"/>
              <a:t>Les </a:t>
            </a:r>
            <a:r>
              <a:rPr lang="en-US" dirty="0" err="1"/>
              <a:t>avantages</a:t>
            </a:r>
            <a:r>
              <a:rPr lang="en-US" dirty="0"/>
              <a:t> de la POO</a:t>
            </a:r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9530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400" b="1" dirty="0" err="1"/>
              <a:t>Modularité</a:t>
            </a:r>
            <a:r>
              <a:rPr lang="en-US" sz="1400" dirty="0"/>
              <a:t> </a:t>
            </a:r>
          </a:p>
          <a:p>
            <a:pPr marL="49530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b="1" dirty="0"/>
          </a:p>
          <a:p>
            <a:pPr marL="49530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b="1" dirty="0"/>
          </a:p>
          <a:p>
            <a:pPr marL="49530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400" b="1" dirty="0"/>
              <a:t>Abstraction</a:t>
            </a:r>
          </a:p>
          <a:p>
            <a:pPr marL="49530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b="1" dirty="0"/>
          </a:p>
          <a:p>
            <a:pPr marL="49530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49530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400" b="1" dirty="0" err="1"/>
              <a:t>Productivité</a:t>
            </a:r>
            <a:r>
              <a:rPr lang="en-US" sz="1400" b="1" dirty="0"/>
              <a:t> et </a:t>
            </a:r>
            <a:r>
              <a:rPr lang="en-US" sz="1400" b="1" dirty="0" err="1"/>
              <a:t>réutilisabilité</a:t>
            </a:r>
            <a:r>
              <a:rPr lang="en-US" sz="1400" dirty="0"/>
              <a:t> </a:t>
            </a:r>
          </a:p>
          <a:p>
            <a:pPr marL="49530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dirty="0"/>
          </a:p>
          <a:p>
            <a:pPr marL="49530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495300" lvl="0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sz="1400" b="1" dirty="0" err="1"/>
              <a:t>Sûreté</a:t>
            </a:r>
            <a:endParaRPr lang="en-US"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6827DA-06CA-414C-A8B3-31463F132D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816975" y="467592"/>
            <a:ext cx="72696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 dirty="0" err="1"/>
              <a:t>Popularité</a:t>
            </a:r>
            <a:r>
              <a:rPr lang="en-US" dirty="0"/>
              <a:t> de la POO</a:t>
            </a:r>
          </a:p>
        </p:txBody>
      </p:sp>
      <p:sp>
        <p:nvSpPr>
          <p:cNvPr id="240" name="Google Shape;240;p42"/>
          <p:cNvSpPr txBox="1"/>
          <p:nvPr/>
        </p:nvSpPr>
        <p:spPr>
          <a:xfrm>
            <a:off x="4319475" y="1246895"/>
            <a:ext cx="3624300" cy="438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Century Schoolbook" panose="02040604050505020304" pitchFamily="18" charset="0"/>
                <a:ea typeface="Century Schoolbook" panose="02040604050505020304"/>
                <a:cs typeface="Century Schoolbook" panose="02040604050505020304"/>
                <a:sym typeface="Century Schoolbook" panose="02040604050505020304"/>
              </a:rPr>
              <a:t>developpez.com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Python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C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Java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C++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C#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VB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JavaScript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Assembly Language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SQL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"/>
              <a:cs typeface="Times"/>
              <a:sym typeface="Time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Swift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"/>
                <a:cs typeface="Times"/>
                <a:sym typeface="Times"/>
              </a:rPr>
              <a:t>PHP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"/>
              <a:cs typeface="Times"/>
              <a:sym typeface="Time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13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00" dirty="0">
              <a:solidFill>
                <a:schemeClr val="dk1"/>
              </a:solidFill>
              <a:latin typeface="Century Schoolbook" panose="0204060405050502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Century Schoolbook" panose="02040604050505020304" pitchFamily="18" charset="0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75025" y="1246895"/>
            <a:ext cx="3624300" cy="4084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latin typeface="Century Schoolbook" panose="02040604050505020304" pitchFamily="18" charset="0"/>
                <a:ea typeface="Century Schoolbook" panose="02040604050505020304"/>
                <a:cs typeface="Century Schoolbook" panose="02040604050505020304"/>
                <a:sym typeface="Century Schoolbook" panose="02040604050505020304"/>
              </a:rPr>
              <a:t>Index PYPL</a:t>
            </a: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	 	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</a:t>
            </a: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 	</a:t>
            </a:r>
            <a:endParaRPr lang="fr-FR" sz="16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fr-FR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Java</a:t>
            </a:r>
            <a:r>
              <a:rPr lang="fr-FR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 	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JavaScript</a:t>
            </a: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 	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C/C++</a:t>
            </a: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 	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C#</a:t>
            </a: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 	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PHP</a:t>
            </a: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 	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</a:rPr>
              <a:t> 	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Objective-C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Swift</a:t>
            </a: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TypeScript</a:t>
            </a:r>
            <a:br>
              <a:rPr lang="en-US" sz="1600" dirty="0">
                <a:solidFill>
                  <a:schemeClr val="dk1"/>
                </a:solidFill>
                <a:latin typeface="Century Schoolbook" panose="02040604050505020304" pitchFamily="18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600" dirty="0">
              <a:solidFill>
                <a:schemeClr val="dk1"/>
              </a:solidFill>
              <a:latin typeface="Century Schoolbook" panose="02040604050505020304" pitchFamily="18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dirty="0">
              <a:latin typeface="Century Schoolbook" panose="02040604050505020304" pitchFamily="18" charset="0"/>
              <a:ea typeface="Century Schoolbook" panose="02040604050505020304"/>
              <a:cs typeface="Century Schoolbook" panose="02040604050505020304"/>
              <a:sym typeface="Century Schoolbook" panose="02040604050505020304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9C08D67-6F76-4E92-A7F2-93DF1A0BC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</a:pPr>
            <a:r>
              <a:rPr lang="en-US"/>
              <a:t>Partie 5</a:t>
            </a:r>
          </a:p>
        </p:txBody>
      </p:sp>
      <p:sp>
        <p:nvSpPr>
          <p:cNvPr id="247" name="Google Shape;247;p43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latin typeface="Overlock" panose="02000506030000020004"/>
                <a:ea typeface="Overlock" panose="02000506030000020004"/>
                <a:cs typeface="Overlock" panose="02000506030000020004"/>
                <a:sym typeface="Overlock" panose="02000506030000020004"/>
              </a:rPr>
              <a:t>Quelques concepts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F2D1C8-B2EE-42EA-A87D-732425150E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Abstraction</a:t>
            </a:r>
          </a:p>
        </p:txBody>
      </p:sp>
      <p:sp>
        <p:nvSpPr>
          <p:cNvPr id="253" name="Google Shape;253;p44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b="1" dirty="0"/>
              <a:t>Définition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en-US" b="1" dirty="0"/>
              <a:t>Les </a:t>
            </a:r>
            <a:r>
              <a:rPr lang="en-US" b="1" dirty="0" err="1"/>
              <a:t>avantages</a:t>
            </a:r>
            <a:r>
              <a:rPr lang="en-US" b="1" dirty="0"/>
              <a:t> de </a:t>
            </a:r>
            <a:r>
              <a:rPr lang="en-US" b="1" dirty="0" err="1"/>
              <a:t>l’abstraction</a:t>
            </a:r>
            <a:endParaRPr lang="en-US" b="1" dirty="0"/>
          </a:p>
          <a:p>
            <a:pPr marL="446088" lvl="1" indent="-1397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 dirty="0" err="1"/>
              <a:t>Réduire</a:t>
            </a:r>
            <a:r>
              <a:rPr lang="en-US" sz="1400" dirty="0"/>
              <a:t> la </a:t>
            </a:r>
            <a:r>
              <a:rPr lang="en-US" sz="1400" dirty="0" err="1"/>
              <a:t>complexité</a:t>
            </a:r>
            <a:r>
              <a:rPr lang="en-US" sz="1400" dirty="0"/>
              <a:t>.</a:t>
            </a:r>
            <a:endParaRPr sz="1400" dirty="0"/>
          </a:p>
          <a:p>
            <a:pPr marL="446088" lvl="1" indent="-1397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400" dirty="0" err="1"/>
              <a:t>Évite</a:t>
            </a:r>
            <a:r>
              <a:rPr lang="en-US" sz="1400" dirty="0"/>
              <a:t> la duplication de code et </a:t>
            </a:r>
            <a:r>
              <a:rPr lang="en-US" sz="1400" dirty="0" err="1"/>
              <a:t>augmente</a:t>
            </a:r>
            <a:r>
              <a:rPr lang="en-US" sz="1400" dirty="0"/>
              <a:t> la </a:t>
            </a:r>
            <a:r>
              <a:rPr lang="en-US" sz="1400" dirty="0" err="1"/>
              <a:t>possibilité</a:t>
            </a:r>
            <a:r>
              <a:rPr lang="en-US" sz="1400" dirty="0"/>
              <a:t> de </a:t>
            </a:r>
            <a:r>
              <a:rPr lang="en-US" sz="1400" dirty="0" err="1"/>
              <a:t>réutilisation</a:t>
            </a:r>
            <a:r>
              <a:rPr lang="en-US" sz="1400" dirty="0"/>
              <a:t>.</a:t>
            </a: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409365-8A52-4537-BE9A-9103C5EDA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Encapsulation (1)</a:t>
            </a:r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fr-FR" sz="1400" b="1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sz="1400" b="1" dirty="0"/>
              <a:t>Définition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fr-FR" b="1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fr-FR" sz="1400" b="1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b="1" dirty="0"/>
              <a:t>Rôle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fr-FR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744060C-1FA0-40CE-87B6-A91A71905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Encapsulation (2)</a:t>
            </a:r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Droits </a:t>
            </a:r>
            <a:r>
              <a:rPr lang="en-US" sz="14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d'accès</a:t>
            </a:r>
            <a:r>
              <a:rPr lang="en-US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endParaRPr sz="14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54000" lvl="0" indent="-26035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Font typeface="Times New Roman" panose="02020603050405020304"/>
              <a:buChar char="-"/>
            </a:pPr>
            <a:r>
              <a:rPr lang="en-US" sz="14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Privé</a:t>
            </a:r>
            <a:r>
              <a:rPr lang="en-US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(-)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attribut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non vu de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l’extérieur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l’objet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; Il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s'agit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du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niveau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 protection des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données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le plus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élevé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54000" lvl="0" indent="-2603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 panose="02020603050405020304"/>
              <a:buChar char="-"/>
            </a:pPr>
            <a:r>
              <a:rPr lang="en-US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Public (+)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attribut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visible pour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toutes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les classes ; Il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s'agit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du plus bas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niveau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 protection des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données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54000" lvl="0" indent="-2603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 panose="02020603050405020304"/>
              <a:buChar char="-"/>
            </a:pPr>
            <a:r>
              <a:rPr lang="en-US" sz="1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Protégé (#)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 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l'accès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aux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données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est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réservé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aux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fonctions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des classes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héritières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c’est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-à-dire par les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fonctions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membres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 la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classe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ainsi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que des classes </a:t>
            </a:r>
            <a:r>
              <a:rPr lang="en-US" sz="14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dérivées</a:t>
            </a:r>
            <a:r>
              <a:rPr lang="en-US" sz="14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BBC0DA-0E69-4820-94EC-6E229AAA3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 dirty="0"/>
              <a:t>Plan</a:t>
            </a: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Introduction</a:t>
            </a:r>
          </a:p>
          <a:p>
            <a:pPr marL="1397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54000" lvl="0" indent="-2603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entury Schoolbook" panose="02040604050505020304"/>
              <a:buAutoNum type="arabicPeriod"/>
            </a:pPr>
            <a:r>
              <a:rPr lang="en-US" dirty="0" err="1"/>
              <a:t>Principale</a:t>
            </a:r>
            <a:r>
              <a:rPr lang="en-US" dirty="0"/>
              <a:t> notions de </a:t>
            </a:r>
            <a:r>
              <a:rPr lang="en-US" dirty="0" err="1"/>
              <a:t>l’approche</a:t>
            </a:r>
            <a:r>
              <a:rPr lang="en-US" dirty="0"/>
              <a:t> </a:t>
            </a:r>
            <a:r>
              <a:rPr lang="en-US" dirty="0" err="1"/>
              <a:t>objet</a:t>
            </a:r>
            <a:endParaRPr lang="en-US" dirty="0"/>
          </a:p>
          <a:p>
            <a:pPr marL="254000" lvl="0" indent="-2603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entury Schoolbook" panose="02040604050505020304"/>
              <a:buAutoNum type="arabicPeriod"/>
            </a:pPr>
            <a:r>
              <a:rPr lang="en-US" dirty="0"/>
              <a:t>Rappel sur les </a:t>
            </a:r>
            <a:r>
              <a:rPr lang="en-US" dirty="0" err="1"/>
              <a:t>paradigmes</a:t>
            </a:r>
            <a:r>
              <a:rPr lang="en-US" dirty="0"/>
              <a:t> de </a:t>
            </a:r>
            <a:r>
              <a:rPr lang="en-US" dirty="0" err="1"/>
              <a:t>programmation</a:t>
            </a:r>
            <a:endParaRPr lang="en-US" dirty="0"/>
          </a:p>
          <a:p>
            <a:pPr marL="254000" lvl="0" indent="-2603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entury Schoolbook" panose="02040604050505020304"/>
              <a:buAutoNum type="arabicPeriod"/>
            </a:pPr>
            <a:r>
              <a:rPr lang="en-US" sz="1400" dirty="0"/>
              <a:t>Les </a:t>
            </a:r>
            <a:r>
              <a:rPr lang="en-US" sz="1400" dirty="0" err="1"/>
              <a:t>caractéristiques</a:t>
            </a:r>
            <a:r>
              <a:rPr lang="en-US" sz="1400" dirty="0"/>
              <a:t> des </a:t>
            </a:r>
            <a:r>
              <a:rPr lang="en-US" sz="1400" dirty="0" err="1"/>
              <a:t>objets</a:t>
            </a:r>
            <a:r>
              <a:rPr lang="en-US" sz="1400" dirty="0"/>
              <a:t> et relations au monde </a:t>
            </a:r>
            <a:r>
              <a:rPr lang="en-US" sz="1400" dirty="0" err="1"/>
              <a:t>réel</a:t>
            </a:r>
            <a:r>
              <a:rPr lang="en-US" sz="1400" dirty="0"/>
              <a:t> aux </a:t>
            </a:r>
            <a:r>
              <a:rPr lang="en-US" sz="1400" dirty="0" err="1"/>
              <a:t>systèmes</a:t>
            </a:r>
            <a:r>
              <a:rPr lang="en-US" sz="1400" dirty="0"/>
              <a:t> </a:t>
            </a:r>
            <a:r>
              <a:rPr lang="en-US" sz="1400" dirty="0" err="1"/>
              <a:t>informatiques</a:t>
            </a:r>
            <a:endParaRPr lang="en-US" sz="1400" dirty="0"/>
          </a:p>
          <a:p>
            <a:pPr marL="254000" lvl="0" indent="-2603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entury Schoolbook" panose="02040604050505020304"/>
              <a:buAutoNum type="arabicPeriod"/>
            </a:pPr>
            <a:r>
              <a:rPr lang="en-US" sz="1400" dirty="0" err="1"/>
              <a:t>Popularité</a:t>
            </a:r>
            <a:r>
              <a:rPr lang="en-US" sz="1400" dirty="0"/>
              <a:t> et </a:t>
            </a:r>
            <a:r>
              <a:rPr lang="en-US" sz="1400" dirty="0" err="1"/>
              <a:t>avantages</a:t>
            </a:r>
            <a:r>
              <a:rPr lang="en-US" sz="1400" dirty="0"/>
              <a:t> de la </a:t>
            </a:r>
            <a:r>
              <a:rPr lang="en-US" sz="1400" dirty="0" err="1"/>
              <a:t>programmation</a:t>
            </a:r>
            <a:r>
              <a:rPr lang="en-US" sz="1400" dirty="0"/>
              <a:t> </a:t>
            </a:r>
            <a:r>
              <a:rPr lang="en-US" sz="1400" dirty="0" err="1"/>
              <a:t>orientée</a:t>
            </a:r>
            <a:r>
              <a:rPr lang="en-US" sz="1400" dirty="0"/>
              <a:t> </a:t>
            </a:r>
            <a:r>
              <a:rPr lang="en-US" sz="1400" dirty="0" err="1"/>
              <a:t>objet</a:t>
            </a:r>
            <a:endParaRPr lang="en-US" sz="1400" dirty="0"/>
          </a:p>
          <a:p>
            <a:pPr marL="254000" lvl="0" indent="-2603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entury Schoolbook" panose="02040604050505020304"/>
              <a:buAutoNum type="arabicPeriod"/>
            </a:pPr>
            <a:r>
              <a:rPr lang="en-US" sz="1400" dirty="0" err="1"/>
              <a:t>Quelques</a:t>
            </a:r>
            <a:r>
              <a:rPr lang="en-US" sz="1400" dirty="0"/>
              <a:t> concepts de </a:t>
            </a:r>
            <a:r>
              <a:rPr lang="en-US" sz="1400" dirty="0" err="1"/>
              <a:t>l’approche</a:t>
            </a:r>
            <a:r>
              <a:rPr lang="en-US" sz="1400" dirty="0"/>
              <a:t> </a:t>
            </a:r>
            <a:r>
              <a:rPr lang="en-US" sz="1400" dirty="0" err="1"/>
              <a:t>orienté</a:t>
            </a:r>
            <a:r>
              <a:rPr lang="en-US" sz="1400" dirty="0"/>
              <a:t> </a:t>
            </a:r>
            <a:r>
              <a:rPr lang="en-US" sz="1400" dirty="0" err="1"/>
              <a:t>objet</a:t>
            </a:r>
            <a:endParaRPr lang="en-US" sz="1400" dirty="0"/>
          </a:p>
          <a:p>
            <a:pPr marL="254000" lvl="0" indent="-2603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entury Schoolbook" panose="02040604050505020304"/>
              <a:buAutoNum type="arabicPeriod"/>
            </a:pPr>
            <a:r>
              <a:rPr lang="en-US" dirty="0" err="1"/>
              <a:t>Méthodes</a:t>
            </a:r>
            <a:r>
              <a:rPr lang="en-US" dirty="0"/>
              <a:t> et envois de messages entre </a:t>
            </a:r>
            <a:r>
              <a:rPr lang="en-US" dirty="0" err="1"/>
              <a:t>objets</a:t>
            </a:r>
            <a:r>
              <a:rPr lang="en-US" dirty="0"/>
              <a:t> ( </a:t>
            </a:r>
            <a:r>
              <a:rPr lang="fr-FR" dirty="0"/>
              <a:t>Polymorphisme )</a:t>
            </a:r>
            <a:endParaRPr lang="en-US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	Conclusion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+mj-lt"/>
              <a:buAutoNum type="arabicPeriod" startAt="7"/>
            </a:pPr>
            <a:r>
              <a:rPr lang="en-US" dirty="0" err="1"/>
              <a:t>Exercices</a:t>
            </a:r>
            <a:r>
              <a:rPr lang="en-US" dirty="0"/>
              <a:t> </a:t>
            </a:r>
            <a:r>
              <a:rPr lang="en-US" dirty="0" err="1"/>
              <a:t>d’application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7BDEBA-03C8-43C2-9118-C0D21EED5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Classification</a:t>
            </a:r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La classification </a:t>
            </a:r>
            <a:r>
              <a:rPr lang="en-US" sz="1400" dirty="0" err="1"/>
              <a:t>permet</a:t>
            </a:r>
            <a:r>
              <a:rPr lang="en-US" sz="1400" dirty="0"/>
              <a:t> de </a:t>
            </a:r>
            <a:r>
              <a:rPr lang="en-US" sz="1400" dirty="0" err="1"/>
              <a:t>gérer</a:t>
            </a:r>
            <a:r>
              <a:rPr lang="en-US" sz="1400" dirty="0"/>
              <a:t> la </a:t>
            </a:r>
            <a:r>
              <a:rPr lang="en-US" sz="1400" dirty="0" err="1"/>
              <a:t>complexité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ordonnant</a:t>
            </a:r>
            <a:r>
              <a:rPr lang="en-US" sz="1400" dirty="0"/>
              <a:t> les classes au sein </a:t>
            </a:r>
            <a:r>
              <a:rPr lang="en-US" sz="1400" dirty="0" err="1"/>
              <a:t>d’arborescence</a:t>
            </a:r>
            <a:r>
              <a:rPr lang="en-US" sz="1400" dirty="0"/>
              <a:t> de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dirty="0" err="1"/>
              <a:t>d’abstraction</a:t>
            </a:r>
            <a:r>
              <a:rPr lang="en-US" sz="1400" dirty="0"/>
              <a:t> </a:t>
            </a:r>
            <a:r>
              <a:rPr lang="en-US" sz="1400" dirty="0" err="1"/>
              <a:t>croissante</a:t>
            </a:r>
            <a:r>
              <a:rPr lang="en-US" sz="1400" dirty="0"/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None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None/>
            </a:pPr>
            <a:endParaRPr lang="fr-FR" sz="1400" dirty="0"/>
          </a:p>
          <a:p>
            <a:pPr marL="0" lvl="0" indent="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None/>
            </a:pPr>
            <a:endParaRPr sz="1400" dirty="0"/>
          </a:p>
          <a:p>
            <a:pPr marL="0" lvl="0" indent="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Pendant la classification, il faut </a:t>
            </a:r>
            <a:r>
              <a:rPr lang="en-US" sz="1400" dirty="0" err="1"/>
              <a:t>éviter</a:t>
            </a:r>
            <a:r>
              <a:rPr lang="en-US" sz="1400" dirty="0"/>
              <a:t> </a:t>
            </a:r>
            <a:r>
              <a:rPr lang="en-US" sz="1400" dirty="0" err="1"/>
              <a:t>une</a:t>
            </a:r>
            <a:r>
              <a:rPr lang="en-US" sz="1400" dirty="0"/>
              <a:t> trop </a:t>
            </a:r>
            <a:r>
              <a:rPr lang="en-US" sz="1400" dirty="0" err="1"/>
              <a:t>grande</a:t>
            </a:r>
            <a:r>
              <a:rPr lang="en-US" sz="1400" dirty="0"/>
              <a:t> </a:t>
            </a:r>
            <a:r>
              <a:rPr lang="en-US" sz="1400" dirty="0" err="1"/>
              <a:t>profondeur</a:t>
            </a:r>
            <a:r>
              <a:rPr lang="en-US" sz="1400" dirty="0"/>
              <a:t> de </a:t>
            </a:r>
            <a:r>
              <a:rPr lang="en-US" sz="1400" dirty="0" err="1"/>
              <a:t>décomposition</a:t>
            </a:r>
            <a:r>
              <a:rPr lang="en-US" sz="1400" dirty="0"/>
              <a:t> et </a:t>
            </a:r>
            <a:r>
              <a:rPr lang="en-US" sz="1400" dirty="0" err="1"/>
              <a:t>veiller</a:t>
            </a:r>
            <a:r>
              <a:rPr lang="en-US" sz="1400" dirty="0"/>
              <a:t> </a:t>
            </a:r>
            <a:r>
              <a:rPr lang="en-US" dirty="0"/>
              <a:t>à </a:t>
            </a:r>
            <a:r>
              <a:rPr lang="en-US" dirty="0" err="1"/>
              <a:t>ce</a:t>
            </a:r>
            <a:r>
              <a:rPr lang="en-US" dirty="0"/>
              <a:t> que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décomposition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 stable.</a:t>
            </a:r>
            <a:endParaRPr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5C5DB6-273A-4CBB-A1B1-FA81BC4E85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" t="27791" r="3789" b="24783"/>
          <a:stretch/>
        </p:blipFill>
        <p:spPr>
          <a:xfrm>
            <a:off x="1650077" y="2057398"/>
            <a:ext cx="5303520" cy="170670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8D7E62-A2B8-4DA2-AF0C-12F7BD65E5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Classe</a:t>
            </a:r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sz="1400" dirty="0"/>
              <a:t>Définition </a:t>
            </a:r>
            <a:endParaRPr lang="en-US" sz="1400" dirty="0"/>
          </a:p>
          <a:p>
            <a:pPr marL="285750" lvl="0" indent="-28575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sz="1400" dirty="0"/>
              <a:t>Structure</a:t>
            </a:r>
            <a:endParaRPr sz="1400" dirty="0"/>
          </a:p>
          <a:p>
            <a:pPr marL="469900" lvl="0" indent="-13335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400" dirty="0"/>
              <a:t>Le nom de </a:t>
            </a:r>
            <a:r>
              <a:rPr lang="en-US" sz="1400" dirty="0" err="1"/>
              <a:t>cette</a:t>
            </a:r>
            <a:r>
              <a:rPr lang="en-US" sz="1400" dirty="0"/>
              <a:t> </a:t>
            </a:r>
            <a:r>
              <a:rPr lang="en-US" sz="1400" dirty="0" err="1"/>
              <a:t>classe</a:t>
            </a:r>
            <a:endParaRPr lang="en-US" sz="1400" dirty="0"/>
          </a:p>
          <a:p>
            <a:pPr marL="469900" lvl="0" indent="-1333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400" dirty="0"/>
              <a:t>Les </a:t>
            </a:r>
            <a:r>
              <a:rPr lang="en-US" sz="1400" dirty="0" err="1"/>
              <a:t>propriétés</a:t>
            </a:r>
            <a:r>
              <a:rPr lang="en-US" sz="1400" dirty="0"/>
              <a:t> </a:t>
            </a:r>
            <a:r>
              <a:rPr lang="en-US" sz="1400" dirty="0" err="1"/>
              <a:t>d´écrites</a:t>
            </a:r>
            <a:r>
              <a:rPr lang="en-US" sz="1400" dirty="0"/>
              <a:t> par des </a:t>
            </a:r>
            <a:r>
              <a:rPr lang="en-US" sz="1400" dirty="0" err="1"/>
              <a:t>attributs</a:t>
            </a:r>
            <a:r>
              <a:rPr lang="en-US" sz="1400" dirty="0"/>
              <a:t>, </a:t>
            </a:r>
            <a:r>
              <a:rPr lang="en-US" sz="1400" dirty="0" err="1"/>
              <a:t>leur</a:t>
            </a:r>
            <a:r>
              <a:rPr lang="en-US" sz="1400" dirty="0"/>
              <a:t> type et </a:t>
            </a:r>
            <a:r>
              <a:rPr lang="en-US" sz="1400" dirty="0" err="1"/>
              <a:t>éventuellement</a:t>
            </a:r>
            <a:r>
              <a:rPr lang="en-US" sz="1400" dirty="0"/>
              <a:t> </a:t>
            </a:r>
            <a:r>
              <a:rPr lang="en-US" sz="1400" dirty="0" err="1"/>
              <a:t>leur</a:t>
            </a:r>
            <a:r>
              <a:rPr lang="en-US" sz="1400" dirty="0"/>
              <a:t> </a:t>
            </a:r>
            <a:r>
              <a:rPr lang="en-US" sz="1400" dirty="0" err="1"/>
              <a:t>valeur</a:t>
            </a:r>
            <a:r>
              <a:rPr lang="en-US" sz="1400" dirty="0"/>
              <a:t> </a:t>
            </a:r>
            <a:r>
              <a:rPr lang="en-US" sz="1400" dirty="0" err="1"/>
              <a:t>initiale</a:t>
            </a:r>
            <a:r>
              <a:rPr lang="en-US" sz="1400" dirty="0"/>
              <a:t>.</a:t>
            </a:r>
          </a:p>
          <a:p>
            <a:pPr marL="469900" lvl="0" indent="-1333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Noto Sans Symbols"/>
              <a:buChar char="▪"/>
            </a:pPr>
            <a:r>
              <a:rPr lang="en-US" sz="1400" dirty="0"/>
              <a:t>Les </a:t>
            </a:r>
            <a:r>
              <a:rPr lang="en-US" sz="1400" dirty="0" err="1"/>
              <a:t>traitements</a:t>
            </a:r>
            <a:r>
              <a:rPr lang="en-US" sz="1400" dirty="0"/>
              <a:t> </a:t>
            </a:r>
            <a:r>
              <a:rPr lang="en-US" sz="1400" dirty="0" err="1"/>
              <a:t>d´écrits</a:t>
            </a:r>
            <a:r>
              <a:rPr lang="en-US" sz="1400" dirty="0"/>
              <a:t> par des </a:t>
            </a:r>
            <a:r>
              <a:rPr lang="en-US" sz="1400" dirty="0" err="1"/>
              <a:t>méthodes</a:t>
            </a:r>
            <a:r>
              <a:rPr lang="en-US" sz="1400" dirty="0"/>
              <a:t>, </a:t>
            </a:r>
            <a:r>
              <a:rPr lang="en-US" sz="1400" dirty="0" err="1"/>
              <a:t>leur</a:t>
            </a:r>
            <a:r>
              <a:rPr lang="en-US" sz="1400" dirty="0"/>
              <a:t> type de retour et </a:t>
            </a:r>
            <a:r>
              <a:rPr lang="en-US" sz="1400" dirty="0" err="1"/>
              <a:t>leurs</a:t>
            </a:r>
            <a:r>
              <a:rPr lang="en-US" sz="1400" dirty="0"/>
              <a:t> arguments.</a:t>
            </a:r>
            <a:r>
              <a:rPr lang="en-US" sz="1400" dirty="0">
                <a:highlight>
                  <a:srgbClr val="D3D3D3"/>
                </a:highlight>
              </a:rPr>
              <a:t> </a:t>
            </a:r>
            <a:endParaRPr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6BC273-EEAD-480B-8044-9D42AE3446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Classe et instance</a:t>
            </a:r>
          </a:p>
        </p:txBody>
      </p:sp>
      <p:sp>
        <p:nvSpPr>
          <p:cNvPr id="283" name="Google Shape;283;p49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Les </a:t>
            </a:r>
            <a:r>
              <a:rPr lang="en-US" sz="1400" dirty="0" err="1"/>
              <a:t>objets</a:t>
            </a:r>
            <a:r>
              <a:rPr lang="en-US" sz="1400" dirty="0"/>
              <a:t> </a:t>
            </a:r>
            <a:r>
              <a:rPr lang="en-US" sz="1400" dirty="0" err="1"/>
              <a:t>associés</a:t>
            </a:r>
            <a:r>
              <a:rPr lang="en-US" sz="1400" dirty="0"/>
              <a:t> à </a:t>
            </a:r>
            <a:r>
              <a:rPr lang="en-US" sz="1400" dirty="0" err="1"/>
              <a:t>une</a:t>
            </a:r>
            <a:r>
              <a:rPr lang="en-US" sz="1400" dirty="0"/>
              <a:t> </a:t>
            </a:r>
            <a:r>
              <a:rPr lang="en-US" sz="1400" dirty="0" err="1"/>
              <a:t>classe</a:t>
            </a:r>
            <a:r>
              <a:rPr lang="en-US" sz="1400" dirty="0"/>
              <a:t> se </a:t>
            </a:r>
            <a:r>
              <a:rPr lang="en-US" sz="1400" dirty="0" err="1"/>
              <a:t>nomment</a:t>
            </a:r>
            <a:r>
              <a:rPr lang="en-US" sz="1400" dirty="0"/>
              <a:t> des instances.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dirty="0"/>
              <a:t>Une instance </a:t>
            </a:r>
            <a:r>
              <a:rPr lang="en-US" sz="1400" dirty="0" err="1"/>
              <a:t>est</a:t>
            </a:r>
            <a:r>
              <a:rPr lang="en-US" sz="1400" dirty="0"/>
              <a:t> un </a:t>
            </a:r>
            <a:r>
              <a:rPr lang="en-US" sz="1400" dirty="0" err="1"/>
              <a:t>objet</a:t>
            </a:r>
            <a:r>
              <a:rPr lang="en-US" sz="1400" dirty="0"/>
              <a:t>, occurrence </a:t>
            </a:r>
            <a:r>
              <a:rPr lang="en-US" sz="1400" dirty="0" err="1"/>
              <a:t>d'une</a:t>
            </a:r>
            <a:r>
              <a:rPr lang="en-US" sz="1400" dirty="0"/>
              <a:t> </a:t>
            </a:r>
            <a:r>
              <a:rPr lang="en-US" sz="1400" dirty="0" err="1"/>
              <a:t>classe</a:t>
            </a:r>
            <a:r>
              <a:rPr lang="en-US" sz="1400" dirty="0"/>
              <a:t>, qui </a:t>
            </a:r>
            <a:r>
              <a:rPr lang="en-US" sz="1400" dirty="0" err="1"/>
              <a:t>possède</a:t>
            </a:r>
            <a:r>
              <a:rPr lang="en-US" sz="1400" dirty="0"/>
              <a:t> la structure </a:t>
            </a:r>
            <a:r>
              <a:rPr lang="en-US" sz="1400" dirty="0" err="1"/>
              <a:t>définie</a:t>
            </a:r>
            <a:r>
              <a:rPr lang="en-US" sz="1400" dirty="0"/>
              <a:t> par la </a:t>
            </a:r>
            <a:r>
              <a:rPr lang="en-US" sz="1400" dirty="0" err="1"/>
              <a:t>classe</a:t>
            </a:r>
            <a:r>
              <a:rPr lang="en-US" sz="1400" dirty="0"/>
              <a:t> et sur </a:t>
            </a:r>
            <a:r>
              <a:rPr lang="en-US" sz="1400" dirty="0" err="1"/>
              <a:t>lequel</a:t>
            </a:r>
            <a:r>
              <a:rPr lang="en-US" sz="1400" dirty="0"/>
              <a:t> les </a:t>
            </a:r>
            <a:r>
              <a:rPr lang="en-US" sz="1400" dirty="0" err="1"/>
              <a:t>opérations</a:t>
            </a:r>
            <a:r>
              <a:rPr lang="en-US" sz="1400" dirty="0"/>
              <a:t> </a:t>
            </a:r>
            <a:r>
              <a:rPr lang="en-US" sz="1400" dirty="0" err="1"/>
              <a:t>définies</a:t>
            </a:r>
            <a:r>
              <a:rPr lang="en-US" sz="1400" dirty="0"/>
              <a:t> dans la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dirty="0" err="1"/>
              <a:t>peuvent</a:t>
            </a:r>
            <a:r>
              <a:rPr lang="en-US" sz="1400" dirty="0"/>
              <a:t> </a:t>
            </a:r>
            <a:r>
              <a:rPr lang="en-US" sz="1400" dirty="0" err="1"/>
              <a:t>être</a:t>
            </a:r>
            <a:r>
              <a:rPr lang="en-US" sz="1400" dirty="0"/>
              <a:t> </a:t>
            </a:r>
            <a:r>
              <a:rPr lang="en-US" sz="1400" dirty="0" err="1"/>
              <a:t>appliquées</a:t>
            </a:r>
            <a:r>
              <a:rPr lang="en-US" sz="1400" dirty="0"/>
              <a:t>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455E59-0DC2-4904-B214-1FCDAE43D2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Classe abstraite</a:t>
            </a:r>
          </a:p>
        </p:txBody>
      </p:sp>
      <p:sp>
        <p:nvSpPr>
          <p:cNvPr id="289" name="Google Shape;289;p50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sz="1400" dirty="0"/>
              <a:t>Définitions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fr-FR" sz="1400" dirty="0"/>
          </a:p>
          <a:p>
            <a:pPr marL="1163638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fr-FR" sz="1400" dirty="0"/>
              <a:t>     Classe abstraite</a:t>
            </a:r>
          </a:p>
          <a:p>
            <a:pPr marL="1163638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dirty="0"/>
          </a:p>
          <a:p>
            <a:pPr marL="1163638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400" dirty="0"/>
              <a:t> </a:t>
            </a:r>
          </a:p>
          <a:p>
            <a:pPr marL="1163638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fr-FR" dirty="0"/>
              <a:t>     Méthode abstraite</a:t>
            </a:r>
            <a:endParaRPr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F49801-C46A-4C6F-B059-2F4BAEE59B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L’héritage</a:t>
            </a:r>
          </a:p>
        </p:txBody>
      </p:sp>
      <p:sp>
        <p:nvSpPr>
          <p:cNvPr id="295" name="Google Shape;295;p51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fr-FR" sz="1400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sz="1400" dirty="0"/>
              <a:t>Définition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endParaRPr lang="fr-FR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fr-FR" sz="1400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dirty="0"/>
              <a:t>Avantage</a:t>
            </a:r>
            <a:endParaRPr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3BAC952-8168-4237-9B98-19DDB8CA19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</a:pPr>
            <a:r>
              <a:rPr lang="en-US"/>
              <a:t>Partie 6</a:t>
            </a:r>
          </a:p>
        </p:txBody>
      </p:sp>
      <p:sp>
        <p:nvSpPr>
          <p:cNvPr id="301" name="Google Shape;301;p52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Méthodes et envois de messages entre les objets: Polymorphisme, surcharge et redéfinition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D00DF75-9A17-41A5-81B0-5DA16895D5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fr-FR" dirty="0"/>
              <a:t>Polymorphisme</a:t>
            </a:r>
          </a:p>
        </p:txBody>
      </p:sp>
      <p:sp>
        <p:nvSpPr>
          <p:cNvPr id="307" name="Google Shape;307;p53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sz="1400" dirty="0"/>
              <a:t>Définition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sz="1400" dirty="0"/>
              <a:t>Types de polymorphisme</a:t>
            </a:r>
          </a:p>
          <a:p>
            <a:pPr marL="717550" lvl="0" indent="-28575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fr-FR" sz="1400" b="1" dirty="0"/>
              <a:t>Le polymorphisme ad hoc </a:t>
            </a:r>
            <a:r>
              <a:rPr lang="fr-FR" sz="1400" dirty="0"/>
              <a:t>(également surcharge ou en anglais overloading)</a:t>
            </a:r>
          </a:p>
          <a:p>
            <a:pPr marL="7175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fr-FR" sz="1400" b="1" dirty="0"/>
              <a:t>Le polymorphisme paramétrique </a:t>
            </a:r>
            <a:r>
              <a:rPr lang="fr-FR" sz="1400" dirty="0"/>
              <a:t>(également généricité ou en anglais template)</a:t>
            </a:r>
          </a:p>
          <a:p>
            <a:pPr marL="7175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fr-FR" sz="1400" b="1" dirty="0"/>
              <a:t>Le polymorphisme d’héritage </a:t>
            </a:r>
            <a:r>
              <a:rPr lang="fr-FR" sz="1400" dirty="0"/>
              <a:t>(également redéfinition, spécialisation ou en anglais overriding)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0885D19-AE2D-4B89-8F32-ED7278B9E7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 dirty="0" err="1"/>
              <a:t>Polymorphisme</a:t>
            </a:r>
            <a:endParaRPr lang="en-US" dirty="0"/>
          </a:p>
        </p:txBody>
      </p:sp>
      <p:pic>
        <p:nvPicPr>
          <p:cNvPr id="325" name="Google Shape;325;p56" descr="POO - Le polymorphisme - Comment Ça March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93718" y="1886966"/>
            <a:ext cx="6930267" cy="18339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B62C4F2-5C46-474D-AD04-E943DBDEF62A}"/>
              </a:ext>
            </a:extLst>
          </p:cNvPr>
          <p:cNvSpPr txBox="1"/>
          <p:nvPr/>
        </p:nvSpPr>
        <p:spPr>
          <a:xfrm>
            <a:off x="946404" y="3917373"/>
            <a:ext cx="6431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latin typeface="Century Schoolbook" panose="02040604050505020304" pitchFamily="18" charset="0"/>
              </a:rPr>
              <a:t>Schéma</a:t>
            </a:r>
            <a:r>
              <a:rPr lang="fr-FR" dirty="0">
                <a:latin typeface="Century Schoolbook" panose="02040604050505020304" pitchFamily="18" charset="0"/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8797FB5-64B6-4AC9-8D31-AAA00C03B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</a:pPr>
            <a:r>
              <a:rPr lang="en-US"/>
              <a:t>Conclusion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42729B-A9C7-44D5-82AA-AFF0443C7D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4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</a:pPr>
            <a:r>
              <a:rPr lang="en-US" dirty="0"/>
              <a:t>Questions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699D74-03C3-4C5F-9878-69CFB182A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12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</a:pPr>
            <a:r>
              <a:rPr lang="en-US"/>
              <a:t>Introduction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C5BDEB-854C-4719-9C28-B21D08EE61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</a:pPr>
            <a:r>
              <a:rPr lang="en-US"/>
              <a:t>Partie 7</a:t>
            </a:r>
          </a:p>
        </p:txBody>
      </p:sp>
      <p:sp>
        <p:nvSpPr>
          <p:cNvPr id="349" name="Google Shape;349;p60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EXERCICE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A12EDF7-DB4D-4958-A6AE-D54AF6EF29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Exercice 1</a:t>
            </a:r>
          </a:p>
        </p:txBody>
      </p:sp>
      <p:sp>
        <p:nvSpPr>
          <p:cNvPr id="355" name="Google Shape;355;p61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Répondez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aux questions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suivantes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endParaRPr sz="15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même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référent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peut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-il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désigner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plusieurs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objets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?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Plusieurs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référents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peuvent-ils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désigner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même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objet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?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fr-FR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 objet peut-il faire référence à un autre ? Si oui, comment ?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fr-FR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Pourquoi l’objet a-t-il besoin d’une classe pour exister ?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fr-FR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 objet peut-il changer d’état ? Si oui, comment ?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fr-FR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Qu’appelle-t-on un envoi de message ?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fr-FR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Comment un premier objet peut-il conduire un deuxième objet à changer d’état ?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5AB617-3204-4369-83B8-248B102CC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1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fr-FR" dirty="0"/>
              <a:t>Exercice</a:t>
            </a:r>
            <a:r>
              <a:rPr lang="en-US" dirty="0"/>
              <a:t> 2</a:t>
            </a:r>
          </a:p>
        </p:txBody>
      </p:sp>
      <p:sp>
        <p:nvSpPr>
          <p:cNvPr id="361" name="Google Shape;361;p62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Cet exercice a pour but de réfléchir sur la conception d’un programme, sa structuration en classes.</a:t>
            </a:r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ne s’agit pas pour le moment de réaliser ce programme, mais juste de concevoir son architecture.</a:t>
            </a:r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fait des cocktails avec différents liquides (alcools, sodas, jus de fruits). On a un bar avec</a:t>
            </a:r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 bouteilles qui peuvent être pleines ou à moitié vides. On a des shakers qui ont une contenance</a:t>
            </a:r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donnée. Il y a des recettes de cocktails qui indiquent seulement les proportions. Ces recettes peuvent</a:t>
            </a:r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s’appliquer à des quantités plus ou moins grandes selon les besoins du moment.</a:t>
            </a:r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cocktails se font en déversant une partie du contenu des bouteilles dans des shakers. Après, il</a:t>
            </a:r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faut secouer. Les shakers sont ensuite vidés (dans les verres, mais on ne tiendra pas compte des verres</a:t>
            </a:r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dans cette application). Il faut les laver après usage.</a:t>
            </a:r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: quelles classes faut-il créer ? Quelles informations faut-il dans chaque classe ? Quelles</a:t>
            </a:r>
            <a:b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méthodes faut-il écrire, et dans quelle classe les mettre ?</a:t>
            </a:r>
            <a:endParaRPr lang="fr-FR" sz="12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4C48EA-023A-40BD-A914-C99078966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 dirty="0"/>
              <a:t>Exercise 3</a:t>
            </a:r>
          </a:p>
        </p:txBody>
      </p:sp>
      <p:sp>
        <p:nvSpPr>
          <p:cNvPr id="361" name="Google Shape;361;p62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Placez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dans un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schéma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arbre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du plus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général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au plus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spécifique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les concepts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suivants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:</a:t>
            </a:r>
            <a:endParaRPr sz="15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humain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footballeur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avant-centre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sportif,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skieur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spécialiste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du slalom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géant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;</a:t>
            </a:r>
            <a:endParaRPr sz="15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guitare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instrument de musique,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trompette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instrument à vent, instrument à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corde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</a:t>
            </a:r>
            <a:endParaRPr sz="15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violon, saxophone,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voix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5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N.B. Une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représentation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UML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peut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être</a:t>
            </a:r>
            <a:r>
              <a:rPr lang="en-US" sz="15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5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utilisée</a:t>
            </a:r>
            <a:endParaRPr sz="15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6BACA1A-3477-4E9C-9B8B-506EAF5A43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6357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</a:pPr>
            <a:r>
              <a:rPr lang="en-US"/>
              <a:t>Partie 1</a:t>
            </a:r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 err="1"/>
              <a:t>Principales</a:t>
            </a:r>
            <a:r>
              <a:rPr lang="en-US" dirty="0"/>
              <a:t> notions de </a:t>
            </a:r>
            <a:r>
              <a:rPr lang="en-US" dirty="0" err="1"/>
              <a:t>l’approche</a:t>
            </a:r>
            <a:r>
              <a:rPr lang="en-US" dirty="0"/>
              <a:t> </a:t>
            </a:r>
            <a:r>
              <a:rPr lang="en-US" dirty="0" err="1"/>
              <a:t>objet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35029A5-3B53-49E6-8041-4A7EC63429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fr-FR" altLang="en-US"/>
              <a:t>Qu’est-ce-que l’Approche </a:t>
            </a:r>
            <a:r>
              <a:rPr lang="en-US"/>
              <a:t>Objet</a:t>
            </a: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946150" y="1371600"/>
            <a:ext cx="6446520" cy="364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charset="0"/>
              <a:buChar char="q"/>
            </a:pPr>
            <a:endParaRPr lang="fr-FR" altLang="en-US" sz="1400" b="1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charset="0"/>
              <a:buChar char="q"/>
            </a:pPr>
            <a:r>
              <a:rPr lang="fr-FR" altLang="en-US" sz="1400" b="1" dirty="0"/>
              <a:t>Modélisation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charset="0"/>
              <a:buChar char="q"/>
            </a:pPr>
            <a:endParaRPr lang="fr-FR" altLang="en-US" b="1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charset="0"/>
              <a:buChar char="q"/>
            </a:pPr>
            <a:endParaRPr lang="en-US" altLang="en-US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charset="0"/>
              <a:buChar char="q"/>
            </a:pPr>
            <a:r>
              <a:rPr lang="fr-FR" altLang="en-US" sz="1400" b="1" dirty="0"/>
              <a:t>Objet</a:t>
            </a:r>
            <a:r>
              <a:rPr lang="en-US" sz="1400" dirty="0"/>
              <a:t>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charset="0"/>
              <a:buChar char="q"/>
            </a:pPr>
            <a:endParaRPr lang="en-US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charset="0"/>
              <a:buChar char="q"/>
            </a:pPr>
            <a:endParaRPr lang="en-US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charset="0"/>
              <a:buChar char="q"/>
            </a:pPr>
            <a:r>
              <a:rPr lang="fr-FR" b="1" dirty="0"/>
              <a:t>Exemple (</a:t>
            </a:r>
            <a:r>
              <a:rPr lang="fr-FR" dirty="0"/>
              <a:t>Voiture)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fr-FR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fr-FR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fr-FR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fr-FR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C4D13D-B644-4BAE-BCD4-54825CB61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</a:pPr>
            <a:r>
              <a:rPr lang="en-US"/>
              <a:t>Partie 2</a:t>
            </a:r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Rappel sur les </a:t>
            </a:r>
            <a:r>
              <a:rPr lang="en-US" dirty="0" err="1"/>
              <a:t>paradigmes</a:t>
            </a:r>
            <a:r>
              <a:rPr lang="en-US" dirty="0"/>
              <a:t> de </a:t>
            </a:r>
            <a:r>
              <a:rPr lang="en-US" dirty="0" err="1"/>
              <a:t>programmation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79C764-6847-4AC9-909D-E8A9C31345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Paradigmes de programmation</a:t>
            </a:r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q"/>
            </a:pPr>
            <a:r>
              <a:rPr lang="fr-FR" b="1" dirty="0"/>
              <a:t>Définition </a:t>
            </a:r>
            <a:endParaRPr lang="en-US" sz="1400" b="1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charset="0"/>
              <a:buNone/>
            </a:pPr>
            <a:endParaRPr lang="en-US" sz="1400" dirty="0"/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400" b="1" dirty="0"/>
              <a:t>Les </a:t>
            </a:r>
            <a:r>
              <a:rPr lang="en-US" sz="1400" b="1" dirty="0" err="1"/>
              <a:t>principaux</a:t>
            </a:r>
            <a:r>
              <a:rPr lang="en-US" sz="1400" b="1" dirty="0"/>
              <a:t> </a:t>
            </a:r>
            <a:r>
              <a:rPr lang="fr-FR" sz="1400" b="1" dirty="0"/>
              <a:t>paradigmes</a:t>
            </a:r>
            <a:endParaRPr lang="en-US" sz="1400" b="1" dirty="0"/>
          </a:p>
          <a:p>
            <a:pPr marL="717550" lvl="0" indent="-28575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400" dirty="0"/>
              <a:t>Le </a:t>
            </a:r>
            <a:r>
              <a:rPr lang="en-US" sz="1400" dirty="0" err="1"/>
              <a:t>paradigme</a:t>
            </a:r>
            <a:r>
              <a:rPr lang="en-US" sz="1400" dirty="0"/>
              <a:t> </a:t>
            </a:r>
            <a:r>
              <a:rPr lang="en-US" sz="1400" dirty="0" err="1"/>
              <a:t>impératif</a:t>
            </a:r>
            <a:endParaRPr lang="en-US" sz="1400" dirty="0"/>
          </a:p>
          <a:p>
            <a:pPr marL="717550" lvl="0" indent="-28575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400" dirty="0"/>
              <a:t>Le </a:t>
            </a:r>
            <a:r>
              <a:rPr lang="en-US" sz="1400" dirty="0" err="1"/>
              <a:t>paradigme</a:t>
            </a:r>
            <a:r>
              <a:rPr lang="en-US" sz="1400" dirty="0"/>
              <a:t> </a:t>
            </a:r>
            <a:r>
              <a:rPr lang="en-US" sz="1400" dirty="0" err="1"/>
              <a:t>déclaratif</a:t>
            </a:r>
            <a:endParaRPr lang="en-US" sz="1400" dirty="0"/>
          </a:p>
          <a:p>
            <a:pPr marL="717550" lvl="0" indent="-285750" algn="just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en-US" sz="1400" dirty="0"/>
              <a:t>Le </a:t>
            </a:r>
            <a:r>
              <a:rPr lang="en-US" sz="1400" dirty="0" err="1"/>
              <a:t>paradigme</a:t>
            </a:r>
            <a:r>
              <a:rPr lang="en-US" sz="1400" dirty="0"/>
              <a:t> </a:t>
            </a:r>
            <a:r>
              <a:rPr lang="en-US" sz="1400" dirty="0" err="1"/>
              <a:t>orienté</a:t>
            </a:r>
            <a:r>
              <a:rPr lang="en-US" sz="1400" dirty="0"/>
              <a:t> </a:t>
            </a:r>
            <a:r>
              <a:rPr lang="en-US" sz="1400" dirty="0" err="1"/>
              <a:t>objet</a:t>
            </a:r>
            <a:endParaRPr lang="en-US" sz="1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FC63162-4CA9-4354-A3E4-A7E18BD714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 panose="02040604050505020304"/>
              <a:buNone/>
            </a:pPr>
            <a:r>
              <a:rPr lang="en-US"/>
              <a:t>Paradigmes de programmation</a:t>
            </a:r>
          </a:p>
        </p:txBody>
      </p:sp>
      <p:pic>
        <p:nvPicPr>
          <p:cNvPr id="191" name="Google Shape;191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266287" y="1371600"/>
            <a:ext cx="5806563" cy="326350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EB797C-450F-4B27-B8B5-CA645D550E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 panose="02040604050505020304"/>
              <a:buNone/>
            </a:pPr>
            <a:r>
              <a:rPr lang="en-US"/>
              <a:t>Partie 3</a:t>
            </a:r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Les </a:t>
            </a:r>
            <a:r>
              <a:rPr lang="en-US" dirty="0" err="1"/>
              <a:t>caractéristiques</a:t>
            </a:r>
            <a:r>
              <a:rPr lang="en-US" dirty="0"/>
              <a:t> des </a:t>
            </a:r>
            <a:r>
              <a:rPr lang="en-US" dirty="0" err="1"/>
              <a:t>objets</a:t>
            </a:r>
            <a:r>
              <a:rPr lang="en-US" dirty="0"/>
              <a:t> et Relations au monde </a:t>
            </a:r>
            <a:r>
              <a:rPr lang="en-US" dirty="0" err="1"/>
              <a:t>réel</a:t>
            </a:r>
            <a:r>
              <a:rPr lang="en-US" dirty="0"/>
              <a:t> et aux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informatiques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885372-0080-4220-B4A1-88374BB2AA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953</Words>
  <Application>Microsoft Office PowerPoint</Application>
  <PresentationFormat>On-screen Show (16:9)</PresentationFormat>
  <Paragraphs>207</Paragraphs>
  <Slides>33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Simple Light</vt:lpstr>
      <vt:lpstr>View</vt:lpstr>
      <vt:lpstr>View</vt:lpstr>
      <vt:lpstr>Approche Objet</vt:lpstr>
      <vt:lpstr>Plan</vt:lpstr>
      <vt:lpstr>Introduction</vt:lpstr>
      <vt:lpstr>Partie 1</vt:lpstr>
      <vt:lpstr>Qu’est-ce-que l’Approche Objet</vt:lpstr>
      <vt:lpstr>Partie 2</vt:lpstr>
      <vt:lpstr>Paradigmes de programmation</vt:lpstr>
      <vt:lpstr>Paradigmes de programmation</vt:lpstr>
      <vt:lpstr>Partie 3</vt:lpstr>
      <vt:lpstr>Caractéristiques des objets</vt:lpstr>
      <vt:lpstr>Caractéristiques des objets</vt:lpstr>
      <vt:lpstr>Relations du monde réels et les SI</vt:lpstr>
      <vt:lpstr>Partie 4</vt:lpstr>
      <vt:lpstr>Les avantages de la POO</vt:lpstr>
      <vt:lpstr>Popularité de la POO</vt:lpstr>
      <vt:lpstr>Partie 5</vt:lpstr>
      <vt:lpstr>Abstraction</vt:lpstr>
      <vt:lpstr>Encapsulation (1)</vt:lpstr>
      <vt:lpstr>Encapsulation (2)</vt:lpstr>
      <vt:lpstr>Classification</vt:lpstr>
      <vt:lpstr>Classe</vt:lpstr>
      <vt:lpstr>Classe et instance</vt:lpstr>
      <vt:lpstr>Classe abstraite</vt:lpstr>
      <vt:lpstr>L’héritage</vt:lpstr>
      <vt:lpstr>Partie 6</vt:lpstr>
      <vt:lpstr>Polymorphisme</vt:lpstr>
      <vt:lpstr>Polymorphisme</vt:lpstr>
      <vt:lpstr>Conclusion </vt:lpstr>
      <vt:lpstr>Questions </vt:lpstr>
      <vt:lpstr>Partie 7</vt:lpstr>
      <vt:lpstr>Exercice 1</vt:lpstr>
      <vt:lpstr>Exercice 2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Approche Objet</dc:title>
  <dc:creator/>
  <cp:lastModifiedBy>Billali SONHOUIN</cp:lastModifiedBy>
  <cp:revision>58</cp:revision>
  <dcterms:created xsi:type="dcterms:W3CDTF">2022-01-25T09:09:00Z</dcterms:created>
  <dcterms:modified xsi:type="dcterms:W3CDTF">2022-02-24T15:13:00Z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AB2DE617AED74A4F859C55E3355D4126</vt:lpwstr>
  </property>
  <property fmtid="{D5CDD505-2E9C-101B-9397-08002B2CF9AE}" pid="3" name="KSOProductBuildVer">
    <vt:lpwstr>1036-11.2.0.10463</vt:lpwstr>
  </property>
</Properties>
</file>