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3" r:id="rId23"/>
    <p:sldId id="277" r:id="rId24"/>
    <p:sldId id="278" r:id="rId25"/>
    <p:sldId id="279" r:id="rId26"/>
    <p:sldId id="280" r:id="rId27"/>
    <p:sldId id="281" r:id="rId28"/>
    <p:sldId id="282"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49" autoAdjust="0"/>
    <p:restoredTop sz="93800" autoAdjust="0"/>
  </p:normalViewPr>
  <p:slideViewPr>
    <p:cSldViewPr snapToGrid="0">
      <p:cViewPr varScale="1">
        <p:scale>
          <a:sx n="68" d="100"/>
          <a:sy n="68"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D44B4A-D48F-4A8A-8406-84B98880AF63}" type="datetimeFigureOut">
              <a:rPr lang="fr-FR" smtClean="0"/>
              <a:t>01/02/2022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75C89C-094F-4E1E-BB9A-29E552CFFACF}" type="slidenum">
              <a:rPr lang="fr-FR" smtClean="0"/>
              <a:t>‹N°›</a:t>
            </a:fld>
            <a:endParaRPr lang="fr-FR"/>
          </a:p>
        </p:txBody>
      </p:sp>
    </p:spTree>
    <p:extLst>
      <p:ext uri="{BB962C8B-B14F-4D97-AF65-F5344CB8AC3E}">
        <p14:creationId xmlns:p14="http://schemas.microsoft.com/office/powerpoint/2010/main" val="2523292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C75C89C-094F-4E1E-BB9A-29E552CFFACF}" type="slidenum">
              <a:rPr lang="fr-FR" smtClean="0"/>
              <a:t>3</a:t>
            </a:fld>
            <a:endParaRPr lang="fr-FR"/>
          </a:p>
        </p:txBody>
      </p:sp>
    </p:spTree>
    <p:extLst>
      <p:ext uri="{BB962C8B-B14F-4D97-AF65-F5344CB8AC3E}">
        <p14:creationId xmlns:p14="http://schemas.microsoft.com/office/powerpoint/2010/main" val="2674644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C75C89C-094F-4E1E-BB9A-29E552CFFACF}" type="slidenum">
              <a:rPr lang="fr-FR" smtClean="0"/>
              <a:t>5</a:t>
            </a:fld>
            <a:endParaRPr lang="fr-FR"/>
          </a:p>
        </p:txBody>
      </p:sp>
    </p:spTree>
    <p:extLst>
      <p:ext uri="{BB962C8B-B14F-4D97-AF65-F5344CB8AC3E}">
        <p14:creationId xmlns:p14="http://schemas.microsoft.com/office/powerpoint/2010/main" val="1422813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b="0" i="0" u="none" strike="noStrike" dirty="0">
                <a:solidFill>
                  <a:srgbClr val="000000"/>
                </a:solidFill>
                <a:effectLst/>
                <a:latin typeface="Arial" panose="020B0604020202020204" pitchFamily="34" charset="0"/>
              </a:rPr>
              <a:t>Une bonne recommandation consiste à faire prévaloir l’utilisation de la forme graphique du stick man pour les acteurs humains et une représentation rectangulaire pour les systèmes connectés.</a:t>
            </a:r>
            <a:endParaRPr lang="fr-FR" dirty="0"/>
          </a:p>
        </p:txBody>
      </p:sp>
      <p:sp>
        <p:nvSpPr>
          <p:cNvPr id="4" name="Espace réservé du numéro de diapositive 3"/>
          <p:cNvSpPr>
            <a:spLocks noGrp="1"/>
          </p:cNvSpPr>
          <p:nvPr>
            <p:ph type="sldNum" sz="quarter" idx="5"/>
          </p:nvPr>
        </p:nvSpPr>
        <p:spPr/>
        <p:txBody>
          <a:bodyPr/>
          <a:lstStyle/>
          <a:p>
            <a:fld id="{DC75C89C-094F-4E1E-BB9A-29E552CFFACF}" type="slidenum">
              <a:rPr lang="fr-FR" smtClean="0"/>
              <a:t>12</a:t>
            </a:fld>
            <a:endParaRPr lang="fr-FR"/>
          </a:p>
        </p:txBody>
      </p:sp>
    </p:spTree>
    <p:extLst>
      <p:ext uri="{BB962C8B-B14F-4D97-AF65-F5344CB8AC3E}">
        <p14:creationId xmlns:p14="http://schemas.microsoft.com/office/powerpoint/2010/main" val="2413976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b="0" i="0" u="none" strike="noStrike" dirty="0">
                <a:solidFill>
                  <a:srgbClr val="000000"/>
                </a:solidFill>
                <a:effectLst/>
                <a:latin typeface="Arial" panose="020B0604020202020204" pitchFamily="34" charset="0"/>
              </a:rPr>
              <a:t>Bien que ce diagramme ne fasse pas partie des diagrammes UML « officiels », il est souvent trouvé utile dans les cas de projets réels.</a:t>
            </a:r>
            <a:endParaRPr lang="fr-FR" dirty="0"/>
          </a:p>
        </p:txBody>
      </p:sp>
      <p:sp>
        <p:nvSpPr>
          <p:cNvPr id="4" name="Espace réservé du numéro de diapositive 3"/>
          <p:cNvSpPr>
            <a:spLocks noGrp="1"/>
          </p:cNvSpPr>
          <p:nvPr>
            <p:ph type="sldNum" sz="quarter" idx="5"/>
          </p:nvPr>
        </p:nvSpPr>
        <p:spPr/>
        <p:txBody>
          <a:bodyPr/>
          <a:lstStyle/>
          <a:p>
            <a:fld id="{DC75C89C-094F-4E1E-BB9A-29E552CFFACF}" type="slidenum">
              <a:rPr lang="fr-FR" smtClean="0"/>
              <a:t>14</a:t>
            </a:fld>
            <a:endParaRPr lang="fr-FR"/>
          </a:p>
        </p:txBody>
      </p:sp>
    </p:spTree>
    <p:extLst>
      <p:ext uri="{BB962C8B-B14F-4D97-AF65-F5344CB8AC3E}">
        <p14:creationId xmlns:p14="http://schemas.microsoft.com/office/powerpoint/2010/main" val="656158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DCAD18-781A-4521-9F16-F097F6D4DDD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E0B9EAF-6233-48CC-89D6-D6A5C961CA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2D8BB2B-E05A-4265-8DA7-24F13FE7E2E8}"/>
              </a:ext>
            </a:extLst>
          </p:cNvPr>
          <p:cNvSpPr>
            <a:spLocks noGrp="1"/>
          </p:cNvSpPr>
          <p:nvPr>
            <p:ph type="dt" sz="half" idx="10"/>
          </p:nvPr>
        </p:nvSpPr>
        <p:spPr/>
        <p:txBody>
          <a:bodyPr/>
          <a:lstStyle/>
          <a:p>
            <a:fld id="{30F43116-DE7D-45C2-93F1-647E14E6575B}" type="datetime1">
              <a:rPr lang="fr-FR" smtClean="0"/>
              <a:t>01/02/2022</a:t>
            </a:fld>
            <a:endParaRPr lang="fr-FR"/>
          </a:p>
        </p:txBody>
      </p:sp>
      <p:sp>
        <p:nvSpPr>
          <p:cNvPr id="5" name="Espace réservé du pied de page 4">
            <a:extLst>
              <a:ext uri="{FF2B5EF4-FFF2-40B4-BE49-F238E27FC236}">
                <a16:creationId xmlns:a16="http://schemas.microsoft.com/office/drawing/2014/main" id="{4E94AC48-EE3F-4FAF-B947-ABDA2A5F442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08A5FAD-A2EB-4027-BFB7-AAB018AF1102}"/>
              </a:ext>
            </a:extLst>
          </p:cNvPr>
          <p:cNvSpPr>
            <a:spLocks noGrp="1"/>
          </p:cNvSpPr>
          <p:nvPr>
            <p:ph type="sldNum" sz="quarter" idx="12"/>
          </p:nvPr>
        </p:nvSpPr>
        <p:spPr/>
        <p:txBody>
          <a:bodyPr/>
          <a:lstStyle/>
          <a:p>
            <a:fld id="{F4045FC7-85B4-4B90-B7D3-2EF88D4BCA3C}" type="slidenum">
              <a:rPr lang="fr-FR" smtClean="0"/>
              <a:t>‹N°›</a:t>
            </a:fld>
            <a:endParaRPr lang="fr-FR"/>
          </a:p>
        </p:txBody>
      </p:sp>
    </p:spTree>
    <p:extLst>
      <p:ext uri="{BB962C8B-B14F-4D97-AF65-F5344CB8AC3E}">
        <p14:creationId xmlns:p14="http://schemas.microsoft.com/office/powerpoint/2010/main" val="2837728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849864-9130-46DE-AD8F-E880FAAF723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EA39904-3270-4EE4-ABD3-F6AB13EEA9D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51DF36D-C84F-4D5A-8C09-C97CA947E825}"/>
              </a:ext>
            </a:extLst>
          </p:cNvPr>
          <p:cNvSpPr>
            <a:spLocks noGrp="1"/>
          </p:cNvSpPr>
          <p:nvPr>
            <p:ph type="dt" sz="half" idx="10"/>
          </p:nvPr>
        </p:nvSpPr>
        <p:spPr/>
        <p:txBody>
          <a:bodyPr/>
          <a:lstStyle/>
          <a:p>
            <a:fld id="{1CE72A81-FB14-4C0E-A7E5-86E6520BA171}" type="datetime1">
              <a:rPr lang="fr-FR" smtClean="0"/>
              <a:t>01/02/2022</a:t>
            </a:fld>
            <a:endParaRPr lang="fr-FR"/>
          </a:p>
        </p:txBody>
      </p:sp>
      <p:sp>
        <p:nvSpPr>
          <p:cNvPr id="5" name="Espace réservé du pied de page 4">
            <a:extLst>
              <a:ext uri="{FF2B5EF4-FFF2-40B4-BE49-F238E27FC236}">
                <a16:creationId xmlns:a16="http://schemas.microsoft.com/office/drawing/2014/main" id="{1CF0556E-9585-4DAD-ADAD-C3441A07A3F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A973DAA-40B9-4F08-AFEA-73EAA5EA52E7}"/>
              </a:ext>
            </a:extLst>
          </p:cNvPr>
          <p:cNvSpPr>
            <a:spLocks noGrp="1"/>
          </p:cNvSpPr>
          <p:nvPr>
            <p:ph type="sldNum" sz="quarter" idx="12"/>
          </p:nvPr>
        </p:nvSpPr>
        <p:spPr/>
        <p:txBody>
          <a:bodyPr/>
          <a:lstStyle/>
          <a:p>
            <a:fld id="{F4045FC7-85B4-4B90-B7D3-2EF88D4BCA3C}" type="slidenum">
              <a:rPr lang="fr-FR" smtClean="0"/>
              <a:t>‹N°›</a:t>
            </a:fld>
            <a:endParaRPr lang="fr-FR"/>
          </a:p>
        </p:txBody>
      </p:sp>
    </p:spTree>
    <p:extLst>
      <p:ext uri="{BB962C8B-B14F-4D97-AF65-F5344CB8AC3E}">
        <p14:creationId xmlns:p14="http://schemas.microsoft.com/office/powerpoint/2010/main" val="3583912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70FF58E-53D3-4CEA-93D5-DD4F6A63EB8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CF98D34-8B91-4431-820A-0C26A3E148B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1CAB8D0-1344-4CCF-BE87-E3AC7A156A14}"/>
              </a:ext>
            </a:extLst>
          </p:cNvPr>
          <p:cNvSpPr>
            <a:spLocks noGrp="1"/>
          </p:cNvSpPr>
          <p:nvPr>
            <p:ph type="dt" sz="half" idx="10"/>
          </p:nvPr>
        </p:nvSpPr>
        <p:spPr/>
        <p:txBody>
          <a:bodyPr/>
          <a:lstStyle/>
          <a:p>
            <a:fld id="{FD7FDBA0-FF93-4888-8D24-9B271CA79C25}" type="datetime1">
              <a:rPr lang="fr-FR" smtClean="0"/>
              <a:t>01/02/2022</a:t>
            </a:fld>
            <a:endParaRPr lang="fr-FR"/>
          </a:p>
        </p:txBody>
      </p:sp>
      <p:sp>
        <p:nvSpPr>
          <p:cNvPr id="5" name="Espace réservé du pied de page 4">
            <a:extLst>
              <a:ext uri="{FF2B5EF4-FFF2-40B4-BE49-F238E27FC236}">
                <a16:creationId xmlns:a16="http://schemas.microsoft.com/office/drawing/2014/main" id="{2135FE6A-CDA7-4132-94C0-71791806753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F916516-93AD-4FB6-9CD2-4F8A1E435EDE}"/>
              </a:ext>
            </a:extLst>
          </p:cNvPr>
          <p:cNvSpPr>
            <a:spLocks noGrp="1"/>
          </p:cNvSpPr>
          <p:nvPr>
            <p:ph type="sldNum" sz="quarter" idx="12"/>
          </p:nvPr>
        </p:nvSpPr>
        <p:spPr/>
        <p:txBody>
          <a:bodyPr/>
          <a:lstStyle/>
          <a:p>
            <a:fld id="{F4045FC7-85B4-4B90-B7D3-2EF88D4BCA3C}" type="slidenum">
              <a:rPr lang="fr-FR" smtClean="0"/>
              <a:t>‹N°›</a:t>
            </a:fld>
            <a:endParaRPr lang="fr-FR"/>
          </a:p>
        </p:txBody>
      </p:sp>
    </p:spTree>
    <p:extLst>
      <p:ext uri="{BB962C8B-B14F-4D97-AF65-F5344CB8AC3E}">
        <p14:creationId xmlns:p14="http://schemas.microsoft.com/office/powerpoint/2010/main" val="386316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9BDD9B-129E-4528-B82D-4339B677AEB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659A2AA-09E4-4A66-AA62-35832AB1084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D98F7AC-FC85-41B2-A50E-D0176D4D97CA}"/>
              </a:ext>
            </a:extLst>
          </p:cNvPr>
          <p:cNvSpPr>
            <a:spLocks noGrp="1"/>
          </p:cNvSpPr>
          <p:nvPr>
            <p:ph type="dt" sz="half" idx="10"/>
          </p:nvPr>
        </p:nvSpPr>
        <p:spPr/>
        <p:txBody>
          <a:bodyPr/>
          <a:lstStyle/>
          <a:p>
            <a:fld id="{8672D133-EE08-4E85-82A5-591D05D67C1E}" type="datetime1">
              <a:rPr lang="fr-FR" smtClean="0"/>
              <a:t>01/02/2022</a:t>
            </a:fld>
            <a:endParaRPr lang="fr-FR"/>
          </a:p>
        </p:txBody>
      </p:sp>
      <p:sp>
        <p:nvSpPr>
          <p:cNvPr id="5" name="Espace réservé du pied de page 4">
            <a:extLst>
              <a:ext uri="{FF2B5EF4-FFF2-40B4-BE49-F238E27FC236}">
                <a16:creationId xmlns:a16="http://schemas.microsoft.com/office/drawing/2014/main" id="{384AC32F-621A-4B92-8D52-1A1EF8DBC7F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251A658-6B50-4370-B283-E8D2C95719FE}"/>
              </a:ext>
            </a:extLst>
          </p:cNvPr>
          <p:cNvSpPr>
            <a:spLocks noGrp="1"/>
          </p:cNvSpPr>
          <p:nvPr>
            <p:ph type="sldNum" sz="quarter" idx="12"/>
          </p:nvPr>
        </p:nvSpPr>
        <p:spPr/>
        <p:txBody>
          <a:bodyPr/>
          <a:lstStyle/>
          <a:p>
            <a:fld id="{F4045FC7-85B4-4B90-B7D3-2EF88D4BCA3C}" type="slidenum">
              <a:rPr lang="fr-FR" smtClean="0"/>
              <a:t>‹N°›</a:t>
            </a:fld>
            <a:endParaRPr lang="fr-FR"/>
          </a:p>
        </p:txBody>
      </p:sp>
    </p:spTree>
    <p:extLst>
      <p:ext uri="{BB962C8B-B14F-4D97-AF65-F5344CB8AC3E}">
        <p14:creationId xmlns:p14="http://schemas.microsoft.com/office/powerpoint/2010/main" val="4017614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A93A64-E432-4EFD-AFF1-246B0488724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577AA93-2C73-4AD2-AA45-C1F8F4FBE6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8FB72AA-A175-4561-9C76-6BE4F1E5C2EA}"/>
              </a:ext>
            </a:extLst>
          </p:cNvPr>
          <p:cNvSpPr>
            <a:spLocks noGrp="1"/>
          </p:cNvSpPr>
          <p:nvPr>
            <p:ph type="dt" sz="half" idx="10"/>
          </p:nvPr>
        </p:nvSpPr>
        <p:spPr/>
        <p:txBody>
          <a:bodyPr/>
          <a:lstStyle/>
          <a:p>
            <a:fld id="{7B354AD3-0643-458C-9330-B72D013ACB92}" type="datetime1">
              <a:rPr lang="fr-FR" smtClean="0"/>
              <a:t>01/02/2022</a:t>
            </a:fld>
            <a:endParaRPr lang="fr-FR"/>
          </a:p>
        </p:txBody>
      </p:sp>
      <p:sp>
        <p:nvSpPr>
          <p:cNvPr id="5" name="Espace réservé du pied de page 4">
            <a:extLst>
              <a:ext uri="{FF2B5EF4-FFF2-40B4-BE49-F238E27FC236}">
                <a16:creationId xmlns:a16="http://schemas.microsoft.com/office/drawing/2014/main" id="{7C8F492D-EACA-46C7-9D54-BE535B675CD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2602DC7-2038-4C96-BD26-6F599E0B028F}"/>
              </a:ext>
            </a:extLst>
          </p:cNvPr>
          <p:cNvSpPr>
            <a:spLocks noGrp="1"/>
          </p:cNvSpPr>
          <p:nvPr>
            <p:ph type="sldNum" sz="quarter" idx="12"/>
          </p:nvPr>
        </p:nvSpPr>
        <p:spPr/>
        <p:txBody>
          <a:bodyPr/>
          <a:lstStyle/>
          <a:p>
            <a:fld id="{F4045FC7-85B4-4B90-B7D3-2EF88D4BCA3C}" type="slidenum">
              <a:rPr lang="fr-FR" smtClean="0"/>
              <a:t>‹N°›</a:t>
            </a:fld>
            <a:endParaRPr lang="fr-FR"/>
          </a:p>
        </p:txBody>
      </p:sp>
    </p:spTree>
    <p:extLst>
      <p:ext uri="{BB962C8B-B14F-4D97-AF65-F5344CB8AC3E}">
        <p14:creationId xmlns:p14="http://schemas.microsoft.com/office/powerpoint/2010/main" val="400389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2105BB-A3B7-441F-BA63-97765BF39F3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09C62AB-3F9E-45A3-9DA3-DC317BCA0C1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D7A18E8-A40D-4F5F-964E-27CDD4056E7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DA60407-95CF-49EB-AB52-567E23222ED1}"/>
              </a:ext>
            </a:extLst>
          </p:cNvPr>
          <p:cNvSpPr>
            <a:spLocks noGrp="1"/>
          </p:cNvSpPr>
          <p:nvPr>
            <p:ph type="dt" sz="half" idx="10"/>
          </p:nvPr>
        </p:nvSpPr>
        <p:spPr/>
        <p:txBody>
          <a:bodyPr/>
          <a:lstStyle/>
          <a:p>
            <a:fld id="{B63E1293-0FD9-4E5E-8176-AEA16EAE1A98}" type="datetime1">
              <a:rPr lang="fr-FR" smtClean="0"/>
              <a:t>01/02/2022</a:t>
            </a:fld>
            <a:endParaRPr lang="fr-FR"/>
          </a:p>
        </p:txBody>
      </p:sp>
      <p:sp>
        <p:nvSpPr>
          <p:cNvPr id="6" name="Espace réservé du pied de page 5">
            <a:extLst>
              <a:ext uri="{FF2B5EF4-FFF2-40B4-BE49-F238E27FC236}">
                <a16:creationId xmlns:a16="http://schemas.microsoft.com/office/drawing/2014/main" id="{ACCA36DB-E2D4-42DC-BF31-BC0DA5F718F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44BC82D-C26D-4A0B-8906-D80ADE5350E0}"/>
              </a:ext>
            </a:extLst>
          </p:cNvPr>
          <p:cNvSpPr>
            <a:spLocks noGrp="1"/>
          </p:cNvSpPr>
          <p:nvPr>
            <p:ph type="sldNum" sz="quarter" idx="12"/>
          </p:nvPr>
        </p:nvSpPr>
        <p:spPr/>
        <p:txBody>
          <a:bodyPr/>
          <a:lstStyle/>
          <a:p>
            <a:fld id="{F4045FC7-85B4-4B90-B7D3-2EF88D4BCA3C}" type="slidenum">
              <a:rPr lang="fr-FR" smtClean="0"/>
              <a:t>‹N°›</a:t>
            </a:fld>
            <a:endParaRPr lang="fr-FR"/>
          </a:p>
        </p:txBody>
      </p:sp>
    </p:spTree>
    <p:extLst>
      <p:ext uri="{BB962C8B-B14F-4D97-AF65-F5344CB8AC3E}">
        <p14:creationId xmlns:p14="http://schemas.microsoft.com/office/powerpoint/2010/main" val="2898264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1DE528-F243-4709-B314-4AA55B31DB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414701B-7C8D-427A-B472-677970B047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98BBEC0-CE00-48F3-807C-A116CD493DA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2C9329F-BF35-4540-A943-3BFAE60CF1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5CFB411-7EEE-4992-951C-2E345485C00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19EBB96-29C7-4000-8905-23A2EF09B2EA}"/>
              </a:ext>
            </a:extLst>
          </p:cNvPr>
          <p:cNvSpPr>
            <a:spLocks noGrp="1"/>
          </p:cNvSpPr>
          <p:nvPr>
            <p:ph type="dt" sz="half" idx="10"/>
          </p:nvPr>
        </p:nvSpPr>
        <p:spPr/>
        <p:txBody>
          <a:bodyPr/>
          <a:lstStyle/>
          <a:p>
            <a:fld id="{98060631-4827-46F6-9862-7F1C9BF52D97}" type="datetime1">
              <a:rPr lang="fr-FR" smtClean="0"/>
              <a:t>01/02/2022</a:t>
            </a:fld>
            <a:endParaRPr lang="fr-FR"/>
          </a:p>
        </p:txBody>
      </p:sp>
      <p:sp>
        <p:nvSpPr>
          <p:cNvPr id="8" name="Espace réservé du pied de page 7">
            <a:extLst>
              <a:ext uri="{FF2B5EF4-FFF2-40B4-BE49-F238E27FC236}">
                <a16:creationId xmlns:a16="http://schemas.microsoft.com/office/drawing/2014/main" id="{80CB77D2-C31A-4835-80F6-21F7F7A9C34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6ACC1A0-4C1E-4446-A08E-057F9AB529C8}"/>
              </a:ext>
            </a:extLst>
          </p:cNvPr>
          <p:cNvSpPr>
            <a:spLocks noGrp="1"/>
          </p:cNvSpPr>
          <p:nvPr>
            <p:ph type="sldNum" sz="quarter" idx="12"/>
          </p:nvPr>
        </p:nvSpPr>
        <p:spPr/>
        <p:txBody>
          <a:bodyPr/>
          <a:lstStyle/>
          <a:p>
            <a:fld id="{F4045FC7-85B4-4B90-B7D3-2EF88D4BCA3C}" type="slidenum">
              <a:rPr lang="fr-FR" smtClean="0"/>
              <a:t>‹N°›</a:t>
            </a:fld>
            <a:endParaRPr lang="fr-FR"/>
          </a:p>
        </p:txBody>
      </p:sp>
    </p:spTree>
    <p:extLst>
      <p:ext uri="{BB962C8B-B14F-4D97-AF65-F5344CB8AC3E}">
        <p14:creationId xmlns:p14="http://schemas.microsoft.com/office/powerpoint/2010/main" val="913446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3C77A1-E739-4C07-B373-49B7B625644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91B575F-0DE4-45D8-A870-0836DCAA6A87}"/>
              </a:ext>
            </a:extLst>
          </p:cNvPr>
          <p:cNvSpPr>
            <a:spLocks noGrp="1"/>
          </p:cNvSpPr>
          <p:nvPr>
            <p:ph type="dt" sz="half" idx="10"/>
          </p:nvPr>
        </p:nvSpPr>
        <p:spPr/>
        <p:txBody>
          <a:bodyPr/>
          <a:lstStyle/>
          <a:p>
            <a:fld id="{263E22E2-EAAA-4831-BE1B-2EC52940B75F}" type="datetime1">
              <a:rPr lang="fr-FR" smtClean="0"/>
              <a:t>01/02/2022</a:t>
            </a:fld>
            <a:endParaRPr lang="fr-FR"/>
          </a:p>
        </p:txBody>
      </p:sp>
      <p:sp>
        <p:nvSpPr>
          <p:cNvPr id="4" name="Espace réservé du pied de page 3">
            <a:extLst>
              <a:ext uri="{FF2B5EF4-FFF2-40B4-BE49-F238E27FC236}">
                <a16:creationId xmlns:a16="http://schemas.microsoft.com/office/drawing/2014/main" id="{03E5C4BE-6F8C-4452-A78B-13C45097B80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EC619E8-A217-409E-B66D-8249689E9EB1}"/>
              </a:ext>
            </a:extLst>
          </p:cNvPr>
          <p:cNvSpPr>
            <a:spLocks noGrp="1"/>
          </p:cNvSpPr>
          <p:nvPr>
            <p:ph type="sldNum" sz="quarter" idx="12"/>
          </p:nvPr>
        </p:nvSpPr>
        <p:spPr/>
        <p:txBody>
          <a:bodyPr/>
          <a:lstStyle/>
          <a:p>
            <a:fld id="{F4045FC7-85B4-4B90-B7D3-2EF88D4BCA3C}" type="slidenum">
              <a:rPr lang="fr-FR" smtClean="0"/>
              <a:t>‹N°›</a:t>
            </a:fld>
            <a:endParaRPr lang="fr-FR"/>
          </a:p>
        </p:txBody>
      </p:sp>
    </p:spTree>
    <p:extLst>
      <p:ext uri="{BB962C8B-B14F-4D97-AF65-F5344CB8AC3E}">
        <p14:creationId xmlns:p14="http://schemas.microsoft.com/office/powerpoint/2010/main" val="1564791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3FCA147-8E70-4FE9-9ABC-B40C7C24EB9B}"/>
              </a:ext>
            </a:extLst>
          </p:cNvPr>
          <p:cNvSpPr>
            <a:spLocks noGrp="1"/>
          </p:cNvSpPr>
          <p:nvPr>
            <p:ph type="dt" sz="half" idx="10"/>
          </p:nvPr>
        </p:nvSpPr>
        <p:spPr/>
        <p:txBody>
          <a:bodyPr/>
          <a:lstStyle/>
          <a:p>
            <a:fld id="{B4F83D68-F975-4607-8032-832186BA336D}" type="datetime1">
              <a:rPr lang="fr-FR" smtClean="0"/>
              <a:t>01/02/2022</a:t>
            </a:fld>
            <a:endParaRPr lang="fr-FR"/>
          </a:p>
        </p:txBody>
      </p:sp>
      <p:sp>
        <p:nvSpPr>
          <p:cNvPr id="3" name="Espace réservé du pied de page 2">
            <a:extLst>
              <a:ext uri="{FF2B5EF4-FFF2-40B4-BE49-F238E27FC236}">
                <a16:creationId xmlns:a16="http://schemas.microsoft.com/office/drawing/2014/main" id="{ED20CE47-08BF-4F8B-8399-3876C4DD824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9200A2B-36ED-4923-927A-ADEE96182484}"/>
              </a:ext>
            </a:extLst>
          </p:cNvPr>
          <p:cNvSpPr>
            <a:spLocks noGrp="1"/>
          </p:cNvSpPr>
          <p:nvPr>
            <p:ph type="sldNum" sz="quarter" idx="12"/>
          </p:nvPr>
        </p:nvSpPr>
        <p:spPr/>
        <p:txBody>
          <a:bodyPr/>
          <a:lstStyle/>
          <a:p>
            <a:fld id="{F4045FC7-85B4-4B90-B7D3-2EF88D4BCA3C}" type="slidenum">
              <a:rPr lang="fr-FR" smtClean="0"/>
              <a:t>‹N°›</a:t>
            </a:fld>
            <a:endParaRPr lang="fr-FR"/>
          </a:p>
        </p:txBody>
      </p:sp>
    </p:spTree>
    <p:extLst>
      <p:ext uri="{BB962C8B-B14F-4D97-AF65-F5344CB8AC3E}">
        <p14:creationId xmlns:p14="http://schemas.microsoft.com/office/powerpoint/2010/main" val="1385219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F057BB-05BB-4987-ACDE-1004DBCE998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FD64A36-0F19-48A7-B574-7D703250A0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E2B9800-58F1-4A1D-80E7-53ADBD9960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D441946-0E87-4FC7-A777-4A01AC4D367D}"/>
              </a:ext>
            </a:extLst>
          </p:cNvPr>
          <p:cNvSpPr>
            <a:spLocks noGrp="1"/>
          </p:cNvSpPr>
          <p:nvPr>
            <p:ph type="dt" sz="half" idx="10"/>
          </p:nvPr>
        </p:nvSpPr>
        <p:spPr/>
        <p:txBody>
          <a:bodyPr/>
          <a:lstStyle/>
          <a:p>
            <a:fld id="{09608725-AEF5-4F4E-B751-5C64A59E4256}" type="datetime1">
              <a:rPr lang="fr-FR" smtClean="0"/>
              <a:t>01/02/2022</a:t>
            </a:fld>
            <a:endParaRPr lang="fr-FR"/>
          </a:p>
        </p:txBody>
      </p:sp>
      <p:sp>
        <p:nvSpPr>
          <p:cNvPr id="6" name="Espace réservé du pied de page 5">
            <a:extLst>
              <a:ext uri="{FF2B5EF4-FFF2-40B4-BE49-F238E27FC236}">
                <a16:creationId xmlns:a16="http://schemas.microsoft.com/office/drawing/2014/main" id="{045747C2-24BC-46F8-89A7-CFC36FF8E1A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9927326-4F58-466C-93AD-B9226AFDBF6D}"/>
              </a:ext>
            </a:extLst>
          </p:cNvPr>
          <p:cNvSpPr>
            <a:spLocks noGrp="1"/>
          </p:cNvSpPr>
          <p:nvPr>
            <p:ph type="sldNum" sz="quarter" idx="12"/>
          </p:nvPr>
        </p:nvSpPr>
        <p:spPr/>
        <p:txBody>
          <a:bodyPr/>
          <a:lstStyle/>
          <a:p>
            <a:fld id="{F4045FC7-85B4-4B90-B7D3-2EF88D4BCA3C}" type="slidenum">
              <a:rPr lang="fr-FR" smtClean="0"/>
              <a:t>‹N°›</a:t>
            </a:fld>
            <a:endParaRPr lang="fr-FR"/>
          </a:p>
        </p:txBody>
      </p:sp>
    </p:spTree>
    <p:extLst>
      <p:ext uri="{BB962C8B-B14F-4D97-AF65-F5344CB8AC3E}">
        <p14:creationId xmlns:p14="http://schemas.microsoft.com/office/powerpoint/2010/main" val="3121641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34CC51-330F-42BF-9210-28670125E26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E119222-8B34-4963-99F8-CC34DD2D50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4B1411C-5BD9-42CB-96B6-558A89B38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5DE565C-9CF1-4211-A156-A576449D31F9}"/>
              </a:ext>
            </a:extLst>
          </p:cNvPr>
          <p:cNvSpPr>
            <a:spLocks noGrp="1"/>
          </p:cNvSpPr>
          <p:nvPr>
            <p:ph type="dt" sz="half" idx="10"/>
          </p:nvPr>
        </p:nvSpPr>
        <p:spPr/>
        <p:txBody>
          <a:bodyPr/>
          <a:lstStyle/>
          <a:p>
            <a:fld id="{A88878A0-C922-4CEC-80CF-D3E91122803B}" type="datetime1">
              <a:rPr lang="fr-FR" smtClean="0"/>
              <a:t>01/02/2022</a:t>
            </a:fld>
            <a:endParaRPr lang="fr-FR"/>
          </a:p>
        </p:txBody>
      </p:sp>
      <p:sp>
        <p:nvSpPr>
          <p:cNvPr id="6" name="Espace réservé du pied de page 5">
            <a:extLst>
              <a:ext uri="{FF2B5EF4-FFF2-40B4-BE49-F238E27FC236}">
                <a16:creationId xmlns:a16="http://schemas.microsoft.com/office/drawing/2014/main" id="{41D3C1C4-A943-4110-ABEB-CF3FF0F6D7A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6BAE472-0561-4E8D-B384-40D673674DB8}"/>
              </a:ext>
            </a:extLst>
          </p:cNvPr>
          <p:cNvSpPr>
            <a:spLocks noGrp="1"/>
          </p:cNvSpPr>
          <p:nvPr>
            <p:ph type="sldNum" sz="quarter" idx="12"/>
          </p:nvPr>
        </p:nvSpPr>
        <p:spPr/>
        <p:txBody>
          <a:bodyPr/>
          <a:lstStyle/>
          <a:p>
            <a:fld id="{F4045FC7-85B4-4B90-B7D3-2EF88D4BCA3C}" type="slidenum">
              <a:rPr lang="fr-FR" smtClean="0"/>
              <a:t>‹N°›</a:t>
            </a:fld>
            <a:endParaRPr lang="fr-FR"/>
          </a:p>
        </p:txBody>
      </p:sp>
    </p:spTree>
    <p:extLst>
      <p:ext uri="{BB962C8B-B14F-4D97-AF65-F5344CB8AC3E}">
        <p14:creationId xmlns:p14="http://schemas.microsoft.com/office/powerpoint/2010/main" val="4067396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437FFDA-FDA7-4D49-B47B-0A91C114FF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F5E8BAB-40A2-43E0-92B5-14571C2CE0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30B4EE5-AB61-46E6-B3C6-D38D0A2366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69D3C-F2BC-434D-93CE-1D2C5AF9D477}" type="datetime1">
              <a:rPr lang="fr-FR" smtClean="0"/>
              <a:t>01/02/2022</a:t>
            </a:fld>
            <a:endParaRPr lang="fr-FR"/>
          </a:p>
        </p:txBody>
      </p:sp>
      <p:sp>
        <p:nvSpPr>
          <p:cNvPr id="5" name="Espace réservé du pied de page 4">
            <a:extLst>
              <a:ext uri="{FF2B5EF4-FFF2-40B4-BE49-F238E27FC236}">
                <a16:creationId xmlns:a16="http://schemas.microsoft.com/office/drawing/2014/main" id="{AF039594-D6AB-4833-AAB8-A3E23C4C8E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3777F6C-D091-408C-B0BA-0B7E712C38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045FC7-85B4-4B90-B7D3-2EF88D4BCA3C}" type="slidenum">
              <a:rPr lang="fr-FR" smtClean="0"/>
              <a:t>‹N°›</a:t>
            </a:fld>
            <a:endParaRPr lang="fr-FR"/>
          </a:p>
        </p:txBody>
      </p:sp>
    </p:spTree>
    <p:extLst>
      <p:ext uri="{BB962C8B-B14F-4D97-AF65-F5344CB8AC3E}">
        <p14:creationId xmlns:p14="http://schemas.microsoft.com/office/powerpoint/2010/main" val="1557927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6DF612BE-2D4F-4D44-B9EE-FC9C46913241}"/>
              </a:ext>
            </a:extLst>
          </p:cNvPr>
          <p:cNvSpPr>
            <a:spLocks noGrp="1"/>
          </p:cNvSpPr>
          <p:nvPr>
            <p:ph type="sldNum" sz="quarter" idx="12"/>
          </p:nvPr>
        </p:nvSpPr>
        <p:spPr/>
        <p:txBody>
          <a:bodyPr/>
          <a:lstStyle/>
          <a:p>
            <a:fld id="{F4045FC7-85B4-4B90-B7D3-2EF88D4BCA3C}" type="slidenum">
              <a:rPr lang="fr-FR" smtClean="0"/>
              <a:t>1</a:t>
            </a:fld>
            <a:endParaRPr lang="fr-FR"/>
          </a:p>
        </p:txBody>
      </p:sp>
      <p:sp>
        <p:nvSpPr>
          <p:cNvPr id="5" name="Titre 1">
            <a:extLst>
              <a:ext uri="{FF2B5EF4-FFF2-40B4-BE49-F238E27FC236}">
                <a16:creationId xmlns:a16="http://schemas.microsoft.com/office/drawing/2014/main" id="{279F5652-8196-484F-B150-5B83E330EB91}"/>
              </a:ext>
            </a:extLst>
          </p:cNvPr>
          <p:cNvSpPr>
            <a:spLocks noGrp="1"/>
          </p:cNvSpPr>
          <p:nvPr>
            <p:ph type="ctrTitle"/>
          </p:nvPr>
        </p:nvSpPr>
        <p:spPr>
          <a:xfrm>
            <a:off x="927942" y="4632063"/>
            <a:ext cx="8825658" cy="1517822"/>
          </a:xfrm>
        </p:spPr>
        <p:txBody>
          <a:bodyPr/>
          <a:lstStyle/>
          <a:p>
            <a:pPr algn="l"/>
            <a:r>
              <a:rPr lang="fr-FR" sz="2000" dirty="0"/>
              <a:t>Présenté par le groupe 2 :</a:t>
            </a:r>
            <a:br>
              <a:rPr lang="fr-FR" sz="2000" dirty="0"/>
            </a:br>
            <a:br>
              <a:rPr lang="fr-FR" sz="2000" dirty="0"/>
            </a:br>
            <a:r>
              <a:rPr lang="fr-FR" sz="2000" b="1" dirty="0"/>
              <a:t>GAGNON </a:t>
            </a:r>
            <a:r>
              <a:rPr lang="fr-FR" sz="2000" b="1" dirty="0" err="1"/>
              <a:t>Efoé</a:t>
            </a:r>
            <a:r>
              <a:rPr lang="fr-FR" sz="2000" b="1" dirty="0"/>
              <a:t> </a:t>
            </a:r>
            <a:r>
              <a:rPr lang="fr-FR" sz="2000" b="1" dirty="0" err="1"/>
              <a:t>Schamma</a:t>
            </a:r>
            <a:br>
              <a:rPr lang="fr-FR" sz="2000" b="1" dirty="0"/>
            </a:br>
            <a:r>
              <a:rPr lang="fr-FR" sz="2000" b="1" dirty="0"/>
              <a:t>KOUSSAWO Ayélé Lucie</a:t>
            </a:r>
            <a:br>
              <a:rPr lang="fr-FR" sz="2000" b="1" dirty="0"/>
            </a:br>
            <a:r>
              <a:rPr lang="fr-FR" sz="2000" b="1" dirty="0"/>
              <a:t>PAMAZI M. </a:t>
            </a:r>
            <a:r>
              <a:rPr lang="fr-FR" sz="2000" b="1" dirty="0" err="1"/>
              <a:t>Essozimma</a:t>
            </a:r>
            <a:endParaRPr lang="fr-FR" sz="2000" b="1" dirty="0"/>
          </a:p>
        </p:txBody>
      </p:sp>
      <p:sp>
        <p:nvSpPr>
          <p:cNvPr id="6" name="Sous-titre 2">
            <a:extLst>
              <a:ext uri="{FF2B5EF4-FFF2-40B4-BE49-F238E27FC236}">
                <a16:creationId xmlns:a16="http://schemas.microsoft.com/office/drawing/2014/main" id="{39496DC3-D1B6-4A4E-904F-BA239DC4605F}"/>
              </a:ext>
            </a:extLst>
          </p:cNvPr>
          <p:cNvSpPr>
            <a:spLocks noGrp="1"/>
          </p:cNvSpPr>
          <p:nvPr>
            <p:ph type="subTitle" idx="1"/>
          </p:nvPr>
        </p:nvSpPr>
        <p:spPr>
          <a:xfrm>
            <a:off x="3900332" y="136525"/>
            <a:ext cx="8113368" cy="936897"/>
          </a:xfrm>
        </p:spPr>
        <p:txBody>
          <a:bodyPr>
            <a:noAutofit/>
          </a:bodyPr>
          <a:lstStyle/>
          <a:p>
            <a:pPr algn="ctr"/>
            <a:r>
              <a:rPr lang="fr-FR" sz="2800" dirty="0"/>
              <a:t>UE: MITST03: CONCEPTION ET PROGRAMMATION ORIENTEES OBJETS</a:t>
            </a:r>
          </a:p>
        </p:txBody>
      </p:sp>
      <p:sp>
        <p:nvSpPr>
          <p:cNvPr id="7" name="Sous-titre 2">
            <a:extLst>
              <a:ext uri="{FF2B5EF4-FFF2-40B4-BE49-F238E27FC236}">
                <a16:creationId xmlns:a16="http://schemas.microsoft.com/office/drawing/2014/main" id="{7C16B02E-BE0E-4979-8F89-9E4457C1DA00}"/>
              </a:ext>
            </a:extLst>
          </p:cNvPr>
          <p:cNvSpPr txBox="1">
            <a:spLocks/>
          </p:cNvSpPr>
          <p:nvPr/>
        </p:nvSpPr>
        <p:spPr>
          <a:xfrm>
            <a:off x="617200" y="2225936"/>
            <a:ext cx="10965200" cy="2199662"/>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fr-FR" sz="6000" b="1" dirty="0">
                <a:solidFill>
                  <a:srgbClr val="7030A0"/>
                </a:solidFill>
                <a:latin typeface="Algerian" panose="04020705040A02060702" pitchFamily="82" charset="0"/>
              </a:rPr>
              <a:t>Diagramme UML des cas d'utilisation</a:t>
            </a:r>
          </a:p>
        </p:txBody>
      </p:sp>
      <p:pic>
        <p:nvPicPr>
          <p:cNvPr id="9" name="Image 8">
            <a:extLst>
              <a:ext uri="{FF2B5EF4-FFF2-40B4-BE49-F238E27FC236}">
                <a16:creationId xmlns:a16="http://schemas.microsoft.com/office/drawing/2014/main" id="{2AF76CFE-C0BD-48DD-83A0-D5287E992131}"/>
              </a:ext>
            </a:extLst>
          </p:cNvPr>
          <p:cNvPicPr>
            <a:picLocks noChangeAspect="1"/>
          </p:cNvPicPr>
          <p:nvPr/>
        </p:nvPicPr>
        <p:blipFill>
          <a:blip r:embed="rId2"/>
          <a:stretch>
            <a:fillRect/>
          </a:stretch>
        </p:blipFill>
        <p:spPr>
          <a:xfrm>
            <a:off x="0" y="-89206"/>
            <a:ext cx="2239172" cy="1059128"/>
          </a:xfrm>
          <a:prstGeom prst="rect">
            <a:avLst/>
          </a:prstGeom>
        </p:spPr>
      </p:pic>
      <p:sp>
        <p:nvSpPr>
          <p:cNvPr id="11" name="ZoneTexte 10">
            <a:extLst>
              <a:ext uri="{FF2B5EF4-FFF2-40B4-BE49-F238E27FC236}">
                <a16:creationId xmlns:a16="http://schemas.microsoft.com/office/drawing/2014/main" id="{3BC6A17D-2F89-4A33-9981-3DCA0CE04A39}"/>
              </a:ext>
            </a:extLst>
          </p:cNvPr>
          <p:cNvSpPr txBox="1"/>
          <p:nvPr/>
        </p:nvSpPr>
        <p:spPr>
          <a:xfrm>
            <a:off x="852332" y="1349561"/>
            <a:ext cx="6096000" cy="707886"/>
          </a:xfrm>
          <a:prstGeom prst="rect">
            <a:avLst/>
          </a:prstGeom>
          <a:noFill/>
        </p:spPr>
        <p:txBody>
          <a:bodyPr wrap="square">
            <a:spAutoFit/>
          </a:bodyPr>
          <a:lstStyle/>
          <a:p>
            <a:r>
              <a:rPr lang="fr-FR" sz="4000" dirty="0">
                <a:solidFill>
                  <a:schemeClr val="tx1"/>
                </a:solidFill>
              </a:rPr>
              <a:t>Thème: </a:t>
            </a:r>
          </a:p>
        </p:txBody>
      </p:sp>
    </p:spTree>
    <p:extLst>
      <p:ext uri="{BB962C8B-B14F-4D97-AF65-F5344CB8AC3E}">
        <p14:creationId xmlns:p14="http://schemas.microsoft.com/office/powerpoint/2010/main" val="522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44DE8E1-B67D-445F-91F8-32D1E052E690}"/>
              </a:ext>
            </a:extLst>
          </p:cNvPr>
          <p:cNvSpPr>
            <a:spLocks noGrp="1"/>
          </p:cNvSpPr>
          <p:nvPr>
            <p:ph idx="1"/>
          </p:nvPr>
        </p:nvSpPr>
        <p:spPr>
          <a:xfrm>
            <a:off x="433252" y="1962150"/>
            <a:ext cx="10515600" cy="4895850"/>
          </a:xfrm>
        </p:spPr>
        <p:txBody>
          <a:bodyPr>
            <a:normAutofit lnSpcReduction="10000"/>
          </a:bodyPr>
          <a:lstStyle/>
          <a:p>
            <a:pPr marL="0" indent="0">
              <a:buNone/>
            </a:pPr>
            <a:r>
              <a:rPr lang="fr-FR" sz="3000" dirty="0">
                <a:solidFill>
                  <a:schemeClr val="accent6">
                    <a:lumMod val="50000"/>
                  </a:schemeClr>
                </a:solidFill>
                <a:latin typeface="Arial Black" panose="020B0A04020102020204" pitchFamily="34" charset="0"/>
              </a:rPr>
              <a:t>Comment identifier un acteur ?</a:t>
            </a:r>
          </a:p>
          <a:p>
            <a:pPr>
              <a:lnSpc>
                <a:spcPct val="150000"/>
              </a:lnSpc>
            </a:pPr>
            <a:r>
              <a:rPr lang="fr-FR" sz="2200" b="0" i="0" u="none" strike="noStrike" dirty="0">
                <a:solidFill>
                  <a:srgbClr val="000000"/>
                </a:solidFill>
                <a:effectLst/>
              </a:rPr>
              <a:t>Pour identifier les acteurs, il faut se poser la question suivante : </a:t>
            </a:r>
          </a:p>
          <a:p>
            <a:pPr marL="0" indent="0">
              <a:lnSpc>
                <a:spcPct val="150000"/>
              </a:lnSpc>
              <a:buNone/>
            </a:pPr>
            <a:r>
              <a:rPr lang="fr-FR" sz="2200" b="0" i="0" u="none" strike="noStrike" dirty="0">
                <a:solidFill>
                  <a:srgbClr val="000000"/>
                </a:solidFill>
                <a:effectLst/>
              </a:rPr>
              <a:t>quelles sont les entités externes au système et qui réagissent directement avec le système? </a:t>
            </a:r>
            <a:endParaRPr lang="fr-FR" sz="2200" dirty="0"/>
          </a:p>
          <a:p>
            <a:pPr algn="just">
              <a:lnSpc>
                <a:spcPct val="150000"/>
              </a:lnSpc>
              <a:spcBef>
                <a:spcPts val="1200"/>
              </a:spcBef>
              <a:spcAft>
                <a:spcPts val="1200"/>
              </a:spcAft>
            </a:pPr>
            <a:r>
              <a:rPr lang="fr-FR" sz="2200" b="0" i="0" u="none" strike="noStrike" dirty="0">
                <a:solidFill>
                  <a:srgbClr val="000000"/>
                </a:solidFill>
                <a:effectLst/>
              </a:rPr>
              <a:t>Les acteurs candidats sont systématiquement :</a:t>
            </a:r>
            <a:endParaRPr lang="fr-FR" sz="2200" b="0" dirty="0">
              <a:effectLst/>
            </a:endParaRPr>
          </a:p>
          <a:p>
            <a:pPr lvl="1" algn="just" fontAlgn="base">
              <a:lnSpc>
                <a:spcPct val="150000"/>
              </a:lnSpc>
              <a:spcBef>
                <a:spcPts val="1200"/>
              </a:spcBef>
              <a:spcAft>
                <a:spcPts val="1000"/>
              </a:spcAft>
            </a:pPr>
            <a:r>
              <a:rPr lang="fr-FR" sz="2200" b="0" i="0" u="none" strike="noStrike" dirty="0">
                <a:solidFill>
                  <a:srgbClr val="000000"/>
                </a:solidFill>
                <a:effectLst/>
              </a:rPr>
              <a:t>Les utilisateurs humains directs : on fait donc en sorte d’identifier tous les profils possibles ;</a:t>
            </a:r>
          </a:p>
          <a:p>
            <a:pPr lvl="1" algn="just" fontAlgn="base">
              <a:lnSpc>
                <a:spcPct val="150000"/>
              </a:lnSpc>
              <a:spcBef>
                <a:spcPts val="1200"/>
              </a:spcBef>
              <a:spcAft>
                <a:spcPts val="1200"/>
              </a:spcAft>
            </a:pPr>
            <a:r>
              <a:rPr lang="fr-FR" sz="2200" b="0" i="0" u="none" strike="noStrike" dirty="0">
                <a:solidFill>
                  <a:srgbClr val="000000"/>
                </a:solidFill>
                <a:effectLst/>
              </a:rPr>
              <a:t>les autres systèmes connexes qui interagissent aussi directement avec le système étudié, souvent par le biais de protocoles bidirectionnels.</a:t>
            </a:r>
          </a:p>
          <a:p>
            <a:pPr marL="0" indent="0">
              <a:buNone/>
            </a:pPr>
            <a:endParaRPr lang="fr-FR" dirty="0"/>
          </a:p>
        </p:txBody>
      </p:sp>
      <p:sp>
        <p:nvSpPr>
          <p:cNvPr id="4" name="Espace réservé du numéro de diapositive 3">
            <a:extLst>
              <a:ext uri="{FF2B5EF4-FFF2-40B4-BE49-F238E27FC236}">
                <a16:creationId xmlns:a16="http://schemas.microsoft.com/office/drawing/2014/main" id="{EC15D88F-DBE0-4E89-9A3E-7EAA773B4A0F}"/>
              </a:ext>
            </a:extLst>
          </p:cNvPr>
          <p:cNvSpPr>
            <a:spLocks noGrp="1"/>
          </p:cNvSpPr>
          <p:nvPr>
            <p:ph type="sldNum" sz="quarter" idx="12"/>
          </p:nvPr>
        </p:nvSpPr>
        <p:spPr/>
        <p:txBody>
          <a:bodyPr/>
          <a:lstStyle/>
          <a:p>
            <a:fld id="{F4045FC7-85B4-4B90-B7D3-2EF88D4BCA3C}" type="slidenum">
              <a:rPr lang="fr-FR" smtClean="0"/>
              <a:t>10</a:t>
            </a:fld>
            <a:endParaRPr lang="fr-FR"/>
          </a:p>
        </p:txBody>
      </p:sp>
      <p:sp>
        <p:nvSpPr>
          <p:cNvPr id="5" name="Titre 1">
            <a:extLst>
              <a:ext uri="{FF2B5EF4-FFF2-40B4-BE49-F238E27FC236}">
                <a16:creationId xmlns:a16="http://schemas.microsoft.com/office/drawing/2014/main" id="{0907E8EC-EE4E-47C6-801B-B115F26EA2EE}"/>
              </a:ext>
            </a:extLst>
          </p:cNvPr>
          <p:cNvSpPr>
            <a:spLocks noGrp="1"/>
          </p:cNvSpPr>
          <p:nvPr>
            <p:ph type="title"/>
          </p:nvPr>
        </p:nvSpPr>
        <p:spPr>
          <a:xfrm>
            <a:off x="646612" y="307613"/>
            <a:ext cx="10707188" cy="1155428"/>
          </a:xfrm>
        </p:spPr>
        <p:txBody>
          <a:bodyPr>
            <a:noAutofit/>
          </a:bodyPr>
          <a:lstStyle/>
          <a:p>
            <a:pPr algn="ctr">
              <a:lnSpc>
                <a:spcPct val="100000"/>
              </a:lnSpc>
            </a:pPr>
            <a:r>
              <a:rPr lang="fr-FR" sz="2800" b="0" i="0" u="none" strike="noStrike" dirty="0">
                <a:solidFill>
                  <a:schemeClr val="accent2">
                    <a:lumMod val="50000"/>
                  </a:schemeClr>
                </a:solidFill>
                <a:effectLst/>
                <a:latin typeface="Arial Black" panose="020B0A04020102020204" pitchFamily="34" charset="0"/>
              </a:rPr>
              <a:t>Les composantes du diagramme de cas d’utilisation </a:t>
            </a:r>
            <a:r>
              <a:rPr lang="fr-FR" sz="2800" b="0" i="0" u="none" strike="noStrike" dirty="0">
                <a:solidFill>
                  <a:srgbClr val="000000"/>
                </a:solidFill>
                <a:effectLst/>
                <a:latin typeface="Arial Black" panose="020B0A04020102020204" pitchFamily="34" charset="0"/>
              </a:rPr>
              <a:t>: </a:t>
            </a:r>
            <a:br>
              <a:rPr lang="fr-FR" sz="2800" b="0" i="0" u="none" strike="noStrike" dirty="0">
                <a:solidFill>
                  <a:srgbClr val="000000"/>
                </a:solidFill>
                <a:effectLst/>
                <a:latin typeface="Arial Black" panose="020B0A04020102020204" pitchFamily="34" charset="0"/>
              </a:rPr>
            </a:br>
            <a:r>
              <a:rPr lang="fr-FR" sz="2800" b="0" i="0" u="none" strike="noStrike" dirty="0">
                <a:solidFill>
                  <a:srgbClr val="000000"/>
                </a:solidFill>
                <a:effectLst/>
                <a:latin typeface="Arial Black" panose="020B0A04020102020204" pitchFamily="34" charset="0"/>
              </a:rPr>
              <a:t>les acteurs</a:t>
            </a:r>
            <a:endParaRPr lang="fr-FR" sz="2800" dirty="0">
              <a:latin typeface="Arial Black" panose="020B0A04020102020204" pitchFamily="34" charset="0"/>
            </a:endParaRPr>
          </a:p>
        </p:txBody>
      </p:sp>
    </p:spTree>
    <p:extLst>
      <p:ext uri="{BB962C8B-B14F-4D97-AF65-F5344CB8AC3E}">
        <p14:creationId xmlns:p14="http://schemas.microsoft.com/office/powerpoint/2010/main" val="3351401023"/>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492F9E1-262F-4AF5-A0B0-DAC0C2341F67}"/>
              </a:ext>
            </a:extLst>
          </p:cNvPr>
          <p:cNvSpPr>
            <a:spLocks noGrp="1"/>
          </p:cNvSpPr>
          <p:nvPr>
            <p:ph idx="1"/>
          </p:nvPr>
        </p:nvSpPr>
        <p:spPr>
          <a:xfrm>
            <a:off x="838200" y="1825625"/>
            <a:ext cx="10637520" cy="4667250"/>
          </a:xfrm>
        </p:spPr>
        <p:txBody>
          <a:bodyPr>
            <a:normAutofit lnSpcReduction="10000"/>
          </a:bodyPr>
          <a:lstStyle/>
          <a:p>
            <a:pPr marL="0" indent="0">
              <a:buNone/>
            </a:pPr>
            <a:r>
              <a:rPr lang="fr-FR" b="0" i="0" u="none" strike="noStrike" dirty="0">
                <a:solidFill>
                  <a:schemeClr val="accent6">
                    <a:lumMod val="50000"/>
                  </a:schemeClr>
                </a:solidFill>
                <a:effectLst/>
                <a:latin typeface="Arial Black" panose="020B0A04020102020204" pitchFamily="34" charset="0"/>
              </a:rPr>
              <a:t>Acteur principal ou acteur secondaire ?</a:t>
            </a:r>
          </a:p>
          <a:p>
            <a:pPr marL="0" indent="0" algn="ctr">
              <a:buNone/>
            </a:pPr>
            <a:endParaRPr lang="fr-FR" b="0" i="0" u="none" strike="noStrike" dirty="0">
              <a:solidFill>
                <a:schemeClr val="accent6">
                  <a:lumMod val="50000"/>
                </a:schemeClr>
              </a:solidFill>
              <a:effectLst/>
              <a:latin typeface="Arial Black" panose="020B0A04020102020204" pitchFamily="34" charset="0"/>
            </a:endParaRPr>
          </a:p>
          <a:p>
            <a:pPr marL="0" indent="0">
              <a:lnSpc>
                <a:spcPct val="150000"/>
              </a:lnSpc>
              <a:buNone/>
            </a:pPr>
            <a:r>
              <a:rPr lang="fr-FR" b="0" i="0" u="none" strike="noStrike" dirty="0">
                <a:effectLst/>
              </a:rPr>
              <a:t>On appelle </a:t>
            </a:r>
            <a:r>
              <a:rPr lang="fr-FR" b="1" i="0" u="none" strike="noStrike" dirty="0">
                <a:effectLst/>
              </a:rPr>
              <a:t>acteur principal</a:t>
            </a:r>
            <a:r>
              <a:rPr lang="fr-FR" b="0" i="0" u="none" strike="noStrike" dirty="0">
                <a:effectLst/>
              </a:rPr>
              <a:t> celui pour qui le cas d’utilisation produit un résultat observable. Par opposition, on qualifie d’</a:t>
            </a:r>
            <a:r>
              <a:rPr lang="fr-FR" b="1" i="0" u="none" strike="noStrike" dirty="0">
                <a:effectLst/>
              </a:rPr>
              <a:t>acteurs secondaires</a:t>
            </a:r>
            <a:r>
              <a:rPr lang="fr-FR" b="0" i="0" u="none" strike="noStrike" dirty="0">
                <a:effectLst/>
              </a:rPr>
              <a:t> les autres participants du cas d’utilisation. Les acteurs secondaires sont souvent sollicités pour des informations complémentaires ; ils peuvent uniquement consulter ou informer le système lors de l’exécution du cas d’utilisation.</a:t>
            </a:r>
            <a:endParaRPr lang="fr-FR" dirty="0"/>
          </a:p>
        </p:txBody>
      </p:sp>
      <p:sp>
        <p:nvSpPr>
          <p:cNvPr id="4" name="Espace réservé du numéro de diapositive 3">
            <a:extLst>
              <a:ext uri="{FF2B5EF4-FFF2-40B4-BE49-F238E27FC236}">
                <a16:creationId xmlns:a16="http://schemas.microsoft.com/office/drawing/2014/main" id="{1DEEB145-0EA3-409F-9F0D-4E4C433A8FA6}"/>
              </a:ext>
            </a:extLst>
          </p:cNvPr>
          <p:cNvSpPr>
            <a:spLocks noGrp="1"/>
          </p:cNvSpPr>
          <p:nvPr>
            <p:ph type="sldNum" sz="quarter" idx="12"/>
          </p:nvPr>
        </p:nvSpPr>
        <p:spPr/>
        <p:txBody>
          <a:bodyPr/>
          <a:lstStyle/>
          <a:p>
            <a:fld id="{F4045FC7-85B4-4B90-B7D3-2EF88D4BCA3C}" type="slidenum">
              <a:rPr lang="fr-FR" smtClean="0"/>
              <a:t>11</a:t>
            </a:fld>
            <a:endParaRPr lang="fr-FR"/>
          </a:p>
        </p:txBody>
      </p:sp>
      <p:sp>
        <p:nvSpPr>
          <p:cNvPr id="5" name="Titre 1">
            <a:extLst>
              <a:ext uri="{FF2B5EF4-FFF2-40B4-BE49-F238E27FC236}">
                <a16:creationId xmlns:a16="http://schemas.microsoft.com/office/drawing/2014/main" id="{41076028-794D-41D6-8064-C6DC981717A8}"/>
              </a:ext>
            </a:extLst>
          </p:cNvPr>
          <p:cNvSpPr>
            <a:spLocks noGrp="1"/>
          </p:cNvSpPr>
          <p:nvPr>
            <p:ph type="title"/>
          </p:nvPr>
        </p:nvSpPr>
        <p:spPr>
          <a:xfrm>
            <a:off x="838200" y="365125"/>
            <a:ext cx="10515600" cy="1325563"/>
          </a:xfrm>
        </p:spPr>
        <p:txBody>
          <a:bodyPr>
            <a:normAutofit/>
          </a:bodyPr>
          <a:lstStyle/>
          <a:p>
            <a:pPr algn="ctr">
              <a:lnSpc>
                <a:spcPct val="100000"/>
              </a:lnSpc>
            </a:pPr>
            <a:r>
              <a:rPr lang="fr-FR" sz="2800" b="0" i="0" u="none" strike="noStrike" dirty="0">
                <a:solidFill>
                  <a:schemeClr val="accent2">
                    <a:lumMod val="50000"/>
                  </a:schemeClr>
                </a:solidFill>
                <a:effectLst/>
                <a:latin typeface="Arial Black" panose="020B0A04020102020204" pitchFamily="34" charset="0"/>
              </a:rPr>
              <a:t>Les composantes du diagramme de cas d’utilisation: </a:t>
            </a:r>
            <a:r>
              <a:rPr lang="fr-FR" sz="2800" b="0" i="0" u="none" strike="noStrike" dirty="0">
                <a:solidFill>
                  <a:srgbClr val="000000"/>
                </a:solidFill>
                <a:effectLst/>
                <a:latin typeface="Arial" panose="020B0604020202020204" pitchFamily="34" charset="0"/>
              </a:rPr>
              <a:t>les acteurs</a:t>
            </a:r>
            <a:endParaRPr lang="fr-FR" sz="2800" dirty="0"/>
          </a:p>
        </p:txBody>
      </p:sp>
    </p:spTree>
    <p:extLst>
      <p:ext uri="{BB962C8B-B14F-4D97-AF65-F5344CB8AC3E}">
        <p14:creationId xmlns:p14="http://schemas.microsoft.com/office/powerpoint/2010/main" val="360015038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B8C0E54-2FFA-4D35-81FF-E80AD7D554EB}"/>
              </a:ext>
            </a:extLst>
          </p:cNvPr>
          <p:cNvSpPr>
            <a:spLocks noGrp="1"/>
          </p:cNvSpPr>
          <p:nvPr>
            <p:ph idx="1"/>
          </p:nvPr>
        </p:nvSpPr>
        <p:spPr>
          <a:xfrm>
            <a:off x="638629" y="1825624"/>
            <a:ext cx="10715171" cy="4530726"/>
          </a:xfrm>
        </p:spPr>
        <p:txBody>
          <a:bodyPr/>
          <a:lstStyle/>
          <a:p>
            <a:pPr marL="0" indent="0">
              <a:buNone/>
            </a:pPr>
            <a:r>
              <a:rPr lang="fr-FR" dirty="0">
                <a:solidFill>
                  <a:schemeClr val="accent6">
                    <a:lumMod val="50000"/>
                  </a:schemeClr>
                </a:solidFill>
                <a:latin typeface="Arial Black" panose="020B0A04020102020204" pitchFamily="34" charset="0"/>
              </a:rPr>
              <a:t>Comment représenter un acteur?</a:t>
            </a:r>
          </a:p>
          <a:p>
            <a:pPr marL="0" indent="0">
              <a:lnSpc>
                <a:spcPct val="150000"/>
              </a:lnSpc>
              <a:buNone/>
            </a:pPr>
            <a:r>
              <a:rPr lang="fr-FR" sz="2400" dirty="0"/>
              <a:t>Il existe trois représentations possibles :</a:t>
            </a:r>
          </a:p>
          <a:p>
            <a:pPr>
              <a:lnSpc>
                <a:spcPct val="150000"/>
              </a:lnSpc>
            </a:pPr>
            <a:r>
              <a:rPr lang="fr-FR" sz="2400" dirty="0">
                <a:solidFill>
                  <a:srgbClr val="000000"/>
                </a:solidFill>
              </a:rPr>
              <a:t>u</a:t>
            </a:r>
            <a:r>
              <a:rPr lang="fr-FR" sz="2400" b="0" i="0" u="none" strike="noStrike" dirty="0">
                <a:solidFill>
                  <a:srgbClr val="000000"/>
                </a:solidFill>
                <a:effectLst/>
              </a:rPr>
              <a:t>ne icône appelée </a:t>
            </a:r>
            <a:r>
              <a:rPr lang="fr-FR" sz="2400" b="1" i="0" u="none" strike="noStrike" dirty="0">
                <a:solidFill>
                  <a:srgbClr val="000000"/>
                </a:solidFill>
                <a:effectLst/>
              </a:rPr>
              <a:t>stick man</a:t>
            </a:r>
            <a:r>
              <a:rPr lang="fr-FR" sz="2400" b="0" i="0" u="none" strike="noStrike" dirty="0">
                <a:solidFill>
                  <a:srgbClr val="000000"/>
                </a:solidFill>
                <a:effectLst/>
              </a:rPr>
              <a:t>, avec  le nom de l’acteur sous le dessin ;</a:t>
            </a:r>
          </a:p>
          <a:p>
            <a:pPr>
              <a:lnSpc>
                <a:spcPct val="150000"/>
              </a:lnSpc>
            </a:pPr>
            <a:r>
              <a:rPr lang="fr-FR" sz="2400" dirty="0">
                <a:solidFill>
                  <a:srgbClr val="000000"/>
                </a:solidFill>
              </a:rPr>
              <a:t>une </a:t>
            </a:r>
            <a:r>
              <a:rPr lang="fr-FR" sz="2400" b="1" i="0" u="none" strike="noStrike" dirty="0">
                <a:solidFill>
                  <a:srgbClr val="000000"/>
                </a:solidFill>
                <a:effectLst/>
              </a:rPr>
              <a:t>forme rectangulaire d’une classe, avec le mot-clé &lt;&lt;</a:t>
            </a:r>
            <a:r>
              <a:rPr lang="fr-FR" sz="2400" b="1" i="0" u="none" strike="noStrike" dirty="0" err="1">
                <a:solidFill>
                  <a:srgbClr val="000000"/>
                </a:solidFill>
                <a:effectLst/>
              </a:rPr>
              <a:t>actor</a:t>
            </a:r>
            <a:r>
              <a:rPr lang="fr-FR" sz="2400" b="1" i="0" u="none" strike="noStrike" dirty="0">
                <a:solidFill>
                  <a:srgbClr val="000000"/>
                </a:solidFill>
                <a:effectLst/>
              </a:rPr>
              <a:t>&gt;&gt; ;</a:t>
            </a:r>
          </a:p>
          <a:p>
            <a:pPr>
              <a:lnSpc>
                <a:spcPct val="150000"/>
              </a:lnSpc>
            </a:pPr>
            <a:r>
              <a:rPr lang="fr-FR" sz="2400" b="1" dirty="0">
                <a:solidFill>
                  <a:srgbClr val="000000"/>
                </a:solidFill>
              </a:rPr>
              <a:t>une représentation intermédiaire entre les deux premières</a:t>
            </a:r>
            <a:endParaRPr lang="fr-FR" sz="2400" dirty="0"/>
          </a:p>
          <a:p>
            <a:endParaRPr lang="fr-FR" dirty="0"/>
          </a:p>
          <a:p>
            <a:pPr marL="0" indent="0">
              <a:buNone/>
            </a:pPr>
            <a:endParaRPr lang="fr-FR" dirty="0"/>
          </a:p>
        </p:txBody>
      </p:sp>
      <p:sp>
        <p:nvSpPr>
          <p:cNvPr id="4" name="Espace réservé du numéro de diapositive 3">
            <a:extLst>
              <a:ext uri="{FF2B5EF4-FFF2-40B4-BE49-F238E27FC236}">
                <a16:creationId xmlns:a16="http://schemas.microsoft.com/office/drawing/2014/main" id="{25C8E46A-4926-4D5F-8D22-ED5E84C8823F}"/>
              </a:ext>
            </a:extLst>
          </p:cNvPr>
          <p:cNvSpPr>
            <a:spLocks noGrp="1"/>
          </p:cNvSpPr>
          <p:nvPr>
            <p:ph type="sldNum" sz="quarter" idx="12"/>
          </p:nvPr>
        </p:nvSpPr>
        <p:spPr/>
        <p:txBody>
          <a:bodyPr/>
          <a:lstStyle/>
          <a:p>
            <a:fld id="{F4045FC7-85B4-4B90-B7D3-2EF88D4BCA3C}" type="slidenum">
              <a:rPr lang="fr-FR" smtClean="0"/>
              <a:t>12</a:t>
            </a:fld>
            <a:endParaRPr lang="fr-FR"/>
          </a:p>
        </p:txBody>
      </p:sp>
      <p:sp>
        <p:nvSpPr>
          <p:cNvPr id="5" name="Titre 1">
            <a:extLst>
              <a:ext uri="{FF2B5EF4-FFF2-40B4-BE49-F238E27FC236}">
                <a16:creationId xmlns:a16="http://schemas.microsoft.com/office/drawing/2014/main" id="{4AB68ED0-BBC6-49B2-9AB3-0D24B4B0B6B2}"/>
              </a:ext>
            </a:extLst>
          </p:cNvPr>
          <p:cNvSpPr>
            <a:spLocks noGrp="1"/>
          </p:cNvSpPr>
          <p:nvPr>
            <p:ph type="title"/>
          </p:nvPr>
        </p:nvSpPr>
        <p:spPr>
          <a:xfrm>
            <a:off x="638629" y="365126"/>
            <a:ext cx="10715171" cy="1095374"/>
          </a:xfrm>
        </p:spPr>
        <p:txBody>
          <a:bodyPr>
            <a:normAutofit/>
          </a:bodyPr>
          <a:lstStyle/>
          <a:p>
            <a:pPr algn="ctr">
              <a:lnSpc>
                <a:spcPct val="100000"/>
              </a:lnSpc>
            </a:pPr>
            <a:r>
              <a:rPr lang="fr-FR" sz="2800" b="0" i="0" u="none" strike="noStrike" dirty="0">
                <a:solidFill>
                  <a:schemeClr val="accent4">
                    <a:lumMod val="50000"/>
                  </a:schemeClr>
                </a:solidFill>
                <a:effectLst/>
                <a:latin typeface="Arial Black" panose="020B0A04020102020204" pitchFamily="34" charset="0"/>
              </a:rPr>
              <a:t>Les composantes du diagramme de cas d’utilisation : </a:t>
            </a:r>
            <a:r>
              <a:rPr lang="fr-FR" sz="2800" b="0" i="0" u="none" strike="noStrike" dirty="0">
                <a:solidFill>
                  <a:srgbClr val="000000"/>
                </a:solidFill>
                <a:effectLst/>
                <a:latin typeface="Arial Black" panose="020B0A04020102020204" pitchFamily="34" charset="0"/>
              </a:rPr>
              <a:t>les acteurs</a:t>
            </a:r>
            <a:endParaRPr lang="fr-FR" sz="2800" dirty="0">
              <a:latin typeface="Arial Black" panose="020B0A04020102020204" pitchFamily="34" charset="0"/>
            </a:endParaRPr>
          </a:p>
        </p:txBody>
      </p:sp>
      <p:pic>
        <p:nvPicPr>
          <p:cNvPr id="2050" name="Picture 2">
            <a:extLst>
              <a:ext uri="{FF2B5EF4-FFF2-40B4-BE49-F238E27FC236}">
                <a16:creationId xmlns:a16="http://schemas.microsoft.com/office/drawing/2014/main" id="{12B13D41-00EC-4391-85F9-45D9351D24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960" y="5003074"/>
            <a:ext cx="9512524" cy="171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313343"/>
      </p:ext>
    </p:extLst>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EB34982-79B4-4830-8924-A7F048C85AEB}"/>
              </a:ext>
            </a:extLst>
          </p:cNvPr>
          <p:cNvSpPr>
            <a:spLocks noGrp="1"/>
          </p:cNvSpPr>
          <p:nvPr>
            <p:ph idx="1"/>
          </p:nvPr>
        </p:nvSpPr>
        <p:spPr>
          <a:xfrm>
            <a:off x="838199" y="1873817"/>
            <a:ext cx="10076543" cy="4299404"/>
          </a:xfrm>
        </p:spPr>
        <p:txBody>
          <a:bodyPr/>
          <a:lstStyle/>
          <a:p>
            <a:pPr marL="0" indent="0">
              <a:buNone/>
            </a:pPr>
            <a:r>
              <a:rPr lang="fr-FR" dirty="0">
                <a:solidFill>
                  <a:schemeClr val="accent6">
                    <a:lumMod val="50000"/>
                  </a:schemeClr>
                </a:solidFill>
                <a:latin typeface="Arial Black" panose="020B0A04020102020204" pitchFamily="34" charset="0"/>
              </a:rPr>
              <a:t>Relation d’héritage entre les acteurs</a:t>
            </a:r>
          </a:p>
          <a:p>
            <a:pPr marL="0" indent="0">
              <a:buNone/>
            </a:pPr>
            <a:endParaRPr lang="fr-FR" dirty="0">
              <a:solidFill>
                <a:schemeClr val="accent6">
                  <a:lumMod val="50000"/>
                </a:schemeClr>
              </a:solidFill>
              <a:latin typeface="Arial Black" panose="020B0A04020102020204" pitchFamily="34" charset="0"/>
            </a:endParaRPr>
          </a:p>
          <a:p>
            <a:r>
              <a:rPr lang="fr-FR" sz="2400" b="0" i="0" u="none" strike="noStrike" dirty="0">
                <a:solidFill>
                  <a:srgbClr val="000000"/>
                </a:solidFill>
                <a:effectLst/>
              </a:rPr>
              <a:t>UML permet de décrire une relation d’héritage entre acteurs encore appelée de </a:t>
            </a:r>
            <a:r>
              <a:rPr lang="fr-FR" sz="2400" b="1" i="0" u="none" strike="noStrike" dirty="0">
                <a:solidFill>
                  <a:srgbClr val="000000"/>
                </a:solidFill>
                <a:effectLst/>
              </a:rPr>
              <a:t>relation de généralisation</a:t>
            </a:r>
            <a:r>
              <a:rPr lang="fr-FR" sz="2400" b="0" i="0" u="none" strike="noStrike" dirty="0">
                <a:solidFill>
                  <a:srgbClr val="000000"/>
                </a:solidFill>
                <a:effectLst/>
              </a:rPr>
              <a:t> ou de </a:t>
            </a:r>
            <a:r>
              <a:rPr lang="fr-FR" sz="2400" b="1" i="0" u="none" strike="noStrike" dirty="0">
                <a:solidFill>
                  <a:srgbClr val="000000"/>
                </a:solidFill>
                <a:effectLst/>
              </a:rPr>
              <a:t>spécialisation</a:t>
            </a:r>
            <a:r>
              <a:rPr lang="fr-FR" sz="2400" b="0" i="0" u="none" strike="noStrike" dirty="0">
                <a:solidFill>
                  <a:srgbClr val="000000"/>
                </a:solidFill>
                <a:effectLst/>
              </a:rPr>
              <a:t>. </a:t>
            </a:r>
          </a:p>
          <a:p>
            <a:pPr marL="0" indent="0">
              <a:buNone/>
            </a:pPr>
            <a:br>
              <a:rPr lang="fr-FR" sz="1400" dirty="0"/>
            </a:br>
            <a:endParaRPr lang="fr-FR" sz="2000" dirty="0">
              <a:solidFill>
                <a:srgbClr val="000000"/>
              </a:solidFill>
              <a:latin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135A4F9E-DAC3-4ED3-B82E-F4E2B82ECD61}"/>
              </a:ext>
            </a:extLst>
          </p:cNvPr>
          <p:cNvSpPr>
            <a:spLocks noGrp="1"/>
          </p:cNvSpPr>
          <p:nvPr>
            <p:ph type="sldNum" sz="quarter" idx="12"/>
          </p:nvPr>
        </p:nvSpPr>
        <p:spPr/>
        <p:txBody>
          <a:bodyPr/>
          <a:lstStyle/>
          <a:p>
            <a:fld id="{F4045FC7-85B4-4B90-B7D3-2EF88D4BCA3C}" type="slidenum">
              <a:rPr lang="fr-FR" smtClean="0"/>
              <a:t>13</a:t>
            </a:fld>
            <a:endParaRPr lang="fr-FR"/>
          </a:p>
        </p:txBody>
      </p:sp>
      <p:sp>
        <p:nvSpPr>
          <p:cNvPr id="5" name="Titre 1">
            <a:extLst>
              <a:ext uri="{FF2B5EF4-FFF2-40B4-BE49-F238E27FC236}">
                <a16:creationId xmlns:a16="http://schemas.microsoft.com/office/drawing/2014/main" id="{8702D4C5-CD7A-43B9-AE7E-2DE3D8EA35E9}"/>
              </a:ext>
            </a:extLst>
          </p:cNvPr>
          <p:cNvSpPr>
            <a:spLocks noGrp="1"/>
          </p:cNvSpPr>
          <p:nvPr>
            <p:ph type="title"/>
          </p:nvPr>
        </p:nvSpPr>
        <p:spPr>
          <a:xfrm>
            <a:off x="509451" y="365125"/>
            <a:ext cx="10844349" cy="1086133"/>
          </a:xfrm>
        </p:spPr>
        <p:txBody>
          <a:bodyPr>
            <a:normAutofit/>
          </a:bodyPr>
          <a:lstStyle/>
          <a:p>
            <a:pPr algn="ctr">
              <a:lnSpc>
                <a:spcPct val="100000"/>
              </a:lnSpc>
            </a:pPr>
            <a:r>
              <a:rPr lang="fr-FR" sz="2800" b="0" i="0" u="none" strike="noStrike" dirty="0">
                <a:solidFill>
                  <a:schemeClr val="accent4">
                    <a:lumMod val="50000"/>
                  </a:schemeClr>
                </a:solidFill>
                <a:effectLst/>
                <a:latin typeface="Arial Black" panose="020B0A04020102020204" pitchFamily="34" charset="0"/>
              </a:rPr>
              <a:t>Les composantes du diagramme de cas d’utilisation : </a:t>
            </a:r>
            <a:r>
              <a:rPr lang="fr-FR" sz="2800" b="0" i="0" u="none" strike="noStrike" dirty="0">
                <a:solidFill>
                  <a:srgbClr val="000000"/>
                </a:solidFill>
                <a:effectLst/>
                <a:latin typeface="Arial Black" panose="020B0A04020102020204" pitchFamily="34" charset="0"/>
              </a:rPr>
              <a:t>les acteurs</a:t>
            </a:r>
            <a:endParaRPr lang="fr-FR" sz="2800" dirty="0">
              <a:latin typeface="Arial Black" panose="020B0A04020102020204" pitchFamily="34" charset="0"/>
            </a:endParaRPr>
          </a:p>
        </p:txBody>
      </p:sp>
      <p:pic>
        <p:nvPicPr>
          <p:cNvPr id="6146" name="Picture 2">
            <a:extLst>
              <a:ext uri="{FF2B5EF4-FFF2-40B4-BE49-F238E27FC236}">
                <a16:creationId xmlns:a16="http://schemas.microsoft.com/office/drawing/2014/main" id="{A203711F-D06C-4CEC-837D-EC2D575C31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3040" y="3269466"/>
            <a:ext cx="1724206" cy="3086884"/>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E4E7BE0F-B162-4DF1-88A7-8F0A9FB7EBF8}"/>
              </a:ext>
            </a:extLst>
          </p:cNvPr>
          <p:cNvSpPr txBox="1"/>
          <p:nvPr/>
        </p:nvSpPr>
        <p:spPr>
          <a:xfrm>
            <a:off x="838199" y="3922156"/>
            <a:ext cx="7860847" cy="22510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sz="2400" b="0" i="0" u="none" strike="noStrike" dirty="0">
                <a:effectLst/>
              </a:rPr>
              <a:t>L'acteur1 est une généralisation de l’acteur2 si tous les cas d’utilisation accessibles à l’acteur1 sont accessibles à l’acteur2 également mais pas l’inverse.</a:t>
            </a:r>
            <a:endParaRPr lang="fr-FR" sz="2400" b="0" dirty="0">
              <a:effectLst/>
            </a:endParaRPr>
          </a:p>
          <a:p>
            <a:pPr marL="285750" indent="-285750">
              <a:lnSpc>
                <a:spcPct val="150000"/>
              </a:lnSpc>
              <a:buFont typeface="Arial" panose="020B0604020202020204" pitchFamily="34" charset="0"/>
              <a:buChar char="•"/>
            </a:pPr>
            <a:endParaRPr lang="fr-FR" sz="2400" dirty="0"/>
          </a:p>
        </p:txBody>
      </p:sp>
    </p:spTree>
    <p:extLst>
      <p:ext uri="{BB962C8B-B14F-4D97-AF65-F5344CB8AC3E}">
        <p14:creationId xmlns:p14="http://schemas.microsoft.com/office/powerpoint/2010/main" val="3514491854"/>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57619E6-6148-47DF-B88A-CC1B7DA56CFC}"/>
              </a:ext>
            </a:extLst>
          </p:cNvPr>
          <p:cNvSpPr>
            <a:spLocks noGrp="1"/>
          </p:cNvSpPr>
          <p:nvPr>
            <p:ph idx="1"/>
          </p:nvPr>
        </p:nvSpPr>
        <p:spPr/>
        <p:txBody>
          <a:bodyPr>
            <a:normAutofit/>
          </a:bodyPr>
          <a:lstStyle/>
          <a:p>
            <a:pPr marL="0" indent="0">
              <a:buNone/>
            </a:pPr>
            <a:r>
              <a:rPr lang="fr-FR" b="0" i="0" u="none" strike="noStrike" dirty="0">
                <a:solidFill>
                  <a:schemeClr val="accent6">
                    <a:lumMod val="50000"/>
                  </a:schemeClr>
                </a:solidFill>
                <a:effectLst/>
                <a:latin typeface="Arial Black" panose="020B0A04020102020204" pitchFamily="34" charset="0"/>
              </a:rPr>
              <a:t>Diagramme de contexte statique</a:t>
            </a:r>
          </a:p>
          <a:p>
            <a:pPr>
              <a:lnSpc>
                <a:spcPct val="150000"/>
              </a:lnSpc>
            </a:pPr>
            <a:r>
              <a:rPr lang="fr-FR" sz="1800" dirty="0">
                <a:solidFill>
                  <a:srgbClr val="000000"/>
                </a:solidFill>
              </a:rPr>
              <a:t>P</a:t>
            </a:r>
            <a:r>
              <a:rPr lang="fr-FR" sz="1800" b="0" i="0" u="none" strike="noStrike" dirty="0">
                <a:solidFill>
                  <a:srgbClr val="000000"/>
                </a:solidFill>
                <a:effectLst/>
              </a:rPr>
              <a:t>lutôt que de répertorier simplement les acteurs textuellement, on peut réaliser un premier diagramme appelé </a:t>
            </a:r>
            <a:r>
              <a:rPr lang="fr-FR" sz="1800" b="1" i="0" u="none" strike="noStrike" dirty="0">
                <a:solidFill>
                  <a:srgbClr val="000000"/>
                </a:solidFill>
                <a:effectLst/>
              </a:rPr>
              <a:t>diagramme de contexte statique.</a:t>
            </a:r>
            <a:endParaRPr lang="fr-FR" sz="1800" b="0" i="0" u="none" strike="noStrike" dirty="0">
              <a:solidFill>
                <a:srgbClr val="000000"/>
              </a:solidFill>
              <a:effectLst/>
            </a:endParaRPr>
          </a:p>
        </p:txBody>
      </p:sp>
      <p:sp>
        <p:nvSpPr>
          <p:cNvPr id="4" name="Espace réservé du numéro de diapositive 3">
            <a:extLst>
              <a:ext uri="{FF2B5EF4-FFF2-40B4-BE49-F238E27FC236}">
                <a16:creationId xmlns:a16="http://schemas.microsoft.com/office/drawing/2014/main" id="{BD9041D8-CADC-4B52-85E0-30E09E62FF7B}"/>
              </a:ext>
            </a:extLst>
          </p:cNvPr>
          <p:cNvSpPr>
            <a:spLocks noGrp="1"/>
          </p:cNvSpPr>
          <p:nvPr>
            <p:ph type="sldNum" sz="quarter" idx="12"/>
          </p:nvPr>
        </p:nvSpPr>
        <p:spPr/>
        <p:txBody>
          <a:bodyPr/>
          <a:lstStyle/>
          <a:p>
            <a:fld id="{F4045FC7-85B4-4B90-B7D3-2EF88D4BCA3C}" type="slidenum">
              <a:rPr lang="fr-FR" smtClean="0"/>
              <a:t>14</a:t>
            </a:fld>
            <a:endParaRPr lang="fr-FR"/>
          </a:p>
        </p:txBody>
      </p:sp>
      <p:sp>
        <p:nvSpPr>
          <p:cNvPr id="5" name="Titre 1">
            <a:extLst>
              <a:ext uri="{FF2B5EF4-FFF2-40B4-BE49-F238E27FC236}">
                <a16:creationId xmlns:a16="http://schemas.microsoft.com/office/drawing/2014/main" id="{B133DF92-84A7-4830-BEAB-689F7A095E05}"/>
              </a:ext>
            </a:extLst>
          </p:cNvPr>
          <p:cNvSpPr>
            <a:spLocks noGrp="1"/>
          </p:cNvSpPr>
          <p:nvPr>
            <p:ph type="title"/>
          </p:nvPr>
        </p:nvSpPr>
        <p:spPr>
          <a:xfrm>
            <a:off x="89444" y="185738"/>
            <a:ext cx="12013111" cy="1111816"/>
          </a:xfrm>
        </p:spPr>
        <p:txBody>
          <a:bodyPr>
            <a:noAutofit/>
          </a:bodyPr>
          <a:lstStyle/>
          <a:p>
            <a:pPr algn="ctr">
              <a:lnSpc>
                <a:spcPct val="100000"/>
              </a:lnSpc>
            </a:pPr>
            <a:r>
              <a:rPr lang="fr-FR" sz="2800" b="0" i="0" u="none" strike="noStrike" dirty="0">
                <a:solidFill>
                  <a:schemeClr val="accent4">
                    <a:lumMod val="50000"/>
                  </a:schemeClr>
                </a:solidFill>
                <a:effectLst/>
                <a:latin typeface="Arial Black" panose="020B0A04020102020204" pitchFamily="34" charset="0"/>
              </a:rPr>
              <a:t>Les composantes du diagramme de cas d’utilisation : </a:t>
            </a:r>
            <a:br>
              <a:rPr lang="fr-FR" sz="2800" b="0" i="0" u="none" strike="noStrike" dirty="0">
                <a:solidFill>
                  <a:schemeClr val="accent4">
                    <a:lumMod val="50000"/>
                  </a:schemeClr>
                </a:solidFill>
                <a:effectLst/>
                <a:latin typeface="Arial Black" panose="020B0A04020102020204" pitchFamily="34" charset="0"/>
              </a:rPr>
            </a:br>
            <a:r>
              <a:rPr lang="fr-FR" sz="2800" b="0" i="0" u="none" strike="noStrike" dirty="0">
                <a:solidFill>
                  <a:srgbClr val="000000"/>
                </a:solidFill>
                <a:effectLst/>
                <a:latin typeface="Arial Black" panose="020B0A04020102020204" pitchFamily="34" charset="0"/>
              </a:rPr>
              <a:t>les acteurs</a:t>
            </a:r>
            <a:endParaRPr lang="fr-FR" sz="2800" dirty="0">
              <a:latin typeface="Arial Black" panose="020B0A04020102020204" pitchFamily="34" charset="0"/>
            </a:endParaRPr>
          </a:p>
        </p:txBody>
      </p:sp>
      <p:sp>
        <p:nvSpPr>
          <p:cNvPr id="7" name="ZoneTexte 6">
            <a:extLst>
              <a:ext uri="{FF2B5EF4-FFF2-40B4-BE49-F238E27FC236}">
                <a16:creationId xmlns:a16="http://schemas.microsoft.com/office/drawing/2014/main" id="{A97A11DA-AFD3-4EF3-B002-B05186526C36}"/>
              </a:ext>
            </a:extLst>
          </p:cNvPr>
          <p:cNvSpPr txBox="1"/>
          <p:nvPr/>
        </p:nvSpPr>
        <p:spPr>
          <a:xfrm>
            <a:off x="838200" y="3429000"/>
            <a:ext cx="5548086"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b="0" i="0" u="none" strike="noStrike" dirty="0">
                <a:solidFill>
                  <a:srgbClr val="000000"/>
                </a:solidFill>
                <a:effectLst/>
              </a:rPr>
              <a:t>I</a:t>
            </a:r>
            <a:r>
              <a:rPr lang="fr-FR" sz="1800" b="0" i="0" u="none" strike="noStrike" dirty="0">
                <a:solidFill>
                  <a:srgbClr val="000000"/>
                </a:solidFill>
                <a:effectLst/>
              </a:rPr>
              <a:t>l suffit pour cela d’utiliser un diagramme de classes dans lequel chaque acteur est relié par une association à une classe centrale unique représentant le système. Ce qui permet en outre de spécifier le nombre d’instances d’acteurs connectées au système à un moment donné.</a:t>
            </a:r>
          </a:p>
        </p:txBody>
      </p:sp>
      <p:pic>
        <p:nvPicPr>
          <p:cNvPr id="7172" name="Picture 4">
            <a:extLst>
              <a:ext uri="{FF2B5EF4-FFF2-40B4-BE49-F238E27FC236}">
                <a16:creationId xmlns:a16="http://schemas.microsoft.com/office/drawing/2014/main" id="{6CEEFE0B-8575-4B8E-A8AE-E1AACA9B0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173" y="2920765"/>
            <a:ext cx="4816926" cy="2907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96768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7E4D83-FC44-4E08-BAEC-9F23C99ED87C}"/>
              </a:ext>
            </a:extLst>
          </p:cNvPr>
          <p:cNvSpPr>
            <a:spLocks noGrp="1"/>
          </p:cNvSpPr>
          <p:nvPr>
            <p:ph type="title"/>
          </p:nvPr>
        </p:nvSpPr>
        <p:spPr>
          <a:xfrm>
            <a:off x="838200" y="365125"/>
            <a:ext cx="10744200" cy="1077562"/>
          </a:xfrm>
        </p:spPr>
        <p:txBody>
          <a:bodyPr>
            <a:normAutofit/>
          </a:bodyPr>
          <a:lstStyle/>
          <a:p>
            <a:pPr algn="ctr">
              <a:lnSpc>
                <a:spcPct val="100000"/>
              </a:lnSpc>
            </a:pPr>
            <a:r>
              <a:rPr lang="fr-FR" sz="2800" b="0" i="0" u="none" strike="noStrike" dirty="0">
                <a:solidFill>
                  <a:schemeClr val="accent2">
                    <a:lumMod val="50000"/>
                  </a:schemeClr>
                </a:solidFill>
                <a:effectLst/>
                <a:latin typeface="Arial Black" panose="020B0A04020102020204" pitchFamily="34" charset="0"/>
              </a:rPr>
              <a:t>Les composantes du diagramme de cas d’utilisation : </a:t>
            </a:r>
            <a:br>
              <a:rPr lang="fr-FR" sz="2800" b="0" i="0" u="none" strike="noStrike" dirty="0">
                <a:solidFill>
                  <a:srgbClr val="000000"/>
                </a:solidFill>
                <a:effectLst/>
                <a:latin typeface="Arial Black" panose="020B0A04020102020204" pitchFamily="34" charset="0"/>
              </a:rPr>
            </a:br>
            <a:r>
              <a:rPr lang="fr-FR" sz="2800" dirty="0">
                <a:solidFill>
                  <a:srgbClr val="000000"/>
                </a:solidFill>
                <a:latin typeface="Arial Black" panose="020B0A04020102020204" pitchFamily="34" charset="0"/>
              </a:rPr>
              <a:t>l</a:t>
            </a:r>
            <a:r>
              <a:rPr lang="fr-FR" sz="2800" b="0" i="0" u="none" strike="noStrike" dirty="0">
                <a:solidFill>
                  <a:srgbClr val="000000"/>
                </a:solidFill>
                <a:effectLst/>
                <a:latin typeface="Arial Black" panose="020B0A04020102020204" pitchFamily="34" charset="0"/>
              </a:rPr>
              <a:t>es cas d’utilisation</a:t>
            </a:r>
            <a:endParaRPr lang="fr-FR" sz="2800" dirty="0">
              <a:latin typeface="Arial Black" panose="020B0A04020102020204" pitchFamily="34" charset="0"/>
            </a:endParaRPr>
          </a:p>
        </p:txBody>
      </p:sp>
      <p:sp>
        <p:nvSpPr>
          <p:cNvPr id="3" name="Espace réservé du contenu 2">
            <a:extLst>
              <a:ext uri="{FF2B5EF4-FFF2-40B4-BE49-F238E27FC236}">
                <a16:creationId xmlns:a16="http://schemas.microsoft.com/office/drawing/2014/main" id="{03CD1564-01BB-434B-8801-D9D91E54B2FA}"/>
              </a:ext>
            </a:extLst>
          </p:cNvPr>
          <p:cNvSpPr>
            <a:spLocks noGrp="1"/>
          </p:cNvSpPr>
          <p:nvPr>
            <p:ph idx="1"/>
          </p:nvPr>
        </p:nvSpPr>
        <p:spPr>
          <a:xfrm>
            <a:off x="838200" y="2005012"/>
            <a:ext cx="10515600" cy="4351338"/>
          </a:xfrm>
        </p:spPr>
        <p:txBody>
          <a:bodyPr/>
          <a:lstStyle/>
          <a:p>
            <a:pPr marL="0" indent="0">
              <a:buNone/>
            </a:pPr>
            <a:r>
              <a:rPr lang="fr-FR" dirty="0">
                <a:solidFill>
                  <a:schemeClr val="accent6">
                    <a:lumMod val="50000"/>
                  </a:schemeClr>
                </a:solidFill>
                <a:latin typeface="Arial Black" panose="020B0A04020102020204" pitchFamily="34" charset="0"/>
              </a:rPr>
              <a:t>Qu’est ce qu’un cas d’utilisation</a:t>
            </a:r>
          </a:p>
          <a:p>
            <a:pPr marL="0" indent="0" rtl="0">
              <a:lnSpc>
                <a:spcPct val="150000"/>
              </a:lnSpc>
              <a:spcBef>
                <a:spcPts val="0"/>
              </a:spcBef>
              <a:spcAft>
                <a:spcPts val="1200"/>
              </a:spcAft>
              <a:buNone/>
            </a:pPr>
            <a:r>
              <a:rPr lang="fr-FR" sz="2000" b="0" i="0" u="none" strike="noStrike" dirty="0">
                <a:solidFill>
                  <a:srgbClr val="000000"/>
                </a:solidFill>
                <a:effectLst/>
              </a:rPr>
              <a:t>Un cas d’utilisation («</a:t>
            </a:r>
            <a:r>
              <a:rPr lang="fr-FR" sz="2000" b="1" i="0" u="none" strike="noStrike" dirty="0">
                <a:solidFill>
                  <a:srgbClr val="000000"/>
                </a:solidFill>
                <a:effectLst/>
              </a:rPr>
              <a:t> use case</a:t>
            </a:r>
            <a:r>
              <a:rPr lang="fr-FR" sz="2000" b="0" i="0" u="none" strike="noStrike" dirty="0">
                <a:solidFill>
                  <a:srgbClr val="000000"/>
                </a:solidFill>
                <a:effectLst/>
              </a:rPr>
              <a:t> ») représente un ensemble de séquences d’actions qui sont réalisées par le système et qui produisent un résultat observable pour un acteur.</a:t>
            </a:r>
            <a:endParaRPr lang="fr-FR" sz="2000" b="0" dirty="0">
              <a:effectLst/>
            </a:endParaRPr>
          </a:p>
          <a:p>
            <a:pPr marL="0" indent="0" rtl="0">
              <a:lnSpc>
                <a:spcPct val="150000"/>
              </a:lnSpc>
              <a:spcBef>
                <a:spcPts val="0"/>
              </a:spcBef>
              <a:spcAft>
                <a:spcPts val="1200"/>
              </a:spcAft>
              <a:buNone/>
            </a:pPr>
            <a:r>
              <a:rPr lang="fr-FR" sz="2000" b="0" i="0" u="none" strike="noStrike" dirty="0">
                <a:solidFill>
                  <a:srgbClr val="000000"/>
                </a:solidFill>
                <a:effectLst/>
              </a:rPr>
              <a:t>Il permet de décrire ce que le futur système devra faire, sans spécifier comment il le fera.</a:t>
            </a:r>
            <a:endParaRPr lang="fr-FR" sz="2000" dirty="0"/>
          </a:p>
        </p:txBody>
      </p:sp>
      <p:sp>
        <p:nvSpPr>
          <p:cNvPr id="4" name="Espace réservé du numéro de diapositive 3">
            <a:extLst>
              <a:ext uri="{FF2B5EF4-FFF2-40B4-BE49-F238E27FC236}">
                <a16:creationId xmlns:a16="http://schemas.microsoft.com/office/drawing/2014/main" id="{0E2876B9-ECC8-43A0-9378-51F6491830E2}"/>
              </a:ext>
            </a:extLst>
          </p:cNvPr>
          <p:cNvSpPr>
            <a:spLocks noGrp="1"/>
          </p:cNvSpPr>
          <p:nvPr>
            <p:ph type="sldNum" sz="quarter" idx="12"/>
          </p:nvPr>
        </p:nvSpPr>
        <p:spPr/>
        <p:txBody>
          <a:bodyPr/>
          <a:lstStyle/>
          <a:p>
            <a:fld id="{F4045FC7-85B4-4B90-B7D3-2EF88D4BCA3C}" type="slidenum">
              <a:rPr lang="fr-FR" smtClean="0"/>
              <a:t>15</a:t>
            </a:fld>
            <a:endParaRPr lang="fr-FR"/>
          </a:p>
        </p:txBody>
      </p:sp>
      <p:sp>
        <p:nvSpPr>
          <p:cNvPr id="5" name="ZoneTexte 4">
            <a:extLst>
              <a:ext uri="{FF2B5EF4-FFF2-40B4-BE49-F238E27FC236}">
                <a16:creationId xmlns:a16="http://schemas.microsoft.com/office/drawing/2014/main" id="{F586F634-D527-472C-A412-7613FB2CF9D5}"/>
              </a:ext>
            </a:extLst>
          </p:cNvPr>
          <p:cNvSpPr txBox="1"/>
          <p:nvPr/>
        </p:nvSpPr>
        <p:spPr>
          <a:xfrm>
            <a:off x="963613" y="4180681"/>
            <a:ext cx="5669280" cy="967957"/>
          </a:xfrm>
          <a:prstGeom prst="rect">
            <a:avLst/>
          </a:prstGeom>
          <a:noFill/>
        </p:spPr>
        <p:txBody>
          <a:bodyPr wrap="square" rtlCol="0">
            <a:spAutoFit/>
          </a:bodyPr>
          <a:lstStyle/>
          <a:p>
            <a:pPr>
              <a:lnSpc>
                <a:spcPct val="150000"/>
              </a:lnSpc>
            </a:pPr>
            <a:r>
              <a:rPr lang="fr-FR" sz="2000" b="0" i="0" u="none" strike="noStrike" dirty="0">
                <a:solidFill>
                  <a:srgbClr val="000000"/>
                </a:solidFill>
                <a:effectLst/>
              </a:rPr>
              <a:t>Un cas d’utilisation se représente par une ellipse contenant l’intitulé du cas d’utilisation.</a:t>
            </a:r>
            <a:endParaRPr lang="fr-FR" sz="2000" dirty="0"/>
          </a:p>
        </p:txBody>
      </p:sp>
      <p:pic>
        <p:nvPicPr>
          <p:cNvPr id="8194" name="Picture 2">
            <a:extLst>
              <a:ext uri="{FF2B5EF4-FFF2-40B4-BE49-F238E27FC236}">
                <a16:creationId xmlns:a16="http://schemas.microsoft.com/office/drawing/2014/main" id="{86E23A23-38E7-4329-89CC-070FF39D5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5645" y="4230288"/>
            <a:ext cx="3243925" cy="1630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783855"/>
      </p:ext>
    </p:extLst>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E33034D-53E8-48BD-80F0-D12383ADC20C}"/>
              </a:ext>
            </a:extLst>
          </p:cNvPr>
          <p:cNvSpPr>
            <a:spLocks noGrp="1"/>
          </p:cNvSpPr>
          <p:nvPr>
            <p:ph idx="1"/>
          </p:nvPr>
        </p:nvSpPr>
        <p:spPr>
          <a:xfrm>
            <a:off x="718456" y="2165122"/>
            <a:ext cx="10635343" cy="4191227"/>
          </a:xfrm>
        </p:spPr>
        <p:txBody>
          <a:bodyPr>
            <a:normAutofit/>
          </a:bodyPr>
          <a:lstStyle/>
          <a:p>
            <a:pPr marL="0" indent="0">
              <a:buNone/>
            </a:pPr>
            <a:r>
              <a:rPr lang="fr-FR" dirty="0">
                <a:solidFill>
                  <a:schemeClr val="accent6">
                    <a:lumMod val="50000"/>
                  </a:schemeClr>
                </a:solidFill>
                <a:latin typeface="Arial Black" panose="020B0A04020102020204" pitchFamily="34" charset="0"/>
              </a:rPr>
              <a:t>Comment i</a:t>
            </a:r>
            <a:r>
              <a:rPr lang="fr-FR" b="0" i="0" u="none" strike="noStrike" dirty="0">
                <a:solidFill>
                  <a:schemeClr val="accent6">
                    <a:lumMod val="50000"/>
                  </a:schemeClr>
                </a:solidFill>
                <a:effectLst/>
                <a:latin typeface="Arial Black" panose="020B0A04020102020204" pitchFamily="34" charset="0"/>
              </a:rPr>
              <a:t>dentifier les cas d’utilisation ?</a:t>
            </a:r>
          </a:p>
          <a:p>
            <a:pPr marL="0" indent="0" algn="ctr">
              <a:buNone/>
            </a:pPr>
            <a:endParaRPr lang="fr-FR" b="0" i="0" u="none" strike="noStrike" dirty="0">
              <a:solidFill>
                <a:schemeClr val="accent6">
                  <a:lumMod val="50000"/>
                </a:schemeClr>
              </a:solidFill>
              <a:effectLst/>
              <a:latin typeface="Arial Black" panose="020B0A04020102020204" pitchFamily="34" charset="0"/>
            </a:endParaRPr>
          </a:p>
          <a:p>
            <a:pPr marL="0" indent="0" algn="just" rtl="0">
              <a:lnSpc>
                <a:spcPct val="150000"/>
              </a:lnSpc>
              <a:spcBef>
                <a:spcPts val="0"/>
              </a:spcBef>
              <a:spcAft>
                <a:spcPts val="1200"/>
              </a:spcAft>
              <a:buNone/>
            </a:pPr>
            <a:r>
              <a:rPr lang="fr-FR" sz="2400" b="0" i="0" u="none" strike="noStrike" dirty="0">
                <a:solidFill>
                  <a:srgbClr val="000000"/>
                </a:solidFill>
                <a:effectLst/>
              </a:rPr>
              <a:t>Pour chaque acteur, il convient de :</a:t>
            </a:r>
            <a:endParaRPr lang="fr-FR" sz="2400" b="0" dirty="0">
              <a:effectLst/>
            </a:endParaRPr>
          </a:p>
          <a:p>
            <a:pPr algn="just" rtl="0" fontAlgn="base">
              <a:lnSpc>
                <a:spcPct val="150000"/>
              </a:lnSpc>
              <a:spcBef>
                <a:spcPts val="1000"/>
              </a:spcBef>
              <a:spcAft>
                <a:spcPts val="1200"/>
              </a:spcAft>
              <a:buFont typeface="Arial" panose="020B0604020202020204" pitchFamily="34" charset="0"/>
              <a:buChar char="•"/>
            </a:pPr>
            <a:r>
              <a:rPr lang="fr-FR" sz="2400" b="0" i="0" u="none" strike="noStrike" dirty="0">
                <a:solidFill>
                  <a:srgbClr val="000000"/>
                </a:solidFill>
                <a:effectLst/>
              </a:rPr>
              <a:t>rechercher les différentes intentions métier avec lesquelles il utilise le système ;</a:t>
            </a:r>
          </a:p>
          <a:p>
            <a:pPr algn="just" rtl="0" fontAlgn="base">
              <a:lnSpc>
                <a:spcPct val="150000"/>
              </a:lnSpc>
              <a:spcBef>
                <a:spcPts val="1000"/>
              </a:spcBef>
              <a:spcAft>
                <a:spcPts val="1200"/>
              </a:spcAft>
              <a:buFont typeface="Arial" panose="020B0604020202020204" pitchFamily="34" charset="0"/>
              <a:buChar char="•"/>
            </a:pPr>
            <a:r>
              <a:rPr lang="fr-FR" sz="2400" b="0" i="0" u="none" strike="noStrike" dirty="0">
                <a:solidFill>
                  <a:srgbClr val="000000"/>
                </a:solidFill>
                <a:effectLst/>
              </a:rPr>
              <a:t>déterminer dans le cahier des charges les services fonctionnels attendus du système.</a:t>
            </a:r>
          </a:p>
          <a:p>
            <a:pPr marL="0" indent="0">
              <a:buNone/>
            </a:pPr>
            <a:endParaRPr lang="fr-FR" dirty="0"/>
          </a:p>
        </p:txBody>
      </p:sp>
      <p:sp>
        <p:nvSpPr>
          <p:cNvPr id="4" name="Espace réservé du numéro de diapositive 3">
            <a:extLst>
              <a:ext uri="{FF2B5EF4-FFF2-40B4-BE49-F238E27FC236}">
                <a16:creationId xmlns:a16="http://schemas.microsoft.com/office/drawing/2014/main" id="{2689E3D8-1F1E-49BB-AB87-416FCE352568}"/>
              </a:ext>
            </a:extLst>
          </p:cNvPr>
          <p:cNvSpPr>
            <a:spLocks noGrp="1"/>
          </p:cNvSpPr>
          <p:nvPr>
            <p:ph type="sldNum" sz="quarter" idx="12"/>
          </p:nvPr>
        </p:nvSpPr>
        <p:spPr/>
        <p:txBody>
          <a:bodyPr/>
          <a:lstStyle/>
          <a:p>
            <a:fld id="{F4045FC7-85B4-4B90-B7D3-2EF88D4BCA3C}" type="slidenum">
              <a:rPr lang="fr-FR" smtClean="0"/>
              <a:t>16</a:t>
            </a:fld>
            <a:endParaRPr lang="fr-FR"/>
          </a:p>
        </p:txBody>
      </p:sp>
      <p:sp>
        <p:nvSpPr>
          <p:cNvPr id="5" name="Titre 1">
            <a:extLst>
              <a:ext uri="{FF2B5EF4-FFF2-40B4-BE49-F238E27FC236}">
                <a16:creationId xmlns:a16="http://schemas.microsoft.com/office/drawing/2014/main" id="{3641AA1D-34C3-4819-90D3-4365387F7896}"/>
              </a:ext>
            </a:extLst>
          </p:cNvPr>
          <p:cNvSpPr>
            <a:spLocks noGrp="1"/>
          </p:cNvSpPr>
          <p:nvPr>
            <p:ph type="title"/>
          </p:nvPr>
        </p:nvSpPr>
        <p:spPr>
          <a:xfrm>
            <a:off x="248194" y="365125"/>
            <a:ext cx="11212286" cy="1189355"/>
          </a:xfrm>
        </p:spPr>
        <p:txBody>
          <a:bodyPr>
            <a:normAutofit/>
          </a:bodyPr>
          <a:lstStyle/>
          <a:p>
            <a:pPr algn="ctr">
              <a:lnSpc>
                <a:spcPct val="100000"/>
              </a:lnSpc>
            </a:pPr>
            <a:r>
              <a:rPr lang="fr-FR" sz="2800" b="0" i="0" u="none" strike="noStrike" dirty="0">
                <a:solidFill>
                  <a:schemeClr val="accent2">
                    <a:lumMod val="50000"/>
                  </a:schemeClr>
                </a:solidFill>
                <a:effectLst/>
                <a:latin typeface="Arial Black" panose="020B0A04020102020204" pitchFamily="34" charset="0"/>
              </a:rPr>
              <a:t>Les composantes du diagramme de cas d’utilisation : </a:t>
            </a:r>
            <a:br>
              <a:rPr lang="fr-FR" sz="2800" b="0" i="0" u="none" strike="noStrike" dirty="0">
                <a:solidFill>
                  <a:schemeClr val="accent2">
                    <a:lumMod val="50000"/>
                  </a:schemeClr>
                </a:solidFill>
                <a:effectLst/>
                <a:latin typeface="Arial Black" panose="020B0A04020102020204" pitchFamily="34" charset="0"/>
              </a:rPr>
            </a:br>
            <a:r>
              <a:rPr lang="fr-FR" sz="2800" dirty="0">
                <a:solidFill>
                  <a:srgbClr val="000000"/>
                </a:solidFill>
                <a:latin typeface="Arial Black" panose="020B0A04020102020204" pitchFamily="34" charset="0"/>
              </a:rPr>
              <a:t>l</a:t>
            </a:r>
            <a:r>
              <a:rPr lang="fr-FR" sz="2800" b="0" i="0" u="none" strike="noStrike" dirty="0">
                <a:solidFill>
                  <a:srgbClr val="000000"/>
                </a:solidFill>
                <a:effectLst/>
                <a:latin typeface="Arial Black" panose="020B0A04020102020204" pitchFamily="34" charset="0"/>
              </a:rPr>
              <a:t>es cas d’utilisation</a:t>
            </a:r>
            <a:endParaRPr lang="fr-FR" sz="2800" dirty="0">
              <a:latin typeface="Arial Black" panose="020B0A04020102020204" pitchFamily="34" charset="0"/>
            </a:endParaRPr>
          </a:p>
        </p:txBody>
      </p:sp>
    </p:spTree>
    <p:extLst>
      <p:ext uri="{BB962C8B-B14F-4D97-AF65-F5344CB8AC3E}">
        <p14:creationId xmlns:p14="http://schemas.microsoft.com/office/powerpoint/2010/main" val="1932305242"/>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481ECCE-FBB2-4F83-924B-22C49050E7DC}"/>
              </a:ext>
            </a:extLst>
          </p:cNvPr>
          <p:cNvSpPr>
            <a:spLocks noGrp="1"/>
          </p:cNvSpPr>
          <p:nvPr>
            <p:ph idx="1"/>
          </p:nvPr>
        </p:nvSpPr>
        <p:spPr>
          <a:xfrm>
            <a:off x="731383" y="2255837"/>
            <a:ext cx="10515600" cy="4351338"/>
          </a:xfrm>
        </p:spPr>
        <p:txBody>
          <a:bodyPr>
            <a:normAutofit/>
          </a:bodyPr>
          <a:lstStyle/>
          <a:p>
            <a:pPr marL="0" indent="0">
              <a:buNone/>
            </a:pPr>
            <a:r>
              <a:rPr lang="fr-FR" b="0" i="0" u="none" strike="noStrike" dirty="0">
                <a:solidFill>
                  <a:schemeClr val="accent6">
                    <a:lumMod val="50000"/>
                  </a:schemeClr>
                </a:solidFill>
                <a:effectLst/>
                <a:latin typeface="Arial Black" panose="020B0A04020102020204" pitchFamily="34" charset="0"/>
              </a:rPr>
              <a:t>Relations entre les cas d’utilisation </a:t>
            </a:r>
          </a:p>
          <a:p>
            <a:pPr marL="0" indent="0" algn="ctr">
              <a:buNone/>
            </a:pPr>
            <a:endParaRPr lang="fr-FR" b="0" i="0" u="none" strike="noStrike" dirty="0">
              <a:solidFill>
                <a:srgbClr val="434343"/>
              </a:solidFill>
              <a:effectLst/>
              <a:latin typeface="Arial Black" panose="020B0A04020102020204" pitchFamily="34" charset="0"/>
            </a:endParaRPr>
          </a:p>
          <a:p>
            <a:pPr>
              <a:lnSpc>
                <a:spcPct val="150000"/>
              </a:lnSpc>
            </a:pPr>
            <a:r>
              <a:rPr lang="fr-FR" dirty="0"/>
              <a:t>Inclusion(</a:t>
            </a:r>
            <a:r>
              <a:rPr lang="fr-FR" dirty="0" err="1"/>
              <a:t>include</a:t>
            </a:r>
            <a:r>
              <a:rPr lang="fr-FR" dirty="0"/>
              <a:t>) : </a:t>
            </a:r>
            <a:r>
              <a:rPr lang="fr-FR" b="0" i="0" u="none" strike="noStrike" dirty="0">
                <a:effectLst/>
              </a:rPr>
              <a:t>le cas d’utilisation source </a:t>
            </a:r>
            <a:r>
              <a:rPr lang="fr-FR" b="1" i="1" u="none" strike="noStrike" dirty="0">
                <a:effectLst/>
              </a:rPr>
              <a:t>inclue</a:t>
            </a:r>
            <a:r>
              <a:rPr lang="fr-FR" b="1" i="0" u="none" strike="noStrike" dirty="0">
                <a:effectLst/>
              </a:rPr>
              <a:t> </a:t>
            </a:r>
            <a:r>
              <a:rPr lang="fr-FR" b="0" i="0" u="none" strike="noStrike" dirty="0">
                <a:effectLst/>
              </a:rPr>
              <a:t>c’est-à-dire </a:t>
            </a:r>
            <a:r>
              <a:rPr lang="fr-FR" b="1" i="1" u="none" strike="noStrike" dirty="0">
                <a:effectLst/>
              </a:rPr>
              <a:t>contient obligatoirement</a:t>
            </a:r>
            <a:r>
              <a:rPr lang="fr-FR" b="0" i="0" u="none" strike="noStrike" dirty="0">
                <a:effectLst/>
              </a:rPr>
              <a:t> le comportement du cas d’utilisation destination.</a:t>
            </a:r>
          </a:p>
          <a:p>
            <a:endParaRPr lang="fr-FR" dirty="0"/>
          </a:p>
        </p:txBody>
      </p:sp>
      <p:sp>
        <p:nvSpPr>
          <p:cNvPr id="4" name="Espace réservé du numéro de diapositive 3">
            <a:extLst>
              <a:ext uri="{FF2B5EF4-FFF2-40B4-BE49-F238E27FC236}">
                <a16:creationId xmlns:a16="http://schemas.microsoft.com/office/drawing/2014/main" id="{5E675D1C-3F25-4E38-B345-141DFF533907}"/>
              </a:ext>
            </a:extLst>
          </p:cNvPr>
          <p:cNvSpPr>
            <a:spLocks noGrp="1"/>
          </p:cNvSpPr>
          <p:nvPr>
            <p:ph type="sldNum" sz="quarter" idx="12"/>
          </p:nvPr>
        </p:nvSpPr>
        <p:spPr/>
        <p:txBody>
          <a:bodyPr/>
          <a:lstStyle/>
          <a:p>
            <a:fld id="{F4045FC7-85B4-4B90-B7D3-2EF88D4BCA3C}" type="slidenum">
              <a:rPr lang="fr-FR" smtClean="0"/>
              <a:t>17</a:t>
            </a:fld>
            <a:endParaRPr lang="fr-FR"/>
          </a:p>
        </p:txBody>
      </p:sp>
      <p:sp>
        <p:nvSpPr>
          <p:cNvPr id="5" name="Titre 1">
            <a:extLst>
              <a:ext uri="{FF2B5EF4-FFF2-40B4-BE49-F238E27FC236}">
                <a16:creationId xmlns:a16="http://schemas.microsoft.com/office/drawing/2014/main" id="{C6FB5B9C-4220-4719-A8BB-E3E1E9352241}"/>
              </a:ext>
            </a:extLst>
          </p:cNvPr>
          <p:cNvSpPr>
            <a:spLocks noGrp="1"/>
          </p:cNvSpPr>
          <p:nvPr>
            <p:ph type="title"/>
          </p:nvPr>
        </p:nvSpPr>
        <p:spPr>
          <a:xfrm>
            <a:off x="838200" y="365125"/>
            <a:ext cx="10515600" cy="1150166"/>
          </a:xfrm>
        </p:spPr>
        <p:txBody>
          <a:bodyPr>
            <a:normAutofit/>
          </a:bodyPr>
          <a:lstStyle/>
          <a:p>
            <a:pPr algn="ctr">
              <a:lnSpc>
                <a:spcPct val="100000"/>
              </a:lnSpc>
            </a:pPr>
            <a:r>
              <a:rPr lang="fr-FR" sz="2800" b="0" i="0" u="none" strike="noStrike" dirty="0">
                <a:solidFill>
                  <a:schemeClr val="accent2">
                    <a:lumMod val="50000"/>
                  </a:schemeClr>
                </a:solidFill>
                <a:effectLst/>
                <a:latin typeface="Arial Black" panose="020B0A04020102020204" pitchFamily="34" charset="0"/>
              </a:rPr>
              <a:t>Les composantes du diagramme de cas d’utilisation: </a:t>
            </a:r>
            <a:r>
              <a:rPr lang="fr-FR" sz="2800" dirty="0">
                <a:latin typeface="Arial Black" panose="020B0A04020102020204" pitchFamily="34" charset="0"/>
              </a:rPr>
              <a:t>l</a:t>
            </a:r>
            <a:r>
              <a:rPr lang="fr-FR" sz="2800" b="0" i="0" u="none" strike="noStrike" dirty="0">
                <a:effectLst/>
                <a:latin typeface="Arial Black" panose="020B0A04020102020204" pitchFamily="34" charset="0"/>
              </a:rPr>
              <a:t>es cas d’utilisation</a:t>
            </a:r>
            <a:endParaRPr lang="fr-FR" sz="2800" dirty="0">
              <a:latin typeface="Arial Black" panose="020B0A04020102020204" pitchFamily="34" charset="0"/>
            </a:endParaRPr>
          </a:p>
        </p:txBody>
      </p:sp>
      <p:pic>
        <p:nvPicPr>
          <p:cNvPr id="9218" name="Picture 2">
            <a:extLst>
              <a:ext uri="{FF2B5EF4-FFF2-40B4-BE49-F238E27FC236}">
                <a16:creationId xmlns:a16="http://schemas.microsoft.com/office/drawing/2014/main" id="{3E1B8A56-D148-460A-B655-3BEEC2AFB4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4841" y="5394438"/>
            <a:ext cx="7550732" cy="1212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63319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481ECCE-FBB2-4F83-924B-22C49050E7DC}"/>
              </a:ext>
            </a:extLst>
          </p:cNvPr>
          <p:cNvSpPr>
            <a:spLocks noGrp="1"/>
          </p:cNvSpPr>
          <p:nvPr>
            <p:ph idx="1"/>
          </p:nvPr>
        </p:nvSpPr>
        <p:spPr>
          <a:xfrm>
            <a:off x="838200" y="2149474"/>
            <a:ext cx="10515600" cy="4351338"/>
          </a:xfrm>
        </p:spPr>
        <p:txBody>
          <a:bodyPr>
            <a:normAutofit/>
          </a:bodyPr>
          <a:lstStyle/>
          <a:p>
            <a:pPr marL="0" indent="0">
              <a:buNone/>
            </a:pPr>
            <a:r>
              <a:rPr lang="fr-FR" b="0" i="0" u="none" strike="noStrike" dirty="0">
                <a:solidFill>
                  <a:schemeClr val="accent6">
                    <a:lumMod val="50000"/>
                  </a:schemeClr>
                </a:solidFill>
                <a:effectLst/>
                <a:latin typeface="Arial Black" panose="020B0A04020102020204" pitchFamily="34" charset="0"/>
              </a:rPr>
              <a:t>Relations entre les cas d’utilisation </a:t>
            </a:r>
          </a:p>
          <a:p>
            <a:pPr>
              <a:lnSpc>
                <a:spcPct val="150000"/>
              </a:lnSpc>
            </a:pPr>
            <a:r>
              <a:rPr lang="fr-FR" dirty="0"/>
              <a:t>L</a:t>
            </a:r>
            <a:r>
              <a:rPr lang="fr-FR" b="0" i="0" u="none" strike="noStrike" dirty="0">
                <a:effectLst/>
              </a:rPr>
              <a:t>a relation d’extension (</a:t>
            </a:r>
            <a:r>
              <a:rPr lang="fr-FR" b="0" i="0" u="none" strike="noStrike" dirty="0" err="1">
                <a:effectLst/>
              </a:rPr>
              <a:t>extends</a:t>
            </a:r>
            <a:r>
              <a:rPr lang="fr-FR" b="0" i="0" u="none" strike="noStrike" dirty="0">
                <a:effectLst/>
              </a:rPr>
              <a:t>) : Le cas d’utilisation source </a:t>
            </a:r>
            <a:r>
              <a:rPr lang="fr-FR" b="1" i="1" u="none" strike="noStrike" dirty="0">
                <a:effectLst/>
              </a:rPr>
              <a:t>étend </a:t>
            </a:r>
            <a:r>
              <a:rPr lang="fr-FR" b="0" i="0" u="none" strike="noStrike" dirty="0">
                <a:effectLst/>
              </a:rPr>
              <a:t>c’est à dire</a:t>
            </a:r>
            <a:r>
              <a:rPr lang="fr-FR" b="1" i="1" u="none" strike="noStrike" dirty="0">
                <a:effectLst/>
              </a:rPr>
              <a:t> </a:t>
            </a:r>
            <a:r>
              <a:rPr lang="fr-FR" b="0" i="0" u="none" strike="noStrike" dirty="0">
                <a:effectLst/>
              </a:rPr>
              <a:t> </a:t>
            </a:r>
            <a:r>
              <a:rPr lang="fr-FR" b="1" i="1" u="none" strike="noStrike" dirty="0">
                <a:effectLst/>
              </a:rPr>
              <a:t>ajoute son comportement (optionnellement) au</a:t>
            </a:r>
            <a:r>
              <a:rPr lang="fr-FR" b="0" i="0" u="none" strike="noStrike" dirty="0">
                <a:effectLst/>
              </a:rPr>
              <a:t> comportement du cas d’utilisation destination</a:t>
            </a:r>
            <a:endParaRPr lang="fr-FR" dirty="0"/>
          </a:p>
        </p:txBody>
      </p:sp>
      <p:sp>
        <p:nvSpPr>
          <p:cNvPr id="4" name="Espace réservé du numéro de diapositive 3">
            <a:extLst>
              <a:ext uri="{FF2B5EF4-FFF2-40B4-BE49-F238E27FC236}">
                <a16:creationId xmlns:a16="http://schemas.microsoft.com/office/drawing/2014/main" id="{5E675D1C-3F25-4E38-B345-141DFF533907}"/>
              </a:ext>
            </a:extLst>
          </p:cNvPr>
          <p:cNvSpPr>
            <a:spLocks noGrp="1"/>
          </p:cNvSpPr>
          <p:nvPr>
            <p:ph type="sldNum" sz="quarter" idx="12"/>
          </p:nvPr>
        </p:nvSpPr>
        <p:spPr/>
        <p:txBody>
          <a:bodyPr/>
          <a:lstStyle/>
          <a:p>
            <a:fld id="{F4045FC7-85B4-4B90-B7D3-2EF88D4BCA3C}" type="slidenum">
              <a:rPr lang="fr-FR" smtClean="0"/>
              <a:t>18</a:t>
            </a:fld>
            <a:endParaRPr lang="fr-FR"/>
          </a:p>
        </p:txBody>
      </p:sp>
      <p:sp>
        <p:nvSpPr>
          <p:cNvPr id="5" name="Titre 1">
            <a:extLst>
              <a:ext uri="{FF2B5EF4-FFF2-40B4-BE49-F238E27FC236}">
                <a16:creationId xmlns:a16="http://schemas.microsoft.com/office/drawing/2014/main" id="{C6FB5B9C-4220-4719-A8BB-E3E1E9352241}"/>
              </a:ext>
            </a:extLst>
          </p:cNvPr>
          <p:cNvSpPr>
            <a:spLocks noGrp="1"/>
          </p:cNvSpPr>
          <p:nvPr>
            <p:ph type="title"/>
          </p:nvPr>
        </p:nvSpPr>
        <p:spPr>
          <a:xfrm>
            <a:off x="838200" y="136526"/>
            <a:ext cx="10866120" cy="1143634"/>
          </a:xfrm>
        </p:spPr>
        <p:txBody>
          <a:bodyPr>
            <a:normAutofit/>
          </a:bodyPr>
          <a:lstStyle/>
          <a:p>
            <a:pPr algn="ctr">
              <a:lnSpc>
                <a:spcPct val="100000"/>
              </a:lnSpc>
            </a:pPr>
            <a:r>
              <a:rPr lang="fr-FR" sz="2800" b="0" i="0" u="none" strike="noStrike" dirty="0">
                <a:solidFill>
                  <a:schemeClr val="accent2">
                    <a:lumMod val="50000"/>
                  </a:schemeClr>
                </a:solidFill>
                <a:effectLst/>
                <a:latin typeface="Arial Black" panose="020B0A04020102020204" pitchFamily="34" charset="0"/>
              </a:rPr>
              <a:t>Les composantes du diagramme de cas d’utilisation : </a:t>
            </a:r>
            <a:br>
              <a:rPr lang="fr-FR" sz="2800" b="0" i="0" u="none" strike="noStrike" dirty="0">
                <a:solidFill>
                  <a:srgbClr val="000000"/>
                </a:solidFill>
                <a:effectLst/>
                <a:latin typeface="Arial Black" panose="020B0A04020102020204" pitchFamily="34" charset="0"/>
              </a:rPr>
            </a:br>
            <a:r>
              <a:rPr lang="fr-FR" sz="2800" dirty="0">
                <a:solidFill>
                  <a:srgbClr val="000000"/>
                </a:solidFill>
                <a:latin typeface="Arial Black" panose="020B0A04020102020204" pitchFamily="34" charset="0"/>
              </a:rPr>
              <a:t>l</a:t>
            </a:r>
            <a:r>
              <a:rPr lang="fr-FR" sz="2800" b="0" i="0" u="none" strike="noStrike" dirty="0">
                <a:solidFill>
                  <a:srgbClr val="000000"/>
                </a:solidFill>
                <a:effectLst/>
                <a:latin typeface="Arial Black" panose="020B0A04020102020204" pitchFamily="34" charset="0"/>
              </a:rPr>
              <a:t>es cas d’utilisation</a:t>
            </a:r>
            <a:endParaRPr lang="fr-FR" sz="2800" dirty="0">
              <a:latin typeface="Arial Black" panose="020B0A04020102020204" pitchFamily="34" charset="0"/>
            </a:endParaRPr>
          </a:p>
        </p:txBody>
      </p:sp>
      <p:pic>
        <p:nvPicPr>
          <p:cNvPr id="11266" name="Picture 2">
            <a:extLst>
              <a:ext uri="{FF2B5EF4-FFF2-40B4-BE49-F238E27FC236}">
                <a16:creationId xmlns:a16="http://schemas.microsoft.com/office/drawing/2014/main" id="{B441E895-1DE5-4002-AFD4-AF3991D99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9093" y="4850987"/>
            <a:ext cx="8238444" cy="1323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00365"/>
      </p:ext>
    </p:extLst>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481ECCE-FBB2-4F83-924B-22C49050E7DC}"/>
              </a:ext>
            </a:extLst>
          </p:cNvPr>
          <p:cNvSpPr>
            <a:spLocks noGrp="1"/>
          </p:cNvSpPr>
          <p:nvPr>
            <p:ph idx="1"/>
          </p:nvPr>
        </p:nvSpPr>
        <p:spPr>
          <a:xfrm>
            <a:off x="838200" y="2370137"/>
            <a:ext cx="10515600" cy="4351338"/>
          </a:xfrm>
        </p:spPr>
        <p:txBody>
          <a:bodyPr>
            <a:normAutofit/>
          </a:bodyPr>
          <a:lstStyle/>
          <a:p>
            <a:pPr marL="0" indent="0">
              <a:buNone/>
            </a:pPr>
            <a:r>
              <a:rPr lang="fr-FR" b="0" i="0" u="none" strike="noStrike" dirty="0">
                <a:solidFill>
                  <a:schemeClr val="accent6">
                    <a:lumMod val="50000"/>
                  </a:schemeClr>
                </a:solidFill>
                <a:effectLst/>
                <a:latin typeface="Arial Black" panose="020B0A04020102020204" pitchFamily="34" charset="0"/>
              </a:rPr>
              <a:t>Relations entre les cas d’utilisation </a:t>
            </a:r>
          </a:p>
          <a:p>
            <a:pPr>
              <a:lnSpc>
                <a:spcPct val="150000"/>
              </a:lnSpc>
            </a:pPr>
            <a:r>
              <a:rPr lang="fr-FR" sz="2400" b="1" i="0" u="none" strike="noStrike" dirty="0">
                <a:effectLst/>
              </a:rPr>
              <a:t>Relation de généralisation </a:t>
            </a:r>
            <a:r>
              <a:rPr lang="fr-FR" sz="2400" b="0" i="0" u="none" strike="noStrike" dirty="0">
                <a:effectLst/>
              </a:rPr>
              <a:t>: on dit qu’un cas A est une généralisation de B si B est un cas particulier de A.</a:t>
            </a:r>
            <a:endParaRPr lang="fr-FR" sz="2400" dirty="0"/>
          </a:p>
        </p:txBody>
      </p:sp>
      <p:sp>
        <p:nvSpPr>
          <p:cNvPr id="4" name="Espace réservé du numéro de diapositive 3">
            <a:extLst>
              <a:ext uri="{FF2B5EF4-FFF2-40B4-BE49-F238E27FC236}">
                <a16:creationId xmlns:a16="http://schemas.microsoft.com/office/drawing/2014/main" id="{5E675D1C-3F25-4E38-B345-141DFF533907}"/>
              </a:ext>
            </a:extLst>
          </p:cNvPr>
          <p:cNvSpPr>
            <a:spLocks noGrp="1"/>
          </p:cNvSpPr>
          <p:nvPr>
            <p:ph type="sldNum" sz="quarter" idx="12"/>
          </p:nvPr>
        </p:nvSpPr>
        <p:spPr/>
        <p:txBody>
          <a:bodyPr/>
          <a:lstStyle/>
          <a:p>
            <a:fld id="{F4045FC7-85B4-4B90-B7D3-2EF88D4BCA3C}" type="slidenum">
              <a:rPr lang="fr-FR" smtClean="0"/>
              <a:t>19</a:t>
            </a:fld>
            <a:endParaRPr lang="fr-FR"/>
          </a:p>
        </p:txBody>
      </p:sp>
      <p:sp>
        <p:nvSpPr>
          <p:cNvPr id="5" name="Titre 1">
            <a:extLst>
              <a:ext uri="{FF2B5EF4-FFF2-40B4-BE49-F238E27FC236}">
                <a16:creationId xmlns:a16="http://schemas.microsoft.com/office/drawing/2014/main" id="{C6FB5B9C-4220-4719-A8BB-E3E1E9352241}"/>
              </a:ext>
            </a:extLst>
          </p:cNvPr>
          <p:cNvSpPr>
            <a:spLocks noGrp="1"/>
          </p:cNvSpPr>
          <p:nvPr>
            <p:ph type="title"/>
          </p:nvPr>
        </p:nvSpPr>
        <p:spPr>
          <a:xfrm>
            <a:off x="838200" y="365125"/>
            <a:ext cx="10759440" cy="1097915"/>
          </a:xfrm>
        </p:spPr>
        <p:txBody>
          <a:bodyPr>
            <a:normAutofit/>
          </a:bodyPr>
          <a:lstStyle/>
          <a:p>
            <a:pPr algn="ctr">
              <a:lnSpc>
                <a:spcPct val="100000"/>
              </a:lnSpc>
            </a:pPr>
            <a:r>
              <a:rPr lang="fr-FR" sz="2800" b="0" i="0" u="none" strike="noStrike" dirty="0">
                <a:solidFill>
                  <a:schemeClr val="accent2">
                    <a:lumMod val="50000"/>
                  </a:schemeClr>
                </a:solidFill>
                <a:effectLst/>
                <a:latin typeface="Arial Black" panose="020B0A04020102020204" pitchFamily="34" charset="0"/>
              </a:rPr>
              <a:t>Les composantes du diagramme de cas d’utilisation : </a:t>
            </a:r>
            <a:br>
              <a:rPr lang="fr-FR" sz="2800" b="0" i="0" u="none" strike="noStrike" dirty="0">
                <a:solidFill>
                  <a:srgbClr val="000000"/>
                </a:solidFill>
                <a:effectLst/>
                <a:latin typeface="Arial Black" panose="020B0A04020102020204" pitchFamily="34" charset="0"/>
              </a:rPr>
            </a:br>
            <a:r>
              <a:rPr lang="fr-FR" sz="2800" dirty="0">
                <a:solidFill>
                  <a:srgbClr val="000000"/>
                </a:solidFill>
                <a:latin typeface="Arial Black" panose="020B0A04020102020204" pitchFamily="34" charset="0"/>
              </a:rPr>
              <a:t>l</a:t>
            </a:r>
            <a:r>
              <a:rPr lang="fr-FR" sz="2800" b="0" i="0" u="none" strike="noStrike" dirty="0">
                <a:solidFill>
                  <a:srgbClr val="000000"/>
                </a:solidFill>
                <a:effectLst/>
                <a:latin typeface="Arial Black" panose="020B0A04020102020204" pitchFamily="34" charset="0"/>
              </a:rPr>
              <a:t>es cas d’utilisation</a:t>
            </a:r>
            <a:endParaRPr lang="fr-FR" sz="2800" dirty="0">
              <a:latin typeface="Arial Black" panose="020B0A04020102020204" pitchFamily="34" charset="0"/>
            </a:endParaRPr>
          </a:p>
        </p:txBody>
      </p:sp>
      <p:pic>
        <p:nvPicPr>
          <p:cNvPr id="12290" name="Picture 2">
            <a:extLst>
              <a:ext uri="{FF2B5EF4-FFF2-40B4-BE49-F238E27FC236}">
                <a16:creationId xmlns:a16="http://schemas.microsoft.com/office/drawing/2014/main" id="{C8376031-1DA0-4915-9626-D69C7BB057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8561" y="3796515"/>
            <a:ext cx="2537505" cy="274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385728"/>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AF995D-90C2-4CDE-80C4-82647303AEC2}"/>
              </a:ext>
            </a:extLst>
          </p:cNvPr>
          <p:cNvSpPr>
            <a:spLocks noGrp="1"/>
          </p:cNvSpPr>
          <p:nvPr>
            <p:ph type="title"/>
          </p:nvPr>
        </p:nvSpPr>
        <p:spPr/>
        <p:txBody>
          <a:bodyPr/>
          <a:lstStyle/>
          <a:p>
            <a:r>
              <a:rPr lang="fr-FR" b="1" dirty="0"/>
              <a:t>PLAN</a:t>
            </a:r>
          </a:p>
        </p:txBody>
      </p:sp>
      <p:sp>
        <p:nvSpPr>
          <p:cNvPr id="3" name="Espace réservé du contenu 2">
            <a:extLst>
              <a:ext uri="{FF2B5EF4-FFF2-40B4-BE49-F238E27FC236}">
                <a16:creationId xmlns:a16="http://schemas.microsoft.com/office/drawing/2014/main" id="{4CE6D840-A754-49FA-8235-5B53E4FA2DAE}"/>
              </a:ext>
            </a:extLst>
          </p:cNvPr>
          <p:cNvSpPr>
            <a:spLocks noGrp="1"/>
          </p:cNvSpPr>
          <p:nvPr>
            <p:ph idx="1"/>
          </p:nvPr>
        </p:nvSpPr>
        <p:spPr/>
        <p:txBody>
          <a:bodyPr/>
          <a:lstStyle/>
          <a:p>
            <a:r>
              <a:rPr lang="fr-FR" dirty="0"/>
              <a:t>Introduction</a:t>
            </a:r>
          </a:p>
          <a:p>
            <a:r>
              <a:rPr lang="fr-FR" dirty="0"/>
              <a:t>Généralité sur UML</a:t>
            </a:r>
          </a:p>
          <a:p>
            <a:r>
              <a:rPr lang="fr-FR" dirty="0"/>
              <a:t>Diagramme des cas d’utilisation</a:t>
            </a:r>
          </a:p>
          <a:p>
            <a:r>
              <a:rPr lang="fr-FR" dirty="0"/>
              <a:t>Conclusion</a:t>
            </a:r>
          </a:p>
          <a:p>
            <a:r>
              <a:rPr lang="fr-FR" dirty="0"/>
              <a:t>Exercices</a:t>
            </a:r>
          </a:p>
        </p:txBody>
      </p:sp>
      <p:sp>
        <p:nvSpPr>
          <p:cNvPr id="4" name="Espace réservé du numéro de diapositive 3">
            <a:extLst>
              <a:ext uri="{FF2B5EF4-FFF2-40B4-BE49-F238E27FC236}">
                <a16:creationId xmlns:a16="http://schemas.microsoft.com/office/drawing/2014/main" id="{D32BBC41-C4B4-416B-A935-8E80AB386A4C}"/>
              </a:ext>
            </a:extLst>
          </p:cNvPr>
          <p:cNvSpPr>
            <a:spLocks noGrp="1"/>
          </p:cNvSpPr>
          <p:nvPr>
            <p:ph type="sldNum" sz="quarter" idx="12"/>
          </p:nvPr>
        </p:nvSpPr>
        <p:spPr/>
        <p:txBody>
          <a:bodyPr/>
          <a:lstStyle/>
          <a:p>
            <a:fld id="{F4045FC7-85B4-4B90-B7D3-2EF88D4BCA3C}" type="slidenum">
              <a:rPr lang="fr-FR" smtClean="0"/>
              <a:t>2</a:t>
            </a:fld>
            <a:endParaRPr lang="fr-FR"/>
          </a:p>
        </p:txBody>
      </p:sp>
    </p:spTree>
    <p:extLst>
      <p:ext uri="{BB962C8B-B14F-4D97-AF65-F5344CB8AC3E}">
        <p14:creationId xmlns:p14="http://schemas.microsoft.com/office/powerpoint/2010/main" val="250598778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481ECCE-FBB2-4F83-924B-22C49050E7DC}"/>
              </a:ext>
            </a:extLst>
          </p:cNvPr>
          <p:cNvSpPr>
            <a:spLocks noGrp="1"/>
          </p:cNvSpPr>
          <p:nvPr>
            <p:ph idx="1"/>
          </p:nvPr>
        </p:nvSpPr>
        <p:spPr>
          <a:xfrm>
            <a:off x="838200" y="1725271"/>
            <a:ext cx="10515600" cy="4631079"/>
          </a:xfrm>
        </p:spPr>
        <p:txBody>
          <a:bodyPr>
            <a:normAutofit/>
          </a:bodyPr>
          <a:lstStyle/>
          <a:p>
            <a:pPr marL="0" indent="0">
              <a:buNone/>
            </a:pPr>
            <a:r>
              <a:rPr lang="fr-FR" dirty="0">
                <a:solidFill>
                  <a:schemeClr val="accent6">
                    <a:lumMod val="50000"/>
                  </a:schemeClr>
                </a:solidFill>
                <a:latin typeface="Arial Black" panose="020B0A04020102020204" pitchFamily="34" charset="0"/>
              </a:rPr>
              <a:t>Peut-on regrouper</a:t>
            </a:r>
            <a:r>
              <a:rPr lang="fr-FR" b="0" i="0" u="none" strike="noStrike" dirty="0">
                <a:solidFill>
                  <a:schemeClr val="accent6">
                    <a:lumMod val="50000"/>
                  </a:schemeClr>
                </a:solidFill>
                <a:effectLst/>
                <a:latin typeface="Arial Black" panose="020B0A04020102020204" pitchFamily="34" charset="0"/>
              </a:rPr>
              <a:t> </a:t>
            </a:r>
            <a:r>
              <a:rPr lang="fr-FR" dirty="0">
                <a:solidFill>
                  <a:schemeClr val="accent6">
                    <a:lumMod val="50000"/>
                  </a:schemeClr>
                </a:solidFill>
                <a:latin typeface="Arial Black" panose="020B0A04020102020204" pitchFamily="34" charset="0"/>
              </a:rPr>
              <a:t>l</a:t>
            </a:r>
            <a:r>
              <a:rPr lang="fr-FR" b="0" i="0" u="none" strike="noStrike" dirty="0">
                <a:solidFill>
                  <a:schemeClr val="accent6">
                    <a:lumMod val="50000"/>
                  </a:schemeClr>
                </a:solidFill>
                <a:effectLst/>
                <a:latin typeface="Arial Black" panose="020B0A04020102020204" pitchFamily="34" charset="0"/>
              </a:rPr>
              <a:t>es cas d’utilisation ?</a:t>
            </a:r>
          </a:p>
          <a:p>
            <a:pPr marL="0" indent="0">
              <a:buNone/>
            </a:pPr>
            <a:endParaRPr lang="fr-FR" sz="1800" b="0" i="0" u="none" strike="noStrike" dirty="0">
              <a:solidFill>
                <a:srgbClr val="000000"/>
              </a:solidFill>
              <a:effectLst/>
              <a:latin typeface="Arial" panose="020B0604020202020204" pitchFamily="34" charset="0"/>
            </a:endParaRPr>
          </a:p>
          <a:p>
            <a:pPr marL="0" indent="0">
              <a:buNone/>
            </a:pPr>
            <a:endParaRPr lang="fr-FR" dirty="0"/>
          </a:p>
        </p:txBody>
      </p:sp>
      <p:sp>
        <p:nvSpPr>
          <p:cNvPr id="4" name="Espace réservé du numéro de diapositive 3">
            <a:extLst>
              <a:ext uri="{FF2B5EF4-FFF2-40B4-BE49-F238E27FC236}">
                <a16:creationId xmlns:a16="http://schemas.microsoft.com/office/drawing/2014/main" id="{5E675D1C-3F25-4E38-B345-141DFF533907}"/>
              </a:ext>
            </a:extLst>
          </p:cNvPr>
          <p:cNvSpPr>
            <a:spLocks noGrp="1"/>
          </p:cNvSpPr>
          <p:nvPr>
            <p:ph type="sldNum" sz="quarter" idx="12"/>
          </p:nvPr>
        </p:nvSpPr>
        <p:spPr/>
        <p:txBody>
          <a:bodyPr/>
          <a:lstStyle/>
          <a:p>
            <a:fld id="{F4045FC7-85B4-4B90-B7D3-2EF88D4BCA3C}" type="slidenum">
              <a:rPr lang="fr-FR" smtClean="0"/>
              <a:t>20</a:t>
            </a:fld>
            <a:endParaRPr lang="fr-FR"/>
          </a:p>
        </p:txBody>
      </p:sp>
      <p:sp>
        <p:nvSpPr>
          <p:cNvPr id="5" name="Titre 1">
            <a:extLst>
              <a:ext uri="{FF2B5EF4-FFF2-40B4-BE49-F238E27FC236}">
                <a16:creationId xmlns:a16="http://schemas.microsoft.com/office/drawing/2014/main" id="{C6FB5B9C-4220-4719-A8BB-E3E1E9352241}"/>
              </a:ext>
            </a:extLst>
          </p:cNvPr>
          <p:cNvSpPr>
            <a:spLocks noGrp="1"/>
          </p:cNvSpPr>
          <p:nvPr>
            <p:ph type="title"/>
          </p:nvPr>
        </p:nvSpPr>
        <p:spPr>
          <a:xfrm>
            <a:off x="548640" y="269438"/>
            <a:ext cx="10909663" cy="1325563"/>
          </a:xfrm>
        </p:spPr>
        <p:txBody>
          <a:bodyPr>
            <a:noAutofit/>
          </a:bodyPr>
          <a:lstStyle/>
          <a:p>
            <a:pPr algn="ctr">
              <a:lnSpc>
                <a:spcPct val="100000"/>
              </a:lnSpc>
            </a:pPr>
            <a:r>
              <a:rPr lang="fr-FR" sz="2800" b="0" i="0" u="none" strike="noStrike" dirty="0">
                <a:solidFill>
                  <a:schemeClr val="accent2">
                    <a:lumMod val="50000"/>
                  </a:schemeClr>
                </a:solidFill>
                <a:effectLst/>
                <a:latin typeface="Arial Black" panose="020B0A04020102020204" pitchFamily="34" charset="0"/>
              </a:rPr>
              <a:t>Les composantes du diagramme de cas d’utilisation : </a:t>
            </a:r>
            <a:br>
              <a:rPr lang="fr-FR" sz="2800" b="0" i="0" u="none" strike="noStrike" dirty="0">
                <a:solidFill>
                  <a:srgbClr val="000000"/>
                </a:solidFill>
                <a:effectLst/>
                <a:latin typeface="Arial Black" panose="020B0A04020102020204" pitchFamily="34" charset="0"/>
              </a:rPr>
            </a:br>
            <a:r>
              <a:rPr lang="fr-FR" sz="2800" dirty="0">
                <a:solidFill>
                  <a:srgbClr val="000000"/>
                </a:solidFill>
                <a:latin typeface="Arial Black" panose="020B0A04020102020204" pitchFamily="34" charset="0"/>
              </a:rPr>
              <a:t>l</a:t>
            </a:r>
            <a:r>
              <a:rPr lang="fr-FR" sz="2800" b="0" i="0" u="none" strike="noStrike" dirty="0">
                <a:solidFill>
                  <a:srgbClr val="000000"/>
                </a:solidFill>
                <a:effectLst/>
                <a:latin typeface="Arial Black" panose="020B0A04020102020204" pitchFamily="34" charset="0"/>
              </a:rPr>
              <a:t>es cas d’utilisation</a:t>
            </a:r>
            <a:endParaRPr lang="fr-FR" sz="2800" dirty="0">
              <a:latin typeface="Arial Black" panose="020B0A04020102020204" pitchFamily="34" charset="0"/>
            </a:endParaRPr>
          </a:p>
        </p:txBody>
      </p:sp>
      <p:pic>
        <p:nvPicPr>
          <p:cNvPr id="13314" name="Picture 2">
            <a:extLst>
              <a:ext uri="{FF2B5EF4-FFF2-40B4-BE49-F238E27FC236}">
                <a16:creationId xmlns:a16="http://schemas.microsoft.com/office/drawing/2014/main" id="{3624CA5D-D5EE-4A96-B398-5BF3AFF9BF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0067" y="5171716"/>
            <a:ext cx="2509498" cy="141684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2EF88C5B-FF6B-4BCA-B6E3-98C06BC0E3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0840" y="2568294"/>
            <a:ext cx="4873260" cy="3888931"/>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C974E31C-D15A-484B-A9B3-7FC0B443EAF8}"/>
              </a:ext>
            </a:extLst>
          </p:cNvPr>
          <p:cNvSpPr txBox="1"/>
          <p:nvPr/>
        </p:nvSpPr>
        <p:spPr>
          <a:xfrm>
            <a:off x="746760" y="2438024"/>
            <a:ext cx="6065520" cy="2251065"/>
          </a:xfrm>
          <a:prstGeom prst="rect">
            <a:avLst/>
          </a:prstGeom>
          <a:noFill/>
        </p:spPr>
        <p:txBody>
          <a:bodyPr wrap="square" rtlCol="0">
            <a:spAutoFit/>
          </a:bodyPr>
          <a:lstStyle/>
          <a:p>
            <a:pPr>
              <a:lnSpc>
                <a:spcPct val="150000"/>
              </a:lnSpc>
            </a:pPr>
            <a:r>
              <a:rPr lang="fr-FR" sz="2400" b="0" i="0" u="none" strike="noStrike" dirty="0">
                <a:solidFill>
                  <a:srgbClr val="000000"/>
                </a:solidFill>
                <a:effectLst/>
              </a:rPr>
              <a:t>Avec UML, il est possible d’organiser les cas d’utilisation </a:t>
            </a:r>
            <a:r>
              <a:rPr lang="fr-FR" sz="2400" b="0" i="0" u="none" strike="noStrike" dirty="0">
                <a:solidFill>
                  <a:srgbClr val="202124"/>
                </a:solidFill>
                <a:effectLst/>
              </a:rPr>
              <a:t>et les regrouper en un ensemble cohérent afin </a:t>
            </a:r>
            <a:r>
              <a:rPr lang="fr-FR" sz="2400" b="0" i="0" u="none" strike="noStrike" dirty="0">
                <a:solidFill>
                  <a:srgbClr val="000000"/>
                </a:solidFill>
                <a:effectLst/>
              </a:rPr>
              <a:t>de définir un bloc fonctionnel </a:t>
            </a:r>
            <a:r>
              <a:rPr lang="fr-FR" sz="2400" b="0" i="0" u="none" strike="noStrike" dirty="0">
                <a:solidFill>
                  <a:srgbClr val="202124"/>
                </a:solidFill>
                <a:effectLst/>
              </a:rPr>
              <a:t>qui s'appelle</a:t>
            </a:r>
            <a:r>
              <a:rPr lang="fr-FR" sz="2400" b="1" i="0" u="none" strike="noStrike" dirty="0">
                <a:solidFill>
                  <a:srgbClr val="202124"/>
                </a:solidFill>
                <a:effectLst/>
              </a:rPr>
              <a:t> package</a:t>
            </a:r>
            <a:endParaRPr lang="fr-FR" sz="2400" dirty="0"/>
          </a:p>
        </p:txBody>
      </p:sp>
    </p:spTree>
    <p:extLst>
      <p:ext uri="{BB962C8B-B14F-4D97-AF65-F5344CB8AC3E}">
        <p14:creationId xmlns:p14="http://schemas.microsoft.com/office/powerpoint/2010/main" val="264282942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1DA0B7D-B494-4FF8-A685-5AE34D81B393}"/>
              </a:ext>
            </a:extLst>
          </p:cNvPr>
          <p:cNvSpPr>
            <a:spLocks noGrp="1"/>
          </p:cNvSpPr>
          <p:nvPr>
            <p:ph idx="1"/>
          </p:nvPr>
        </p:nvSpPr>
        <p:spPr>
          <a:xfrm>
            <a:off x="929640" y="1358537"/>
            <a:ext cx="10515600" cy="5499463"/>
          </a:xfrm>
        </p:spPr>
        <p:txBody>
          <a:bodyPr>
            <a:normAutofit fontScale="70000" lnSpcReduction="20000"/>
          </a:bodyPr>
          <a:lstStyle/>
          <a:p>
            <a:pPr marL="0" indent="0">
              <a:buNone/>
            </a:pPr>
            <a:r>
              <a:rPr lang="fr-FR" sz="3600" b="0" i="0" u="none" strike="noStrike" dirty="0">
                <a:solidFill>
                  <a:schemeClr val="accent6">
                    <a:lumMod val="50000"/>
                  </a:schemeClr>
                </a:solidFill>
                <a:effectLst/>
                <a:latin typeface="Arial Black" panose="020B0A04020102020204" pitchFamily="34" charset="0"/>
              </a:rPr>
              <a:t>Description textuelle des cas d’utilisation</a:t>
            </a:r>
          </a:p>
          <a:p>
            <a:pPr marL="0" indent="0">
              <a:buNone/>
            </a:pPr>
            <a:endParaRPr lang="fr-FR" b="0" i="0" u="none" strike="noStrike" dirty="0">
              <a:solidFill>
                <a:srgbClr val="434343"/>
              </a:solidFill>
              <a:effectLst/>
              <a:latin typeface="Arial" panose="020B0604020202020204" pitchFamily="34" charset="0"/>
            </a:endParaRPr>
          </a:p>
          <a:p>
            <a:pPr marL="0" indent="0" algn="just" rtl="0">
              <a:lnSpc>
                <a:spcPct val="170000"/>
              </a:lnSpc>
              <a:spcBef>
                <a:spcPts val="0"/>
              </a:spcBef>
              <a:spcAft>
                <a:spcPts val="1200"/>
              </a:spcAft>
              <a:buNone/>
            </a:pPr>
            <a:r>
              <a:rPr lang="fr-FR" sz="3100" b="0" i="0" u="none" strike="noStrike" dirty="0">
                <a:solidFill>
                  <a:srgbClr val="000000"/>
                </a:solidFill>
                <a:effectLst/>
              </a:rPr>
              <a:t>Une description textuelle classique se compose de trois parties :</a:t>
            </a:r>
            <a:endParaRPr lang="fr-FR" sz="3100" b="0" dirty="0">
              <a:effectLst/>
            </a:endParaRPr>
          </a:p>
          <a:p>
            <a:pPr rtl="0" fontAlgn="base">
              <a:lnSpc>
                <a:spcPct val="170000"/>
              </a:lnSpc>
              <a:spcBef>
                <a:spcPts val="0"/>
              </a:spcBef>
              <a:spcAft>
                <a:spcPts val="0"/>
              </a:spcAft>
              <a:buFont typeface="Arial" panose="020B0604020202020204" pitchFamily="34" charset="0"/>
              <a:buChar char="•"/>
            </a:pPr>
            <a:r>
              <a:rPr lang="fr-FR" sz="3100" b="0" i="0" u="none" strike="noStrike" dirty="0">
                <a:solidFill>
                  <a:srgbClr val="000000"/>
                </a:solidFill>
                <a:effectLst/>
              </a:rPr>
              <a:t> Partie 1 : Identification.  </a:t>
            </a:r>
          </a:p>
          <a:p>
            <a:pPr marL="742950" lvl="1" indent="-285750" rtl="0" fontAlgn="base">
              <a:lnSpc>
                <a:spcPct val="170000"/>
              </a:lnSpc>
              <a:spcBef>
                <a:spcPts val="0"/>
              </a:spcBef>
              <a:spcAft>
                <a:spcPts val="0"/>
              </a:spcAft>
              <a:buFont typeface="Arial" panose="020B0604020202020204" pitchFamily="34" charset="0"/>
              <a:buChar char="•"/>
            </a:pPr>
            <a:r>
              <a:rPr lang="fr-FR" sz="3100" b="0" i="0" u="none" strike="noStrike" dirty="0">
                <a:solidFill>
                  <a:srgbClr val="000000"/>
                </a:solidFill>
                <a:effectLst/>
              </a:rPr>
              <a:t>Titre : Nom du cas d’utilisation </a:t>
            </a:r>
          </a:p>
          <a:p>
            <a:pPr marL="742950" lvl="1" indent="-285750" rtl="0" fontAlgn="base">
              <a:lnSpc>
                <a:spcPct val="170000"/>
              </a:lnSpc>
              <a:spcBef>
                <a:spcPts val="0"/>
              </a:spcBef>
              <a:spcAft>
                <a:spcPts val="0"/>
              </a:spcAft>
              <a:buFont typeface="Arial" panose="020B0604020202020204" pitchFamily="34" charset="0"/>
              <a:buChar char="•"/>
            </a:pPr>
            <a:r>
              <a:rPr lang="fr-FR" sz="3100" b="0" i="0" u="none" strike="noStrike" dirty="0">
                <a:solidFill>
                  <a:srgbClr val="000000"/>
                </a:solidFill>
                <a:effectLst/>
              </a:rPr>
              <a:t>Résumé : description du cas d’utilisation. </a:t>
            </a:r>
          </a:p>
          <a:p>
            <a:pPr marL="742950" lvl="1" indent="-285750" rtl="0" fontAlgn="base">
              <a:lnSpc>
                <a:spcPct val="170000"/>
              </a:lnSpc>
              <a:spcBef>
                <a:spcPts val="0"/>
              </a:spcBef>
              <a:spcAft>
                <a:spcPts val="0"/>
              </a:spcAft>
              <a:buFont typeface="Arial" panose="020B0604020202020204" pitchFamily="34" charset="0"/>
              <a:buChar char="•"/>
            </a:pPr>
            <a:r>
              <a:rPr lang="fr-FR" sz="3100" b="0" i="0" u="none" strike="noStrike" dirty="0">
                <a:solidFill>
                  <a:srgbClr val="000000"/>
                </a:solidFill>
                <a:effectLst/>
              </a:rPr>
              <a:t>Acteurs : descriptions des acteurs principaux et secondaires. </a:t>
            </a:r>
          </a:p>
          <a:p>
            <a:pPr marL="742950" lvl="1" indent="-285750" rtl="0" fontAlgn="base">
              <a:lnSpc>
                <a:spcPct val="170000"/>
              </a:lnSpc>
              <a:spcBef>
                <a:spcPts val="0"/>
              </a:spcBef>
              <a:spcAft>
                <a:spcPts val="0"/>
              </a:spcAft>
              <a:buFont typeface="Arial" panose="020B0604020202020204" pitchFamily="34" charset="0"/>
              <a:buChar char="•"/>
            </a:pPr>
            <a:r>
              <a:rPr lang="fr-FR" sz="3100" b="0" i="0" u="none" strike="noStrike" dirty="0">
                <a:solidFill>
                  <a:srgbClr val="000000"/>
                </a:solidFill>
                <a:effectLst/>
              </a:rPr>
              <a:t>Dates : Date de création et date de mise à jour. </a:t>
            </a:r>
          </a:p>
          <a:p>
            <a:pPr marL="742950" lvl="1" indent="-285750" rtl="0" fontAlgn="base">
              <a:lnSpc>
                <a:spcPct val="170000"/>
              </a:lnSpc>
              <a:spcBef>
                <a:spcPts val="0"/>
              </a:spcBef>
              <a:spcAft>
                <a:spcPts val="0"/>
              </a:spcAft>
              <a:buFont typeface="Arial" panose="020B0604020202020204" pitchFamily="34" charset="0"/>
              <a:buChar char="•"/>
            </a:pPr>
            <a:r>
              <a:rPr lang="fr-FR" sz="3100" b="0" i="0" u="none" strike="noStrike" dirty="0">
                <a:solidFill>
                  <a:srgbClr val="000000"/>
                </a:solidFill>
                <a:effectLst/>
              </a:rPr>
              <a:t>Responsable : Noms du ou des responsables. </a:t>
            </a:r>
          </a:p>
          <a:p>
            <a:pPr marL="742950" lvl="1" indent="-285750" rtl="0" fontAlgn="base">
              <a:lnSpc>
                <a:spcPct val="170000"/>
              </a:lnSpc>
              <a:spcBef>
                <a:spcPts val="0"/>
              </a:spcBef>
              <a:spcAft>
                <a:spcPts val="0"/>
              </a:spcAft>
              <a:buFont typeface="Arial" panose="020B0604020202020204" pitchFamily="34" charset="0"/>
              <a:buChar char="•"/>
            </a:pPr>
            <a:r>
              <a:rPr lang="fr-FR" sz="3100" b="0" i="0" u="none" strike="noStrike" dirty="0">
                <a:solidFill>
                  <a:srgbClr val="000000"/>
                </a:solidFill>
                <a:effectLst/>
              </a:rPr>
              <a:t>Version : Numéro de la version.</a:t>
            </a:r>
            <a:br>
              <a:rPr lang="fr-FR" sz="1600" dirty="0"/>
            </a:br>
            <a:endParaRPr lang="fr-FR" sz="2200" dirty="0"/>
          </a:p>
        </p:txBody>
      </p:sp>
      <p:sp>
        <p:nvSpPr>
          <p:cNvPr id="4" name="Espace réservé du numéro de diapositive 3">
            <a:extLst>
              <a:ext uri="{FF2B5EF4-FFF2-40B4-BE49-F238E27FC236}">
                <a16:creationId xmlns:a16="http://schemas.microsoft.com/office/drawing/2014/main" id="{6A7DD6F7-2433-4618-BDAB-ED9D23328B73}"/>
              </a:ext>
            </a:extLst>
          </p:cNvPr>
          <p:cNvSpPr>
            <a:spLocks noGrp="1"/>
          </p:cNvSpPr>
          <p:nvPr>
            <p:ph type="sldNum" sz="quarter" idx="12"/>
          </p:nvPr>
        </p:nvSpPr>
        <p:spPr/>
        <p:txBody>
          <a:bodyPr/>
          <a:lstStyle/>
          <a:p>
            <a:fld id="{F4045FC7-85B4-4B90-B7D3-2EF88D4BCA3C}" type="slidenum">
              <a:rPr lang="fr-FR" smtClean="0"/>
              <a:t>21</a:t>
            </a:fld>
            <a:endParaRPr lang="fr-FR"/>
          </a:p>
        </p:txBody>
      </p:sp>
      <p:sp>
        <p:nvSpPr>
          <p:cNvPr id="5" name="Titre 1">
            <a:extLst>
              <a:ext uri="{FF2B5EF4-FFF2-40B4-BE49-F238E27FC236}">
                <a16:creationId xmlns:a16="http://schemas.microsoft.com/office/drawing/2014/main" id="{5BF53FEE-589A-407F-AF0E-C0532D60351F}"/>
              </a:ext>
            </a:extLst>
          </p:cNvPr>
          <p:cNvSpPr>
            <a:spLocks noGrp="1"/>
          </p:cNvSpPr>
          <p:nvPr>
            <p:ph type="title"/>
          </p:nvPr>
        </p:nvSpPr>
        <p:spPr>
          <a:xfrm>
            <a:off x="623751" y="136525"/>
            <a:ext cx="10944498" cy="1327150"/>
          </a:xfrm>
        </p:spPr>
        <p:txBody>
          <a:bodyPr>
            <a:noAutofit/>
          </a:bodyPr>
          <a:lstStyle/>
          <a:p>
            <a:pPr algn="ctr">
              <a:lnSpc>
                <a:spcPct val="100000"/>
              </a:lnSpc>
            </a:pPr>
            <a:r>
              <a:rPr lang="fr-FR" sz="2800" b="0" i="0" u="none" strike="noStrike" dirty="0">
                <a:solidFill>
                  <a:schemeClr val="accent2">
                    <a:lumMod val="50000"/>
                  </a:schemeClr>
                </a:solidFill>
                <a:effectLst/>
                <a:latin typeface="Arial Black" panose="020B0A04020102020204" pitchFamily="34" charset="0"/>
              </a:rPr>
              <a:t>Les composantes du diagramme de cas d’utilisation :</a:t>
            </a:r>
            <a:br>
              <a:rPr lang="fr-FR" sz="2800" b="0" i="0" u="none" strike="noStrike" dirty="0">
                <a:solidFill>
                  <a:srgbClr val="000000"/>
                </a:solidFill>
                <a:effectLst/>
                <a:latin typeface="Arial Black" panose="020B0A04020102020204" pitchFamily="34" charset="0"/>
              </a:rPr>
            </a:br>
            <a:r>
              <a:rPr lang="fr-FR" sz="2800" b="0" i="0" u="none" strike="noStrike" dirty="0">
                <a:solidFill>
                  <a:srgbClr val="000000"/>
                </a:solidFill>
                <a:effectLst/>
                <a:latin typeface="Arial Black" panose="020B0A04020102020204" pitchFamily="34" charset="0"/>
              </a:rPr>
              <a:t> </a:t>
            </a:r>
            <a:r>
              <a:rPr lang="fr-FR" sz="2800" dirty="0">
                <a:solidFill>
                  <a:srgbClr val="000000"/>
                </a:solidFill>
                <a:latin typeface="Arial Black" panose="020B0A04020102020204" pitchFamily="34" charset="0"/>
              </a:rPr>
              <a:t>l</a:t>
            </a:r>
            <a:r>
              <a:rPr lang="fr-FR" sz="2800" b="0" i="0" u="none" strike="noStrike" dirty="0">
                <a:solidFill>
                  <a:srgbClr val="000000"/>
                </a:solidFill>
                <a:effectLst/>
                <a:latin typeface="Arial Black" panose="020B0A04020102020204" pitchFamily="34" charset="0"/>
              </a:rPr>
              <a:t>es cas d’utilisation</a:t>
            </a:r>
            <a:endParaRPr lang="fr-FR" sz="2800" dirty="0">
              <a:latin typeface="Arial Black" panose="020B0A04020102020204" pitchFamily="34" charset="0"/>
            </a:endParaRPr>
          </a:p>
        </p:txBody>
      </p:sp>
    </p:spTree>
    <p:extLst>
      <p:ext uri="{BB962C8B-B14F-4D97-AF65-F5344CB8AC3E}">
        <p14:creationId xmlns:p14="http://schemas.microsoft.com/office/powerpoint/2010/main" val="36090866"/>
      </p:ext>
    </p:extLst>
  </p:cSld>
  <p:clrMapOvr>
    <a:masterClrMapping/>
  </p:clrMapOvr>
  <p:transition spd="slow">
    <p:push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DA5D9AA-C8B2-49CB-B482-A0E8C81BBFA6}"/>
              </a:ext>
            </a:extLst>
          </p:cNvPr>
          <p:cNvSpPr>
            <a:spLocks noGrp="1"/>
          </p:cNvSpPr>
          <p:nvPr>
            <p:ph idx="1"/>
          </p:nvPr>
        </p:nvSpPr>
        <p:spPr>
          <a:xfrm>
            <a:off x="838200" y="1714432"/>
            <a:ext cx="10515600" cy="4351338"/>
          </a:xfrm>
        </p:spPr>
        <p:txBody>
          <a:bodyPr>
            <a:normAutofit/>
          </a:bodyPr>
          <a:lstStyle/>
          <a:p>
            <a:pPr marL="0" indent="0" fontAlgn="base">
              <a:lnSpc>
                <a:spcPct val="170000"/>
              </a:lnSpc>
              <a:spcBef>
                <a:spcPts val="0"/>
              </a:spcBef>
              <a:buNone/>
            </a:pPr>
            <a:r>
              <a:rPr lang="fr-FR" b="0" i="0" u="none" strike="noStrike" dirty="0">
                <a:solidFill>
                  <a:schemeClr val="accent6">
                    <a:lumMod val="50000"/>
                  </a:schemeClr>
                </a:solidFill>
                <a:effectLst/>
                <a:latin typeface="Arial Black" panose="020B0A04020102020204" pitchFamily="34" charset="0"/>
              </a:rPr>
              <a:t>Description textuelle des cas d’utilisation</a:t>
            </a:r>
            <a:endParaRPr lang="fr-FR" dirty="0">
              <a:solidFill>
                <a:srgbClr val="000000"/>
              </a:solidFill>
              <a:latin typeface="Arial Black" panose="020B0A04020102020204" pitchFamily="34" charset="0"/>
            </a:endParaRPr>
          </a:p>
          <a:p>
            <a:pPr rtl="0" fontAlgn="base">
              <a:lnSpc>
                <a:spcPct val="170000"/>
              </a:lnSpc>
              <a:spcBef>
                <a:spcPts val="0"/>
              </a:spcBef>
              <a:spcAft>
                <a:spcPts val="0"/>
              </a:spcAft>
              <a:buFont typeface="Arial" panose="020B0604020202020204" pitchFamily="34" charset="0"/>
              <a:buChar char="•"/>
            </a:pPr>
            <a:r>
              <a:rPr lang="fr-FR" sz="2500" b="0" i="0" u="none" strike="noStrike" dirty="0">
                <a:solidFill>
                  <a:srgbClr val="000000"/>
                </a:solidFill>
                <a:effectLst/>
              </a:rPr>
              <a:t>Partie 2 : Description des scénarios.</a:t>
            </a:r>
          </a:p>
          <a:p>
            <a:pPr marL="742950" lvl="1" indent="-285750" rtl="0" fontAlgn="base">
              <a:lnSpc>
                <a:spcPct val="170000"/>
              </a:lnSpc>
              <a:spcBef>
                <a:spcPts val="0"/>
              </a:spcBef>
              <a:spcAft>
                <a:spcPts val="0"/>
              </a:spcAft>
              <a:buFont typeface="Arial" panose="020B0604020202020204" pitchFamily="34" charset="0"/>
              <a:buChar char="•"/>
            </a:pPr>
            <a:r>
              <a:rPr lang="fr-FR" sz="2500" b="0" i="0" u="none" strike="noStrike" dirty="0">
                <a:solidFill>
                  <a:srgbClr val="000000"/>
                </a:solidFill>
                <a:effectLst/>
              </a:rPr>
              <a:t>Les pré-conditions;</a:t>
            </a:r>
          </a:p>
          <a:p>
            <a:pPr marL="742950" lvl="1" indent="-285750" rtl="0" fontAlgn="base">
              <a:lnSpc>
                <a:spcPct val="170000"/>
              </a:lnSpc>
              <a:spcBef>
                <a:spcPts val="0"/>
              </a:spcBef>
              <a:spcAft>
                <a:spcPts val="0"/>
              </a:spcAft>
              <a:buFont typeface="Arial" panose="020B0604020202020204" pitchFamily="34" charset="0"/>
              <a:buChar char="•"/>
            </a:pPr>
            <a:r>
              <a:rPr lang="fr-FR" sz="2500" b="0" i="0" u="none" strike="noStrike" dirty="0">
                <a:solidFill>
                  <a:srgbClr val="000000"/>
                </a:solidFill>
                <a:effectLst/>
              </a:rPr>
              <a:t>Les Scénarios;</a:t>
            </a:r>
          </a:p>
          <a:p>
            <a:pPr marL="742950" lvl="1" indent="-285750" fontAlgn="base">
              <a:lnSpc>
                <a:spcPct val="170000"/>
              </a:lnSpc>
              <a:spcBef>
                <a:spcPts val="0"/>
              </a:spcBef>
            </a:pPr>
            <a:r>
              <a:rPr lang="fr-FR" sz="2500" b="0" i="0" u="none" strike="noStrike" dirty="0">
                <a:solidFill>
                  <a:srgbClr val="000000"/>
                </a:solidFill>
                <a:effectLst/>
              </a:rPr>
              <a:t>Les. post-conditions.</a:t>
            </a:r>
          </a:p>
          <a:p>
            <a:pPr marL="285750" indent="-285750" fontAlgn="base">
              <a:lnSpc>
                <a:spcPct val="170000"/>
              </a:lnSpc>
              <a:spcBef>
                <a:spcPts val="0"/>
              </a:spcBef>
            </a:pPr>
            <a:r>
              <a:rPr lang="fr-FR" sz="2500" b="0" i="0" u="none" strike="noStrike" dirty="0">
                <a:solidFill>
                  <a:srgbClr val="000000"/>
                </a:solidFill>
                <a:effectLst/>
              </a:rPr>
              <a:t> Partie 3 : Exigence non fonctionnelle. </a:t>
            </a:r>
            <a:endParaRPr lang="fr-FR" dirty="0"/>
          </a:p>
        </p:txBody>
      </p:sp>
      <p:sp>
        <p:nvSpPr>
          <p:cNvPr id="4" name="Espace réservé du numéro de diapositive 3">
            <a:extLst>
              <a:ext uri="{FF2B5EF4-FFF2-40B4-BE49-F238E27FC236}">
                <a16:creationId xmlns:a16="http://schemas.microsoft.com/office/drawing/2014/main" id="{3B49A4BF-3E44-483A-AE6F-74A674647E89}"/>
              </a:ext>
            </a:extLst>
          </p:cNvPr>
          <p:cNvSpPr>
            <a:spLocks noGrp="1"/>
          </p:cNvSpPr>
          <p:nvPr>
            <p:ph type="sldNum" sz="quarter" idx="12"/>
          </p:nvPr>
        </p:nvSpPr>
        <p:spPr/>
        <p:txBody>
          <a:bodyPr/>
          <a:lstStyle/>
          <a:p>
            <a:fld id="{F4045FC7-85B4-4B90-B7D3-2EF88D4BCA3C}" type="slidenum">
              <a:rPr lang="fr-FR" smtClean="0"/>
              <a:t>22</a:t>
            </a:fld>
            <a:endParaRPr lang="fr-FR"/>
          </a:p>
        </p:txBody>
      </p:sp>
      <p:sp>
        <p:nvSpPr>
          <p:cNvPr id="5" name="Titre 1">
            <a:extLst>
              <a:ext uri="{FF2B5EF4-FFF2-40B4-BE49-F238E27FC236}">
                <a16:creationId xmlns:a16="http://schemas.microsoft.com/office/drawing/2014/main" id="{8A4D2999-6A9A-40DD-BF59-0CE12ED0D68B}"/>
              </a:ext>
            </a:extLst>
          </p:cNvPr>
          <p:cNvSpPr>
            <a:spLocks noGrp="1"/>
          </p:cNvSpPr>
          <p:nvPr>
            <p:ph type="title"/>
          </p:nvPr>
        </p:nvSpPr>
        <p:spPr>
          <a:xfrm>
            <a:off x="838200" y="254091"/>
            <a:ext cx="10515600" cy="1169761"/>
          </a:xfrm>
        </p:spPr>
        <p:txBody>
          <a:bodyPr>
            <a:normAutofit/>
          </a:bodyPr>
          <a:lstStyle/>
          <a:p>
            <a:pPr algn="ctr">
              <a:lnSpc>
                <a:spcPct val="100000"/>
              </a:lnSpc>
            </a:pPr>
            <a:r>
              <a:rPr lang="fr-FR" sz="2800" b="0" i="0" u="none" strike="noStrike" dirty="0">
                <a:solidFill>
                  <a:schemeClr val="accent2">
                    <a:lumMod val="50000"/>
                  </a:schemeClr>
                </a:solidFill>
                <a:effectLst/>
                <a:latin typeface="Arial Black" panose="020B0A04020102020204" pitchFamily="34" charset="0"/>
              </a:rPr>
              <a:t>Les composantes du diagramme de cas d’utilisation:</a:t>
            </a:r>
            <a:br>
              <a:rPr lang="fr-FR" sz="2800" b="0" i="0" u="none" strike="noStrike" dirty="0">
                <a:solidFill>
                  <a:srgbClr val="000000"/>
                </a:solidFill>
                <a:effectLst/>
                <a:latin typeface="Arial Black" panose="020B0A04020102020204" pitchFamily="34" charset="0"/>
              </a:rPr>
            </a:br>
            <a:r>
              <a:rPr lang="fr-FR" sz="2800" b="0" i="0" u="none" strike="noStrike" dirty="0">
                <a:solidFill>
                  <a:srgbClr val="000000"/>
                </a:solidFill>
                <a:effectLst/>
                <a:latin typeface="Arial Black" panose="020B0A04020102020204" pitchFamily="34" charset="0"/>
              </a:rPr>
              <a:t> </a:t>
            </a:r>
            <a:r>
              <a:rPr lang="fr-FR" sz="2800" dirty="0">
                <a:solidFill>
                  <a:srgbClr val="000000"/>
                </a:solidFill>
                <a:latin typeface="Arial Black" panose="020B0A04020102020204" pitchFamily="34" charset="0"/>
              </a:rPr>
              <a:t>l</a:t>
            </a:r>
            <a:r>
              <a:rPr lang="fr-FR" sz="2800" b="0" i="0" u="none" strike="noStrike" dirty="0">
                <a:solidFill>
                  <a:srgbClr val="000000"/>
                </a:solidFill>
                <a:effectLst/>
                <a:latin typeface="Arial Black" panose="020B0A04020102020204" pitchFamily="34" charset="0"/>
              </a:rPr>
              <a:t>es cas d’utilisation</a:t>
            </a:r>
            <a:endParaRPr lang="fr-FR" sz="2800" dirty="0">
              <a:latin typeface="Arial Black" panose="020B0A04020102020204" pitchFamily="34" charset="0"/>
            </a:endParaRPr>
          </a:p>
        </p:txBody>
      </p:sp>
    </p:spTree>
    <p:extLst>
      <p:ext uri="{BB962C8B-B14F-4D97-AF65-F5344CB8AC3E}">
        <p14:creationId xmlns:p14="http://schemas.microsoft.com/office/powerpoint/2010/main" val="3787982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1DA0B7D-B494-4FF8-A685-5AE34D81B393}"/>
              </a:ext>
            </a:extLst>
          </p:cNvPr>
          <p:cNvSpPr>
            <a:spLocks noGrp="1"/>
          </p:cNvSpPr>
          <p:nvPr>
            <p:ph idx="1"/>
          </p:nvPr>
        </p:nvSpPr>
        <p:spPr>
          <a:xfrm>
            <a:off x="769620" y="1489166"/>
            <a:ext cx="10515600" cy="5247230"/>
          </a:xfrm>
        </p:spPr>
        <p:txBody>
          <a:bodyPr>
            <a:normAutofit fontScale="92500" lnSpcReduction="20000"/>
          </a:bodyPr>
          <a:lstStyle/>
          <a:p>
            <a:pPr indent="0" rtl="0" fontAlgn="base">
              <a:spcBef>
                <a:spcPts val="0"/>
              </a:spcBef>
              <a:spcAft>
                <a:spcPts val="0"/>
              </a:spcAft>
              <a:buNone/>
            </a:pPr>
            <a:r>
              <a:rPr lang="fr-FR" sz="3000" b="0" i="0" u="none" strike="noStrike" dirty="0">
                <a:solidFill>
                  <a:schemeClr val="accent6">
                    <a:lumMod val="50000"/>
                  </a:schemeClr>
                </a:solidFill>
                <a:effectLst/>
                <a:latin typeface="Arial Black" panose="020B0A04020102020204" pitchFamily="34" charset="0"/>
              </a:rPr>
              <a:t>Les scénarios, pré-conditions et les post-conditions</a:t>
            </a:r>
          </a:p>
          <a:p>
            <a:pPr indent="0" rtl="0" fontAlgn="base">
              <a:spcBef>
                <a:spcPts val="0"/>
              </a:spcBef>
              <a:spcAft>
                <a:spcPts val="0"/>
              </a:spcAft>
              <a:buNone/>
            </a:pPr>
            <a:endParaRPr lang="fr-FR" sz="1800" dirty="0">
              <a:solidFill>
                <a:srgbClr val="000000"/>
              </a:solidFill>
              <a:latin typeface="Arial" panose="020B0604020202020204" pitchFamily="34" charset="0"/>
            </a:endParaRPr>
          </a:p>
          <a:p>
            <a:pPr marL="457200" rtl="0" fontAlgn="base">
              <a:lnSpc>
                <a:spcPct val="150000"/>
              </a:lnSpc>
              <a:spcBef>
                <a:spcPts val="0"/>
              </a:spcBef>
              <a:spcAft>
                <a:spcPts val="0"/>
              </a:spcAft>
              <a:buFont typeface="Arial" panose="020B0604020202020204" pitchFamily="34" charset="0"/>
              <a:buChar char="•"/>
            </a:pPr>
            <a:r>
              <a:rPr lang="fr-FR" sz="2400" b="0" i="0" u="none" strike="noStrike" dirty="0">
                <a:solidFill>
                  <a:srgbClr val="000000"/>
                </a:solidFill>
                <a:effectLst/>
              </a:rPr>
              <a:t>Les pré-conditions : État du système avant que le cas d’utilisation puisse être déclenché. </a:t>
            </a:r>
          </a:p>
          <a:p>
            <a:pPr marL="457200" rtl="0" fontAlgn="base">
              <a:lnSpc>
                <a:spcPct val="150000"/>
              </a:lnSpc>
              <a:spcBef>
                <a:spcPts val="0"/>
              </a:spcBef>
              <a:spcAft>
                <a:spcPts val="1200"/>
              </a:spcAft>
              <a:buFont typeface="Arial" panose="020B0604020202020204" pitchFamily="34" charset="0"/>
              <a:buChar char="•"/>
            </a:pPr>
            <a:r>
              <a:rPr lang="fr-FR" sz="2400" b="0" i="0" u="none" strike="noStrike" dirty="0">
                <a:solidFill>
                  <a:srgbClr val="000000"/>
                </a:solidFill>
                <a:effectLst/>
              </a:rPr>
              <a:t>Les Scénarios (Un scénario représente une succession particulière d’enchaînements, s’exécutant du début à la fin du cas d’utilisation). Un cas d’utilisation contient en général :</a:t>
            </a:r>
          </a:p>
          <a:p>
            <a:pPr marL="914400" lvl="1" fontAlgn="base">
              <a:lnSpc>
                <a:spcPct val="150000"/>
              </a:lnSpc>
              <a:spcBef>
                <a:spcPts val="0"/>
              </a:spcBef>
              <a:spcAft>
                <a:spcPts val="1200"/>
              </a:spcAft>
            </a:pPr>
            <a:r>
              <a:rPr lang="fr-FR" b="0" i="0" u="none" strike="noStrike" dirty="0">
                <a:solidFill>
                  <a:srgbClr val="000000"/>
                </a:solidFill>
                <a:effectLst/>
              </a:rPr>
              <a:t> un </a:t>
            </a:r>
            <a:r>
              <a:rPr lang="fr-FR" b="1" i="0" u="none" strike="noStrike" dirty="0">
                <a:solidFill>
                  <a:srgbClr val="000000"/>
                </a:solidFill>
                <a:effectLst/>
              </a:rPr>
              <a:t>scénario nominal</a:t>
            </a:r>
            <a:r>
              <a:rPr lang="fr-FR" dirty="0">
                <a:solidFill>
                  <a:srgbClr val="000000"/>
                </a:solidFill>
              </a:rPr>
              <a:t>;</a:t>
            </a:r>
          </a:p>
          <a:p>
            <a:pPr marL="914400" lvl="1" fontAlgn="base">
              <a:lnSpc>
                <a:spcPct val="150000"/>
              </a:lnSpc>
              <a:spcBef>
                <a:spcPts val="0"/>
              </a:spcBef>
              <a:spcAft>
                <a:spcPts val="1200"/>
              </a:spcAft>
            </a:pPr>
            <a:r>
              <a:rPr lang="fr-FR" b="0" i="0" u="none" strike="noStrike" dirty="0">
                <a:solidFill>
                  <a:srgbClr val="000000"/>
                </a:solidFill>
                <a:effectLst/>
              </a:rPr>
              <a:t>plusieurs </a:t>
            </a:r>
            <a:r>
              <a:rPr lang="fr-FR" b="1" i="0" u="none" strike="noStrike" dirty="0">
                <a:solidFill>
                  <a:srgbClr val="000000"/>
                </a:solidFill>
                <a:effectLst/>
              </a:rPr>
              <a:t>scénarios alternatifs</a:t>
            </a:r>
            <a:r>
              <a:rPr lang="fr-FR" b="0" i="0" u="none" strike="noStrike" dirty="0">
                <a:solidFill>
                  <a:srgbClr val="000000"/>
                </a:solidFill>
                <a:effectLst/>
              </a:rPr>
              <a:t> (qui se terminent de façon normale) ou</a:t>
            </a:r>
          </a:p>
          <a:p>
            <a:pPr marL="914400" lvl="1" fontAlgn="base">
              <a:lnSpc>
                <a:spcPct val="150000"/>
              </a:lnSpc>
              <a:spcBef>
                <a:spcPts val="0"/>
              </a:spcBef>
              <a:spcAft>
                <a:spcPts val="1200"/>
              </a:spcAft>
            </a:pPr>
            <a:r>
              <a:rPr lang="fr-FR" dirty="0">
                <a:solidFill>
                  <a:srgbClr val="000000"/>
                </a:solidFill>
              </a:rPr>
              <a:t>plusieurs scénarios</a:t>
            </a:r>
            <a:r>
              <a:rPr lang="fr-FR" b="0" i="0" u="none" strike="noStrike" dirty="0">
                <a:solidFill>
                  <a:srgbClr val="000000"/>
                </a:solidFill>
                <a:effectLst/>
              </a:rPr>
              <a:t> </a:t>
            </a:r>
            <a:r>
              <a:rPr lang="fr-FR" b="1" i="0" u="none" strike="noStrike" dirty="0">
                <a:solidFill>
                  <a:srgbClr val="000000"/>
                </a:solidFill>
                <a:effectLst/>
              </a:rPr>
              <a:t>d’erreur</a:t>
            </a:r>
            <a:r>
              <a:rPr lang="fr-FR" b="0" i="0" u="none" strike="noStrike" dirty="0">
                <a:solidFill>
                  <a:srgbClr val="000000"/>
                </a:solidFill>
                <a:effectLst/>
              </a:rPr>
              <a:t> (qui se terminent en échec). </a:t>
            </a:r>
          </a:p>
          <a:p>
            <a:pPr marL="457200" rtl="0" fontAlgn="base">
              <a:lnSpc>
                <a:spcPct val="150000"/>
              </a:lnSpc>
              <a:spcBef>
                <a:spcPts val="0"/>
              </a:spcBef>
              <a:spcAft>
                <a:spcPts val="0"/>
              </a:spcAft>
              <a:buFont typeface="Arial" panose="020B0604020202020204" pitchFamily="34" charset="0"/>
              <a:buChar char="•"/>
            </a:pPr>
            <a:r>
              <a:rPr lang="fr-FR" sz="2400" b="0" i="0" u="none" strike="noStrike" dirty="0">
                <a:solidFill>
                  <a:srgbClr val="000000"/>
                </a:solidFill>
                <a:effectLst/>
              </a:rPr>
              <a:t>Les post-conditions : Elles décrivent l’état du système après l’issue de chaque scénario.</a:t>
            </a:r>
          </a:p>
        </p:txBody>
      </p:sp>
      <p:sp>
        <p:nvSpPr>
          <p:cNvPr id="4" name="Espace réservé du numéro de diapositive 3">
            <a:extLst>
              <a:ext uri="{FF2B5EF4-FFF2-40B4-BE49-F238E27FC236}">
                <a16:creationId xmlns:a16="http://schemas.microsoft.com/office/drawing/2014/main" id="{6A7DD6F7-2433-4618-BDAB-ED9D23328B73}"/>
              </a:ext>
            </a:extLst>
          </p:cNvPr>
          <p:cNvSpPr>
            <a:spLocks noGrp="1"/>
          </p:cNvSpPr>
          <p:nvPr>
            <p:ph type="sldNum" sz="quarter" idx="12"/>
          </p:nvPr>
        </p:nvSpPr>
        <p:spPr>
          <a:xfrm>
            <a:off x="9098280" y="6371271"/>
            <a:ext cx="2743200" cy="365125"/>
          </a:xfrm>
        </p:spPr>
        <p:txBody>
          <a:bodyPr/>
          <a:lstStyle/>
          <a:p>
            <a:fld id="{F4045FC7-85B4-4B90-B7D3-2EF88D4BCA3C}" type="slidenum">
              <a:rPr lang="fr-FR" smtClean="0"/>
              <a:t>23</a:t>
            </a:fld>
            <a:endParaRPr lang="fr-FR"/>
          </a:p>
        </p:txBody>
      </p:sp>
      <p:sp>
        <p:nvSpPr>
          <p:cNvPr id="5" name="Titre 1">
            <a:extLst>
              <a:ext uri="{FF2B5EF4-FFF2-40B4-BE49-F238E27FC236}">
                <a16:creationId xmlns:a16="http://schemas.microsoft.com/office/drawing/2014/main" id="{5BF53FEE-589A-407F-AF0E-C0532D60351F}"/>
              </a:ext>
            </a:extLst>
          </p:cNvPr>
          <p:cNvSpPr>
            <a:spLocks noGrp="1"/>
          </p:cNvSpPr>
          <p:nvPr>
            <p:ph type="title"/>
          </p:nvPr>
        </p:nvSpPr>
        <p:spPr>
          <a:xfrm>
            <a:off x="769620" y="121604"/>
            <a:ext cx="10777946" cy="1128076"/>
          </a:xfrm>
        </p:spPr>
        <p:txBody>
          <a:bodyPr>
            <a:noAutofit/>
          </a:bodyPr>
          <a:lstStyle/>
          <a:p>
            <a:pPr algn="ctr">
              <a:lnSpc>
                <a:spcPct val="100000"/>
              </a:lnSpc>
            </a:pPr>
            <a:r>
              <a:rPr lang="fr-FR" sz="2800" b="0" i="0" u="none" strike="noStrike" dirty="0">
                <a:solidFill>
                  <a:schemeClr val="accent2">
                    <a:lumMod val="50000"/>
                  </a:schemeClr>
                </a:solidFill>
                <a:effectLst/>
                <a:latin typeface="Arial Black" panose="020B0A04020102020204" pitchFamily="34" charset="0"/>
              </a:rPr>
              <a:t>Les composantes du diagramme de cas d’utilisation :</a:t>
            </a:r>
            <a:br>
              <a:rPr lang="fr-FR" sz="2800" b="0" i="0" u="none" strike="noStrike" dirty="0">
                <a:solidFill>
                  <a:srgbClr val="000000"/>
                </a:solidFill>
                <a:effectLst/>
                <a:latin typeface="Arial Black" panose="020B0A04020102020204" pitchFamily="34" charset="0"/>
              </a:rPr>
            </a:br>
            <a:r>
              <a:rPr lang="fr-FR" sz="2800" b="0" i="0" u="none" strike="noStrike" dirty="0">
                <a:solidFill>
                  <a:srgbClr val="000000"/>
                </a:solidFill>
                <a:effectLst/>
                <a:latin typeface="Arial Black" panose="020B0A04020102020204" pitchFamily="34" charset="0"/>
              </a:rPr>
              <a:t> </a:t>
            </a:r>
            <a:r>
              <a:rPr lang="fr-FR" sz="2800" dirty="0">
                <a:solidFill>
                  <a:srgbClr val="000000"/>
                </a:solidFill>
                <a:latin typeface="Arial Black" panose="020B0A04020102020204" pitchFamily="34" charset="0"/>
              </a:rPr>
              <a:t>l</a:t>
            </a:r>
            <a:r>
              <a:rPr lang="fr-FR" sz="2800" b="0" i="0" u="none" strike="noStrike" dirty="0">
                <a:solidFill>
                  <a:srgbClr val="000000"/>
                </a:solidFill>
                <a:effectLst/>
                <a:latin typeface="Arial Black" panose="020B0A04020102020204" pitchFamily="34" charset="0"/>
              </a:rPr>
              <a:t>es cas d’utilisation</a:t>
            </a:r>
            <a:endParaRPr lang="fr-FR" sz="2800" dirty="0">
              <a:latin typeface="Arial Black" panose="020B0A04020102020204" pitchFamily="34" charset="0"/>
            </a:endParaRPr>
          </a:p>
        </p:txBody>
      </p:sp>
    </p:spTree>
    <p:extLst>
      <p:ext uri="{BB962C8B-B14F-4D97-AF65-F5344CB8AC3E}">
        <p14:creationId xmlns:p14="http://schemas.microsoft.com/office/powerpoint/2010/main" val="4158038106"/>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6A7DD6F7-2433-4618-BDAB-ED9D23328B73}"/>
              </a:ext>
            </a:extLst>
          </p:cNvPr>
          <p:cNvSpPr>
            <a:spLocks noGrp="1"/>
          </p:cNvSpPr>
          <p:nvPr>
            <p:ph type="sldNum" sz="quarter" idx="12"/>
          </p:nvPr>
        </p:nvSpPr>
        <p:spPr/>
        <p:txBody>
          <a:bodyPr/>
          <a:lstStyle/>
          <a:p>
            <a:fld id="{F4045FC7-85B4-4B90-B7D3-2EF88D4BCA3C}" type="slidenum">
              <a:rPr lang="fr-FR" smtClean="0"/>
              <a:t>24</a:t>
            </a:fld>
            <a:endParaRPr lang="fr-FR"/>
          </a:p>
        </p:txBody>
      </p:sp>
      <p:sp>
        <p:nvSpPr>
          <p:cNvPr id="5" name="Titre 1">
            <a:extLst>
              <a:ext uri="{FF2B5EF4-FFF2-40B4-BE49-F238E27FC236}">
                <a16:creationId xmlns:a16="http://schemas.microsoft.com/office/drawing/2014/main" id="{5BF53FEE-589A-407F-AF0E-C0532D60351F}"/>
              </a:ext>
            </a:extLst>
          </p:cNvPr>
          <p:cNvSpPr>
            <a:spLocks noGrp="1"/>
          </p:cNvSpPr>
          <p:nvPr>
            <p:ph type="title"/>
          </p:nvPr>
        </p:nvSpPr>
        <p:spPr>
          <a:xfrm>
            <a:off x="739140" y="226294"/>
            <a:ext cx="10847614" cy="1091876"/>
          </a:xfrm>
        </p:spPr>
        <p:txBody>
          <a:bodyPr>
            <a:noAutofit/>
          </a:bodyPr>
          <a:lstStyle/>
          <a:p>
            <a:pPr algn="ctr">
              <a:lnSpc>
                <a:spcPct val="100000"/>
              </a:lnSpc>
            </a:pPr>
            <a:r>
              <a:rPr lang="fr-FR" sz="2800" b="0" i="0" u="none" strike="noStrike" dirty="0">
                <a:solidFill>
                  <a:schemeClr val="accent2">
                    <a:lumMod val="50000"/>
                  </a:schemeClr>
                </a:solidFill>
                <a:effectLst/>
                <a:latin typeface="Arial Black" panose="020B0A04020102020204" pitchFamily="34" charset="0"/>
              </a:rPr>
              <a:t>Les composantes du diagramme de cas d’utilisation : </a:t>
            </a:r>
            <a:br>
              <a:rPr lang="fr-FR" sz="2800" b="0" i="0" u="none" strike="noStrike" dirty="0">
                <a:solidFill>
                  <a:srgbClr val="000000"/>
                </a:solidFill>
                <a:effectLst/>
                <a:latin typeface="Arial Black" panose="020B0A04020102020204" pitchFamily="34" charset="0"/>
              </a:rPr>
            </a:br>
            <a:r>
              <a:rPr lang="fr-FR" sz="2800" dirty="0">
                <a:solidFill>
                  <a:srgbClr val="000000"/>
                </a:solidFill>
                <a:latin typeface="Arial Black" panose="020B0A04020102020204" pitchFamily="34" charset="0"/>
              </a:rPr>
              <a:t>l</a:t>
            </a:r>
            <a:r>
              <a:rPr lang="fr-FR" sz="2800" b="0" i="0" u="none" strike="noStrike" dirty="0">
                <a:solidFill>
                  <a:srgbClr val="000000"/>
                </a:solidFill>
                <a:effectLst/>
                <a:latin typeface="Arial Black" panose="020B0A04020102020204" pitchFamily="34" charset="0"/>
              </a:rPr>
              <a:t>es cas d’utilisation</a:t>
            </a:r>
            <a:endParaRPr lang="fr-FR" sz="2800" dirty="0">
              <a:latin typeface="Arial Black" panose="020B0A04020102020204" pitchFamily="34" charset="0"/>
            </a:endParaRPr>
          </a:p>
        </p:txBody>
      </p:sp>
      <p:pic>
        <p:nvPicPr>
          <p:cNvPr id="14338" name="Picture 2">
            <a:extLst>
              <a:ext uri="{FF2B5EF4-FFF2-40B4-BE49-F238E27FC236}">
                <a16:creationId xmlns:a16="http://schemas.microsoft.com/office/drawing/2014/main" id="{9D939D86-4CC4-40B8-8E02-A55E0551E9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3629" y="1720498"/>
            <a:ext cx="8432838" cy="301523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607F8989-86AC-484F-8182-56BBCA60FE02}"/>
              </a:ext>
            </a:extLst>
          </p:cNvPr>
          <p:cNvSpPr txBox="1"/>
          <p:nvPr/>
        </p:nvSpPr>
        <p:spPr>
          <a:xfrm>
            <a:off x="2833914" y="5584689"/>
            <a:ext cx="5776686" cy="369332"/>
          </a:xfrm>
          <a:prstGeom prst="rect">
            <a:avLst/>
          </a:prstGeom>
          <a:noFill/>
        </p:spPr>
        <p:txBody>
          <a:bodyPr wrap="square" rtlCol="0">
            <a:spAutoFit/>
          </a:bodyPr>
          <a:lstStyle/>
          <a:p>
            <a:pPr algn="ctr"/>
            <a:r>
              <a:rPr lang="fr-FR" sz="1800" b="0" i="0" u="none" strike="noStrike" dirty="0">
                <a:solidFill>
                  <a:srgbClr val="000000"/>
                </a:solidFill>
                <a:effectLst/>
                <a:latin typeface="Arial" panose="020B0604020202020204" pitchFamily="34" charset="0"/>
              </a:rPr>
              <a:t> Représentation des scénarios d’un cas d’utilisation</a:t>
            </a:r>
            <a:endParaRPr lang="fr-FR" dirty="0"/>
          </a:p>
        </p:txBody>
      </p:sp>
    </p:spTree>
    <p:extLst>
      <p:ext uri="{BB962C8B-B14F-4D97-AF65-F5344CB8AC3E}">
        <p14:creationId xmlns:p14="http://schemas.microsoft.com/office/powerpoint/2010/main" val="327376561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28E550-EBB4-4417-BBC2-580148526017}"/>
              </a:ext>
            </a:extLst>
          </p:cNvPr>
          <p:cNvSpPr>
            <a:spLocks noGrp="1"/>
          </p:cNvSpPr>
          <p:nvPr>
            <p:ph type="title"/>
          </p:nvPr>
        </p:nvSpPr>
        <p:spPr>
          <a:xfrm>
            <a:off x="617220" y="297112"/>
            <a:ext cx="10957560" cy="767850"/>
          </a:xfrm>
        </p:spPr>
        <p:txBody>
          <a:bodyPr>
            <a:normAutofit/>
          </a:bodyPr>
          <a:lstStyle/>
          <a:p>
            <a:pPr algn="ctr">
              <a:lnSpc>
                <a:spcPct val="100000"/>
              </a:lnSpc>
            </a:pPr>
            <a:r>
              <a:rPr lang="fr-FR" sz="2800" b="0" i="0" u="none" strike="noStrike" dirty="0">
                <a:solidFill>
                  <a:schemeClr val="accent2">
                    <a:lumMod val="50000"/>
                  </a:schemeClr>
                </a:solidFill>
                <a:effectLst/>
                <a:latin typeface="Arial Black" panose="020B0A04020102020204" pitchFamily="34" charset="0"/>
              </a:rPr>
              <a:t>Le diagramme de cas d’utilisation :</a:t>
            </a:r>
            <a:r>
              <a:rPr lang="fr-FR" sz="2800" dirty="0">
                <a:solidFill>
                  <a:srgbClr val="000000"/>
                </a:solidFill>
                <a:latin typeface="Arial Black" panose="020B0A04020102020204" pitchFamily="34" charset="0"/>
              </a:rPr>
              <a:t> </a:t>
            </a:r>
            <a:r>
              <a:rPr lang="fr-FR" sz="2800" b="0" i="0" u="none" strike="noStrike" dirty="0">
                <a:solidFill>
                  <a:srgbClr val="000000"/>
                </a:solidFill>
                <a:effectLst/>
                <a:latin typeface="Arial Black" panose="020B0A04020102020204" pitchFamily="34" charset="0"/>
              </a:rPr>
              <a:t>Représentation</a:t>
            </a:r>
            <a:endParaRPr lang="fr-FR" sz="2800" dirty="0">
              <a:latin typeface="Arial Black" panose="020B0A04020102020204" pitchFamily="34" charset="0"/>
            </a:endParaRPr>
          </a:p>
        </p:txBody>
      </p:sp>
      <p:sp>
        <p:nvSpPr>
          <p:cNvPr id="3" name="Espace réservé du contenu 2">
            <a:extLst>
              <a:ext uri="{FF2B5EF4-FFF2-40B4-BE49-F238E27FC236}">
                <a16:creationId xmlns:a16="http://schemas.microsoft.com/office/drawing/2014/main" id="{569ECC82-2FAA-446E-A687-415C8AD73ABF}"/>
              </a:ext>
            </a:extLst>
          </p:cNvPr>
          <p:cNvSpPr>
            <a:spLocks noGrp="1"/>
          </p:cNvSpPr>
          <p:nvPr>
            <p:ph idx="1"/>
          </p:nvPr>
        </p:nvSpPr>
        <p:spPr/>
        <p:txBody>
          <a:bodyPr>
            <a:normAutofit/>
          </a:bodyPr>
          <a:lstStyle/>
          <a:p>
            <a:pPr marL="0" indent="0">
              <a:lnSpc>
                <a:spcPct val="150000"/>
              </a:lnSpc>
              <a:buNone/>
            </a:pPr>
            <a:r>
              <a:rPr lang="fr-FR" b="0" i="0" u="none" strike="noStrike" dirty="0">
                <a:solidFill>
                  <a:srgbClr val="000000"/>
                </a:solidFill>
                <a:effectLst/>
              </a:rPr>
              <a:t>Le diagramme de cas d’utilisation est un schéma qui montre les cas d’utilisation (ovales) reliés par des associations (lignes) à leurs acteurs (icône du « stick man », ou représentation graphique équivalente). Chaque association signifie simplement « participe à ». Un cas d’utilisation doit être relié à au moins un acteur.</a:t>
            </a:r>
            <a:endParaRPr lang="fr-FR" dirty="0"/>
          </a:p>
        </p:txBody>
      </p:sp>
      <p:sp>
        <p:nvSpPr>
          <p:cNvPr id="4" name="Espace réservé du numéro de diapositive 3">
            <a:extLst>
              <a:ext uri="{FF2B5EF4-FFF2-40B4-BE49-F238E27FC236}">
                <a16:creationId xmlns:a16="http://schemas.microsoft.com/office/drawing/2014/main" id="{1D6405A9-2ABD-4606-8C23-796ECEA48F0A}"/>
              </a:ext>
            </a:extLst>
          </p:cNvPr>
          <p:cNvSpPr>
            <a:spLocks noGrp="1"/>
          </p:cNvSpPr>
          <p:nvPr>
            <p:ph type="sldNum" sz="quarter" idx="12"/>
          </p:nvPr>
        </p:nvSpPr>
        <p:spPr/>
        <p:txBody>
          <a:bodyPr/>
          <a:lstStyle/>
          <a:p>
            <a:fld id="{F4045FC7-85B4-4B90-B7D3-2EF88D4BCA3C}" type="slidenum">
              <a:rPr lang="fr-FR" smtClean="0"/>
              <a:t>25</a:t>
            </a:fld>
            <a:endParaRPr lang="fr-FR"/>
          </a:p>
        </p:txBody>
      </p:sp>
    </p:spTree>
    <p:extLst>
      <p:ext uri="{BB962C8B-B14F-4D97-AF65-F5344CB8AC3E}">
        <p14:creationId xmlns:p14="http://schemas.microsoft.com/office/powerpoint/2010/main" val="2401347043"/>
      </p:ext>
    </p:extLst>
  </p:cSld>
  <p:clrMapOvr>
    <a:masterClrMapping/>
  </p:clrMapOvr>
  <p:transition spd="slow">
    <p:push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28E550-EBB4-4417-BBC2-580148526017}"/>
              </a:ext>
            </a:extLst>
          </p:cNvPr>
          <p:cNvSpPr>
            <a:spLocks noGrp="1"/>
          </p:cNvSpPr>
          <p:nvPr>
            <p:ph type="title"/>
          </p:nvPr>
        </p:nvSpPr>
        <p:spPr>
          <a:xfrm>
            <a:off x="735874" y="302229"/>
            <a:ext cx="10617926" cy="795051"/>
          </a:xfrm>
        </p:spPr>
        <p:txBody>
          <a:bodyPr>
            <a:normAutofit/>
          </a:bodyPr>
          <a:lstStyle/>
          <a:p>
            <a:pPr algn="ctr">
              <a:lnSpc>
                <a:spcPct val="100000"/>
              </a:lnSpc>
            </a:pPr>
            <a:r>
              <a:rPr lang="fr-FR" sz="2800" b="0" i="0" u="none" strike="noStrike" dirty="0">
                <a:solidFill>
                  <a:schemeClr val="accent2">
                    <a:lumMod val="50000"/>
                  </a:schemeClr>
                </a:solidFill>
                <a:effectLst/>
                <a:latin typeface="Arial Black" panose="020B0A04020102020204" pitchFamily="34" charset="0"/>
              </a:rPr>
              <a:t>Le diagramme de cas d’utilisation :</a:t>
            </a:r>
            <a:r>
              <a:rPr lang="fr-FR" sz="2800" dirty="0">
                <a:solidFill>
                  <a:srgbClr val="000000"/>
                </a:solidFill>
                <a:latin typeface="Arial Black" panose="020B0A04020102020204" pitchFamily="34" charset="0"/>
              </a:rPr>
              <a:t> </a:t>
            </a:r>
            <a:r>
              <a:rPr lang="fr-FR" sz="2800" b="0" i="0" u="none" strike="noStrike" dirty="0">
                <a:solidFill>
                  <a:srgbClr val="000000"/>
                </a:solidFill>
                <a:effectLst/>
                <a:latin typeface="Arial Black" panose="020B0A04020102020204" pitchFamily="34" charset="0"/>
              </a:rPr>
              <a:t>Représentation</a:t>
            </a:r>
            <a:endParaRPr lang="fr-FR" sz="2800" dirty="0">
              <a:latin typeface="Arial Black" panose="020B0A04020102020204" pitchFamily="34" charset="0"/>
            </a:endParaRPr>
          </a:p>
        </p:txBody>
      </p:sp>
      <p:sp>
        <p:nvSpPr>
          <p:cNvPr id="4" name="Espace réservé du numéro de diapositive 3">
            <a:extLst>
              <a:ext uri="{FF2B5EF4-FFF2-40B4-BE49-F238E27FC236}">
                <a16:creationId xmlns:a16="http://schemas.microsoft.com/office/drawing/2014/main" id="{1D6405A9-2ABD-4606-8C23-796ECEA48F0A}"/>
              </a:ext>
            </a:extLst>
          </p:cNvPr>
          <p:cNvSpPr>
            <a:spLocks noGrp="1"/>
          </p:cNvSpPr>
          <p:nvPr>
            <p:ph type="sldNum" sz="quarter" idx="12"/>
          </p:nvPr>
        </p:nvSpPr>
        <p:spPr/>
        <p:txBody>
          <a:bodyPr/>
          <a:lstStyle/>
          <a:p>
            <a:fld id="{F4045FC7-85B4-4B90-B7D3-2EF88D4BCA3C}" type="slidenum">
              <a:rPr lang="fr-FR" smtClean="0"/>
              <a:t>26</a:t>
            </a:fld>
            <a:endParaRPr lang="fr-FR"/>
          </a:p>
        </p:txBody>
      </p:sp>
      <p:pic>
        <p:nvPicPr>
          <p:cNvPr id="17410" name="Picture 2">
            <a:extLst>
              <a:ext uri="{FF2B5EF4-FFF2-40B4-BE49-F238E27FC236}">
                <a16:creationId xmlns:a16="http://schemas.microsoft.com/office/drawing/2014/main" id="{33C3DB55-068E-4B4D-A4D3-90D14EBB9C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0215" y="1705609"/>
            <a:ext cx="7371570"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9CA9DFA3-5ACA-43A3-A6A1-892C375DE701}"/>
              </a:ext>
            </a:extLst>
          </p:cNvPr>
          <p:cNvSpPr txBox="1"/>
          <p:nvPr/>
        </p:nvSpPr>
        <p:spPr>
          <a:xfrm>
            <a:off x="2931886" y="6311901"/>
            <a:ext cx="6849899" cy="400110"/>
          </a:xfrm>
          <a:prstGeom prst="rect">
            <a:avLst/>
          </a:prstGeom>
          <a:noFill/>
        </p:spPr>
        <p:txBody>
          <a:bodyPr wrap="square" rtlCol="0">
            <a:spAutoFit/>
          </a:bodyPr>
          <a:lstStyle/>
          <a:p>
            <a:pPr algn="ctr"/>
            <a:r>
              <a:rPr lang="fr-FR" sz="2000" b="0" i="0" u="none" strike="noStrike" dirty="0">
                <a:solidFill>
                  <a:srgbClr val="000000"/>
                </a:solidFill>
                <a:effectLst/>
              </a:rPr>
              <a:t> Représentation du diagramme de cas d’utilisation</a:t>
            </a:r>
            <a:endParaRPr lang="fr-FR" sz="2000" dirty="0"/>
          </a:p>
        </p:txBody>
      </p:sp>
    </p:spTree>
    <p:extLst>
      <p:ext uri="{BB962C8B-B14F-4D97-AF65-F5344CB8AC3E}">
        <p14:creationId xmlns:p14="http://schemas.microsoft.com/office/powerpoint/2010/main" val="3082958787"/>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740F06-5C4C-4771-9E2B-95CE76C9F4C4}"/>
              </a:ext>
            </a:extLst>
          </p:cNvPr>
          <p:cNvSpPr>
            <a:spLocks noGrp="1"/>
          </p:cNvSpPr>
          <p:nvPr>
            <p:ph type="title"/>
          </p:nvPr>
        </p:nvSpPr>
        <p:spPr>
          <a:xfrm>
            <a:off x="838200" y="2310039"/>
            <a:ext cx="10515600" cy="1325563"/>
          </a:xfrm>
        </p:spPr>
        <p:txBody>
          <a:bodyPr/>
          <a:lstStyle/>
          <a:p>
            <a:pPr algn="ctr"/>
            <a:r>
              <a:rPr lang="fr-FR" dirty="0">
                <a:latin typeface="Arial Black" panose="020B0A04020102020204" pitchFamily="34" charset="0"/>
              </a:rPr>
              <a:t>CONCLUSION</a:t>
            </a:r>
          </a:p>
        </p:txBody>
      </p:sp>
      <p:sp>
        <p:nvSpPr>
          <p:cNvPr id="4" name="Espace réservé du numéro de diapositive 3">
            <a:extLst>
              <a:ext uri="{FF2B5EF4-FFF2-40B4-BE49-F238E27FC236}">
                <a16:creationId xmlns:a16="http://schemas.microsoft.com/office/drawing/2014/main" id="{C1D3A0D4-87DB-4F78-B075-0E9AE28BBCC0}"/>
              </a:ext>
            </a:extLst>
          </p:cNvPr>
          <p:cNvSpPr>
            <a:spLocks noGrp="1"/>
          </p:cNvSpPr>
          <p:nvPr>
            <p:ph type="sldNum" sz="quarter" idx="12"/>
          </p:nvPr>
        </p:nvSpPr>
        <p:spPr/>
        <p:txBody>
          <a:bodyPr/>
          <a:lstStyle/>
          <a:p>
            <a:fld id="{F4045FC7-85B4-4B90-B7D3-2EF88D4BCA3C}" type="slidenum">
              <a:rPr lang="fr-FR" smtClean="0"/>
              <a:t>27</a:t>
            </a:fld>
            <a:endParaRPr lang="fr-FR"/>
          </a:p>
        </p:txBody>
      </p:sp>
    </p:spTree>
    <p:extLst>
      <p:ext uri="{BB962C8B-B14F-4D97-AF65-F5344CB8AC3E}">
        <p14:creationId xmlns:p14="http://schemas.microsoft.com/office/powerpoint/2010/main" val="543100885"/>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E31BC4-EB32-45EB-B99C-840B860DD901}"/>
              </a:ext>
            </a:extLst>
          </p:cNvPr>
          <p:cNvSpPr>
            <a:spLocks noGrp="1"/>
          </p:cNvSpPr>
          <p:nvPr>
            <p:ph type="title"/>
          </p:nvPr>
        </p:nvSpPr>
        <p:spPr>
          <a:xfrm>
            <a:off x="537754" y="2103437"/>
            <a:ext cx="10515600" cy="1325563"/>
          </a:xfrm>
        </p:spPr>
        <p:txBody>
          <a:bodyPr/>
          <a:lstStyle/>
          <a:p>
            <a:pPr algn="ctr"/>
            <a:r>
              <a:rPr lang="fr-FR" dirty="0">
                <a:latin typeface="Arial Black" panose="020B0A04020102020204" pitchFamily="34" charset="0"/>
              </a:rPr>
              <a:t>Exercices</a:t>
            </a:r>
          </a:p>
        </p:txBody>
      </p:sp>
      <p:sp>
        <p:nvSpPr>
          <p:cNvPr id="4" name="Espace réservé du numéro de diapositive 3">
            <a:extLst>
              <a:ext uri="{FF2B5EF4-FFF2-40B4-BE49-F238E27FC236}">
                <a16:creationId xmlns:a16="http://schemas.microsoft.com/office/drawing/2014/main" id="{254CE703-EE06-4548-B4CA-C51E516F1203}"/>
              </a:ext>
            </a:extLst>
          </p:cNvPr>
          <p:cNvSpPr>
            <a:spLocks noGrp="1"/>
          </p:cNvSpPr>
          <p:nvPr>
            <p:ph type="sldNum" sz="quarter" idx="12"/>
          </p:nvPr>
        </p:nvSpPr>
        <p:spPr/>
        <p:txBody>
          <a:bodyPr/>
          <a:lstStyle/>
          <a:p>
            <a:fld id="{F4045FC7-85B4-4B90-B7D3-2EF88D4BCA3C}" type="slidenum">
              <a:rPr lang="fr-FR" smtClean="0"/>
              <a:t>28</a:t>
            </a:fld>
            <a:endParaRPr lang="fr-FR"/>
          </a:p>
        </p:txBody>
      </p:sp>
    </p:spTree>
    <p:extLst>
      <p:ext uri="{BB962C8B-B14F-4D97-AF65-F5344CB8AC3E}">
        <p14:creationId xmlns:p14="http://schemas.microsoft.com/office/powerpoint/2010/main" val="148845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9E939D-1842-4308-B32A-09A5BED9CA9F}"/>
              </a:ext>
            </a:extLst>
          </p:cNvPr>
          <p:cNvSpPr>
            <a:spLocks noGrp="1"/>
          </p:cNvSpPr>
          <p:nvPr>
            <p:ph type="title"/>
          </p:nvPr>
        </p:nvSpPr>
        <p:spPr>
          <a:xfrm>
            <a:off x="1638300" y="2497456"/>
            <a:ext cx="8343900" cy="1485900"/>
          </a:xfrm>
        </p:spPr>
        <p:txBody>
          <a:bodyPr/>
          <a:lstStyle/>
          <a:p>
            <a:pPr algn="ctr"/>
            <a:r>
              <a:rPr lang="fr-FR" b="1" dirty="0">
                <a:latin typeface="Arial Black" panose="020B0A04020102020204" pitchFamily="34" charset="0"/>
              </a:rPr>
              <a:t>INTRODUCTION</a:t>
            </a:r>
          </a:p>
        </p:txBody>
      </p:sp>
      <p:sp>
        <p:nvSpPr>
          <p:cNvPr id="4" name="Espace réservé du numéro de diapositive 3">
            <a:extLst>
              <a:ext uri="{FF2B5EF4-FFF2-40B4-BE49-F238E27FC236}">
                <a16:creationId xmlns:a16="http://schemas.microsoft.com/office/drawing/2014/main" id="{B496A2B9-1B0F-4B11-8355-369A9B604D40}"/>
              </a:ext>
            </a:extLst>
          </p:cNvPr>
          <p:cNvSpPr>
            <a:spLocks noGrp="1"/>
          </p:cNvSpPr>
          <p:nvPr>
            <p:ph type="sldNum" sz="quarter" idx="12"/>
          </p:nvPr>
        </p:nvSpPr>
        <p:spPr/>
        <p:txBody>
          <a:bodyPr/>
          <a:lstStyle/>
          <a:p>
            <a:fld id="{F4045FC7-85B4-4B90-B7D3-2EF88D4BCA3C}" type="slidenum">
              <a:rPr lang="fr-FR" smtClean="0"/>
              <a:t>3</a:t>
            </a:fld>
            <a:endParaRPr lang="fr-FR"/>
          </a:p>
        </p:txBody>
      </p:sp>
    </p:spTree>
    <p:extLst>
      <p:ext uri="{BB962C8B-B14F-4D97-AF65-F5344CB8AC3E}">
        <p14:creationId xmlns:p14="http://schemas.microsoft.com/office/powerpoint/2010/main" val="2964100331"/>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F0B13E-686F-447C-8552-15C877F47D8F}"/>
              </a:ext>
            </a:extLst>
          </p:cNvPr>
          <p:cNvSpPr>
            <a:spLocks noGrp="1"/>
          </p:cNvSpPr>
          <p:nvPr>
            <p:ph type="title"/>
          </p:nvPr>
        </p:nvSpPr>
        <p:spPr/>
        <p:txBody>
          <a:bodyPr>
            <a:normAutofit/>
          </a:bodyPr>
          <a:lstStyle/>
          <a:p>
            <a:pPr algn="ctr"/>
            <a:r>
              <a:rPr lang="fr-FR" sz="2800" dirty="0">
                <a:solidFill>
                  <a:schemeClr val="accent2">
                    <a:lumMod val="50000"/>
                  </a:schemeClr>
                </a:solidFill>
                <a:latin typeface="Arial Black" panose="020B0A04020102020204" pitchFamily="34" charset="0"/>
              </a:rPr>
              <a:t>Généralités sur UML</a:t>
            </a:r>
          </a:p>
        </p:txBody>
      </p:sp>
      <p:sp>
        <p:nvSpPr>
          <p:cNvPr id="3" name="Espace réservé du contenu 2">
            <a:extLst>
              <a:ext uri="{FF2B5EF4-FFF2-40B4-BE49-F238E27FC236}">
                <a16:creationId xmlns:a16="http://schemas.microsoft.com/office/drawing/2014/main" id="{7D00A030-DA76-4DA8-8E33-BBDFEFCCD2E4}"/>
              </a:ext>
            </a:extLst>
          </p:cNvPr>
          <p:cNvSpPr>
            <a:spLocks noGrp="1"/>
          </p:cNvSpPr>
          <p:nvPr>
            <p:ph idx="1"/>
          </p:nvPr>
        </p:nvSpPr>
        <p:spPr/>
        <p:txBody>
          <a:bodyPr/>
          <a:lstStyle/>
          <a:p>
            <a:r>
              <a:rPr lang="fr-FR" dirty="0"/>
              <a:t>Il existe 14 diagrammes depuis UML 2.3</a:t>
            </a:r>
          </a:p>
          <a:p>
            <a:r>
              <a:rPr lang="fr-FR" dirty="0"/>
              <a:t>Ils sont organisés en deux grands groupes:</a:t>
            </a:r>
          </a:p>
          <a:p>
            <a:pPr lvl="1"/>
            <a:r>
              <a:rPr lang="fr-FR" dirty="0"/>
              <a:t>Les digrammes de structure ;</a:t>
            </a:r>
          </a:p>
          <a:p>
            <a:pPr lvl="1"/>
            <a:r>
              <a:rPr lang="fr-FR" dirty="0"/>
              <a:t>Les diagrammes de comportement</a:t>
            </a:r>
          </a:p>
          <a:p>
            <a:r>
              <a:rPr lang="fr-FR" dirty="0"/>
              <a:t>Le diagramme des cas d’utilisation fait partie des diagrammes de comportement.</a:t>
            </a:r>
          </a:p>
        </p:txBody>
      </p:sp>
      <p:sp>
        <p:nvSpPr>
          <p:cNvPr id="4" name="Espace réservé du numéro de diapositive 3">
            <a:extLst>
              <a:ext uri="{FF2B5EF4-FFF2-40B4-BE49-F238E27FC236}">
                <a16:creationId xmlns:a16="http://schemas.microsoft.com/office/drawing/2014/main" id="{F95019BF-B555-4313-A51F-A39F65D245B2}"/>
              </a:ext>
            </a:extLst>
          </p:cNvPr>
          <p:cNvSpPr>
            <a:spLocks noGrp="1"/>
          </p:cNvSpPr>
          <p:nvPr>
            <p:ph type="sldNum" sz="quarter" idx="12"/>
          </p:nvPr>
        </p:nvSpPr>
        <p:spPr/>
        <p:txBody>
          <a:bodyPr/>
          <a:lstStyle/>
          <a:p>
            <a:fld id="{F4045FC7-85B4-4B90-B7D3-2EF88D4BCA3C}" type="slidenum">
              <a:rPr lang="fr-FR" smtClean="0"/>
              <a:t>4</a:t>
            </a:fld>
            <a:endParaRPr lang="fr-FR"/>
          </a:p>
        </p:txBody>
      </p:sp>
    </p:spTree>
    <p:extLst>
      <p:ext uri="{BB962C8B-B14F-4D97-AF65-F5344CB8AC3E}">
        <p14:creationId xmlns:p14="http://schemas.microsoft.com/office/powerpoint/2010/main" val="3227538695"/>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CCA6EB-DD5B-48CB-A95C-624CB835CF6B}"/>
              </a:ext>
            </a:extLst>
          </p:cNvPr>
          <p:cNvSpPr>
            <a:spLocks noGrp="1"/>
          </p:cNvSpPr>
          <p:nvPr>
            <p:ph type="title"/>
          </p:nvPr>
        </p:nvSpPr>
        <p:spPr>
          <a:xfrm>
            <a:off x="1221379" y="354874"/>
            <a:ext cx="9516290" cy="951411"/>
          </a:xfrm>
        </p:spPr>
        <p:txBody>
          <a:bodyPr>
            <a:normAutofit/>
          </a:bodyPr>
          <a:lstStyle/>
          <a:p>
            <a:pPr algn="ctr">
              <a:lnSpc>
                <a:spcPct val="150000"/>
              </a:lnSpc>
            </a:pPr>
            <a:r>
              <a:rPr lang="fr-FR" sz="2800" b="0" i="0" u="none" strike="noStrike" dirty="0">
                <a:solidFill>
                  <a:schemeClr val="accent2">
                    <a:lumMod val="50000"/>
                  </a:schemeClr>
                </a:solidFill>
                <a:effectLst/>
                <a:latin typeface="Arial Black" panose="020B0A04020102020204" pitchFamily="34" charset="0"/>
              </a:rPr>
              <a:t>Le diagramme des cas d’utilisatio</a:t>
            </a:r>
            <a:r>
              <a:rPr lang="fr-FR" sz="2800" dirty="0">
                <a:solidFill>
                  <a:schemeClr val="accent2">
                    <a:lumMod val="50000"/>
                  </a:schemeClr>
                </a:solidFill>
                <a:latin typeface="Arial Black" panose="020B0A04020102020204" pitchFamily="34" charset="0"/>
              </a:rPr>
              <a:t>n </a:t>
            </a:r>
            <a:r>
              <a:rPr lang="fr-FR" sz="2800" dirty="0">
                <a:solidFill>
                  <a:srgbClr val="000000"/>
                </a:solidFill>
                <a:latin typeface="Arial Black" panose="020B0A04020102020204" pitchFamily="34" charset="0"/>
              </a:rPr>
              <a:t>: </a:t>
            </a:r>
            <a:r>
              <a:rPr lang="fr-FR" sz="2800" b="0" i="0" u="none" strike="noStrike" dirty="0">
                <a:solidFill>
                  <a:srgbClr val="000000"/>
                </a:solidFill>
                <a:effectLst/>
                <a:latin typeface="Arial Black" panose="020B0A04020102020204" pitchFamily="34" charset="0"/>
              </a:rPr>
              <a:t>Définition</a:t>
            </a:r>
            <a:endParaRPr lang="fr-FR" sz="2800" dirty="0">
              <a:latin typeface="Arial Black" panose="020B0A04020102020204" pitchFamily="34" charset="0"/>
            </a:endParaRPr>
          </a:p>
        </p:txBody>
      </p:sp>
      <p:sp>
        <p:nvSpPr>
          <p:cNvPr id="3" name="Espace réservé du contenu 2">
            <a:extLst>
              <a:ext uri="{FF2B5EF4-FFF2-40B4-BE49-F238E27FC236}">
                <a16:creationId xmlns:a16="http://schemas.microsoft.com/office/drawing/2014/main" id="{AA9A4EC1-7CB9-461F-A174-E214B72C616A}"/>
              </a:ext>
            </a:extLst>
          </p:cNvPr>
          <p:cNvSpPr>
            <a:spLocks noGrp="1"/>
          </p:cNvSpPr>
          <p:nvPr>
            <p:ph idx="1"/>
          </p:nvPr>
        </p:nvSpPr>
        <p:spPr>
          <a:xfrm>
            <a:off x="838200" y="2727959"/>
            <a:ext cx="10744200" cy="3449003"/>
          </a:xfrm>
        </p:spPr>
        <p:txBody>
          <a:bodyPr>
            <a:normAutofit/>
          </a:bodyPr>
          <a:lstStyle/>
          <a:p>
            <a:pPr marL="0" indent="0" algn="just">
              <a:buNone/>
            </a:pPr>
            <a:r>
              <a:rPr lang="fr-FR" sz="4000" b="0" i="0" u="none" strike="noStrike" dirty="0">
                <a:solidFill>
                  <a:srgbClr val="202122"/>
                </a:solidFill>
                <a:effectLst/>
                <a:latin typeface="Arial" panose="020B0604020202020204" pitchFamily="34" charset="0"/>
              </a:rPr>
              <a:t>Le diagramme de cas d'utilisation (DCU) est un diagramme UML utilisé pour une représentation du comportement fonctionnel d'un système logiciel.</a:t>
            </a:r>
          </a:p>
          <a:p>
            <a:pPr marL="0" indent="0" algn="just">
              <a:buNone/>
            </a:pPr>
            <a:endParaRPr lang="fr-FR" sz="4000" b="0" i="0" u="none" strike="noStrike" dirty="0">
              <a:solidFill>
                <a:srgbClr val="202122"/>
              </a:solidFill>
              <a:effectLst/>
              <a:latin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8E05E7B9-5D0D-4A4D-867A-284D09753869}"/>
              </a:ext>
            </a:extLst>
          </p:cNvPr>
          <p:cNvSpPr>
            <a:spLocks noGrp="1"/>
          </p:cNvSpPr>
          <p:nvPr>
            <p:ph type="sldNum" sz="quarter" idx="12"/>
          </p:nvPr>
        </p:nvSpPr>
        <p:spPr/>
        <p:txBody>
          <a:bodyPr/>
          <a:lstStyle/>
          <a:p>
            <a:fld id="{F4045FC7-85B4-4B90-B7D3-2EF88D4BCA3C}" type="slidenum">
              <a:rPr lang="fr-FR" smtClean="0"/>
              <a:t>5</a:t>
            </a:fld>
            <a:endParaRPr lang="fr-FR"/>
          </a:p>
        </p:txBody>
      </p:sp>
    </p:spTree>
    <p:extLst>
      <p:ext uri="{BB962C8B-B14F-4D97-AF65-F5344CB8AC3E}">
        <p14:creationId xmlns:p14="http://schemas.microsoft.com/office/powerpoint/2010/main" val="383808441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875B3C7-C265-4815-8250-E95FD33EA9EA}"/>
              </a:ext>
            </a:extLst>
          </p:cNvPr>
          <p:cNvSpPr>
            <a:spLocks noGrp="1"/>
          </p:cNvSpPr>
          <p:nvPr>
            <p:ph idx="1"/>
          </p:nvPr>
        </p:nvSpPr>
        <p:spPr>
          <a:xfrm>
            <a:off x="817334" y="2103119"/>
            <a:ext cx="10749825" cy="4306072"/>
          </a:xfrm>
        </p:spPr>
        <p:txBody>
          <a:bodyPr>
            <a:noAutofit/>
          </a:bodyPr>
          <a:lstStyle/>
          <a:p>
            <a:pPr algn="just" rtl="0">
              <a:lnSpc>
                <a:spcPct val="150000"/>
              </a:lnSpc>
              <a:spcBef>
                <a:spcPts val="0"/>
              </a:spcBef>
              <a:spcAft>
                <a:spcPts val="0"/>
              </a:spcAft>
            </a:pPr>
            <a:r>
              <a:rPr lang="fr-FR" sz="1800" b="0" i="0" u="none" strike="noStrike" dirty="0">
                <a:solidFill>
                  <a:srgbClr val="222222"/>
                </a:solidFill>
                <a:effectLst/>
              </a:rPr>
              <a:t>Le diagramme de cas d'utilisation décrit ce qu'un système fait du point de vue d'un observateur externe. L'accent est mis sur ce qu'un système fait, plutôt que sur la façon dont il le fait.</a:t>
            </a:r>
            <a:endParaRPr lang="fr-FR" sz="1800" b="0" dirty="0">
              <a:effectLst/>
            </a:endParaRPr>
          </a:p>
          <a:p>
            <a:pPr algn="just" rtl="0">
              <a:lnSpc>
                <a:spcPct val="150000"/>
              </a:lnSpc>
              <a:spcBef>
                <a:spcPts val="0"/>
              </a:spcBef>
              <a:spcAft>
                <a:spcPts val="1200"/>
              </a:spcAft>
            </a:pPr>
            <a:r>
              <a:rPr lang="fr-FR" sz="1800" b="0" i="0" u="none" strike="noStrike" dirty="0">
                <a:solidFill>
                  <a:srgbClr val="000000"/>
                </a:solidFill>
                <a:effectLst/>
              </a:rPr>
              <a:t>En langage UML, un diagramme de cas d'utilisation peut servir à résumer les informations des utilisateurs du système (également appelés acteurs) et leurs interactions avec ce dernier.</a:t>
            </a:r>
            <a:endParaRPr lang="fr-FR" sz="1800" b="0" dirty="0">
              <a:effectLst/>
            </a:endParaRPr>
          </a:p>
          <a:p>
            <a:pPr algn="just" rtl="0">
              <a:lnSpc>
                <a:spcPct val="150000"/>
              </a:lnSpc>
              <a:spcBef>
                <a:spcPts val="0"/>
              </a:spcBef>
              <a:spcAft>
                <a:spcPts val="1200"/>
              </a:spcAft>
            </a:pPr>
            <a:r>
              <a:rPr lang="fr-FR" sz="1800" b="0" i="0" u="none" strike="noStrike" dirty="0">
                <a:solidFill>
                  <a:srgbClr val="000000"/>
                </a:solidFill>
                <a:effectLst/>
              </a:rPr>
              <a:t>Lorsqu'ils sont bien conçus, les diagrammes de cas d'utilisation peuvent aider à représenter :</a:t>
            </a:r>
            <a:endParaRPr lang="fr-FR" sz="1800" b="0" dirty="0">
              <a:effectLst/>
            </a:endParaRPr>
          </a:p>
          <a:p>
            <a:pPr lvl="1" fontAlgn="base">
              <a:lnSpc>
                <a:spcPct val="150000"/>
              </a:lnSpc>
              <a:spcBef>
                <a:spcPts val="1200"/>
              </a:spcBef>
              <a:buFont typeface="Wingdings" panose="05000000000000000000" pitchFamily="2" charset="2"/>
              <a:buChar char="v"/>
            </a:pPr>
            <a:r>
              <a:rPr lang="fr-FR" sz="1800" b="0" i="0" u="none" strike="noStrike" dirty="0">
                <a:solidFill>
                  <a:srgbClr val="000000"/>
                </a:solidFill>
                <a:effectLst/>
              </a:rPr>
              <a:t>les scénarios dans lesquels le système interagit avec des personnes, des organisations ou des systèmes externes ;</a:t>
            </a:r>
          </a:p>
          <a:p>
            <a:pPr lvl="1" fontAlgn="base">
              <a:lnSpc>
                <a:spcPct val="150000"/>
              </a:lnSpc>
              <a:spcBef>
                <a:spcPts val="0"/>
              </a:spcBef>
              <a:spcAft>
                <a:spcPts val="1200"/>
              </a:spcAft>
              <a:buFont typeface="Wingdings" panose="05000000000000000000" pitchFamily="2" charset="2"/>
              <a:buChar char="v"/>
            </a:pPr>
            <a:r>
              <a:rPr lang="fr-FR" sz="1800" b="0" i="0" u="none" strike="noStrike" dirty="0">
                <a:solidFill>
                  <a:srgbClr val="000000"/>
                </a:solidFill>
                <a:effectLst/>
              </a:rPr>
              <a:t>les objectifs que le système permet aux entités (appelées acteurs) d'atteindre ;</a:t>
            </a:r>
          </a:p>
          <a:p>
            <a:pPr lvl="1" fontAlgn="base">
              <a:lnSpc>
                <a:spcPct val="150000"/>
              </a:lnSpc>
              <a:spcBef>
                <a:spcPts val="0"/>
              </a:spcBef>
              <a:spcAft>
                <a:spcPts val="1200"/>
              </a:spcAft>
              <a:buFont typeface="Wingdings" panose="05000000000000000000" pitchFamily="2" charset="2"/>
              <a:buChar char="v"/>
            </a:pPr>
            <a:r>
              <a:rPr lang="fr-FR" sz="1800" b="0" i="0" u="none" strike="noStrike" dirty="0">
                <a:solidFill>
                  <a:srgbClr val="000000"/>
                </a:solidFill>
                <a:effectLst/>
              </a:rPr>
              <a:t>la portée du système.</a:t>
            </a:r>
            <a:br>
              <a:rPr lang="fr-FR" sz="1800" dirty="0"/>
            </a:br>
            <a:endParaRPr lang="fr-FR" sz="1800" dirty="0"/>
          </a:p>
        </p:txBody>
      </p:sp>
      <p:sp>
        <p:nvSpPr>
          <p:cNvPr id="4" name="Espace réservé du numéro de diapositive 3">
            <a:extLst>
              <a:ext uri="{FF2B5EF4-FFF2-40B4-BE49-F238E27FC236}">
                <a16:creationId xmlns:a16="http://schemas.microsoft.com/office/drawing/2014/main" id="{F78EECDE-E6C7-4DC2-A04D-07BFDA2BAF53}"/>
              </a:ext>
            </a:extLst>
          </p:cNvPr>
          <p:cNvSpPr>
            <a:spLocks noGrp="1"/>
          </p:cNvSpPr>
          <p:nvPr>
            <p:ph type="sldNum" sz="quarter" idx="12"/>
          </p:nvPr>
        </p:nvSpPr>
        <p:spPr/>
        <p:txBody>
          <a:bodyPr/>
          <a:lstStyle/>
          <a:p>
            <a:fld id="{F4045FC7-85B4-4B90-B7D3-2EF88D4BCA3C}" type="slidenum">
              <a:rPr lang="fr-FR" smtClean="0"/>
              <a:t>6</a:t>
            </a:fld>
            <a:endParaRPr lang="fr-FR"/>
          </a:p>
        </p:txBody>
      </p:sp>
      <p:sp>
        <p:nvSpPr>
          <p:cNvPr id="5" name="Titre 1">
            <a:extLst>
              <a:ext uri="{FF2B5EF4-FFF2-40B4-BE49-F238E27FC236}">
                <a16:creationId xmlns:a16="http://schemas.microsoft.com/office/drawing/2014/main" id="{D49022BC-FCCB-4B50-BDA3-EE32E4D30C25}"/>
              </a:ext>
            </a:extLst>
          </p:cNvPr>
          <p:cNvSpPr>
            <a:spLocks noGrp="1"/>
          </p:cNvSpPr>
          <p:nvPr>
            <p:ph type="title"/>
          </p:nvPr>
        </p:nvSpPr>
        <p:spPr>
          <a:xfrm>
            <a:off x="542471" y="448810"/>
            <a:ext cx="11192329" cy="1053420"/>
          </a:xfrm>
        </p:spPr>
        <p:txBody>
          <a:bodyPr>
            <a:normAutofit/>
          </a:bodyPr>
          <a:lstStyle/>
          <a:p>
            <a:pPr algn="ctr">
              <a:lnSpc>
                <a:spcPct val="150000"/>
              </a:lnSpc>
            </a:pPr>
            <a:r>
              <a:rPr lang="fr-FR" sz="2800" b="0" i="0" u="none" strike="noStrike" dirty="0">
                <a:solidFill>
                  <a:schemeClr val="accent2">
                    <a:lumMod val="50000"/>
                  </a:schemeClr>
                </a:solidFill>
                <a:effectLst/>
                <a:latin typeface="Arial Black" panose="020B0A04020102020204" pitchFamily="34" charset="0"/>
              </a:rPr>
              <a:t>Le diagramme des cas d’utilisatio</a:t>
            </a:r>
            <a:r>
              <a:rPr lang="fr-FR" sz="2800" dirty="0">
                <a:solidFill>
                  <a:schemeClr val="accent2">
                    <a:lumMod val="50000"/>
                  </a:schemeClr>
                </a:solidFill>
                <a:latin typeface="Arial Black" panose="020B0A04020102020204" pitchFamily="34" charset="0"/>
              </a:rPr>
              <a:t>n </a:t>
            </a:r>
            <a:r>
              <a:rPr lang="fr-FR" sz="2800" dirty="0">
                <a:solidFill>
                  <a:srgbClr val="000000"/>
                </a:solidFill>
                <a:latin typeface="Arial Black" panose="020B0A04020102020204" pitchFamily="34" charset="0"/>
              </a:rPr>
              <a:t>: </a:t>
            </a:r>
            <a:r>
              <a:rPr lang="fr-FR" sz="2800" b="0" i="0" u="none" strike="noStrike" dirty="0">
                <a:solidFill>
                  <a:srgbClr val="000000"/>
                </a:solidFill>
                <a:effectLst/>
                <a:latin typeface="Arial Black" panose="020B0A04020102020204" pitchFamily="34" charset="0"/>
              </a:rPr>
              <a:t>Définition</a:t>
            </a:r>
            <a:endParaRPr lang="fr-FR" sz="2800" dirty="0">
              <a:latin typeface="Arial Black" panose="020B0A04020102020204" pitchFamily="34" charset="0"/>
            </a:endParaRPr>
          </a:p>
        </p:txBody>
      </p:sp>
    </p:spTree>
    <p:extLst>
      <p:ext uri="{BB962C8B-B14F-4D97-AF65-F5344CB8AC3E}">
        <p14:creationId xmlns:p14="http://schemas.microsoft.com/office/powerpoint/2010/main" val="1578678623"/>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16E5FD-16C2-4180-8B06-CF01D77A706A}"/>
              </a:ext>
            </a:extLst>
          </p:cNvPr>
          <p:cNvSpPr>
            <a:spLocks noGrp="1"/>
          </p:cNvSpPr>
          <p:nvPr>
            <p:ph type="title"/>
          </p:nvPr>
        </p:nvSpPr>
        <p:spPr>
          <a:xfrm>
            <a:off x="472440" y="365126"/>
            <a:ext cx="11170920" cy="1176292"/>
          </a:xfrm>
        </p:spPr>
        <p:txBody>
          <a:bodyPr>
            <a:normAutofit/>
          </a:bodyPr>
          <a:lstStyle/>
          <a:p>
            <a:pPr algn="ctr">
              <a:lnSpc>
                <a:spcPct val="150000"/>
              </a:lnSpc>
            </a:pPr>
            <a:r>
              <a:rPr lang="fr-FR" sz="2800" b="0" i="0" u="none" strike="noStrike" dirty="0">
                <a:solidFill>
                  <a:schemeClr val="accent2">
                    <a:lumMod val="50000"/>
                  </a:schemeClr>
                </a:solidFill>
                <a:effectLst/>
                <a:latin typeface="Arial Black" panose="020B0A04020102020204" pitchFamily="34" charset="0"/>
              </a:rPr>
              <a:t>Le diagramme des cas d’utilisatio</a:t>
            </a:r>
            <a:r>
              <a:rPr lang="fr-FR" sz="2800" dirty="0">
                <a:solidFill>
                  <a:schemeClr val="accent2">
                    <a:lumMod val="50000"/>
                  </a:schemeClr>
                </a:solidFill>
                <a:latin typeface="Arial Black" panose="020B0A04020102020204" pitchFamily="34" charset="0"/>
              </a:rPr>
              <a:t>n </a:t>
            </a:r>
            <a:r>
              <a:rPr lang="fr-FR" sz="2800" dirty="0">
                <a:solidFill>
                  <a:srgbClr val="000000"/>
                </a:solidFill>
                <a:latin typeface="Arial Black" panose="020B0A04020102020204" pitchFamily="34" charset="0"/>
              </a:rPr>
              <a:t>: l</a:t>
            </a:r>
            <a:r>
              <a:rPr lang="fr-FR" sz="2800" b="0" i="0" u="none" strike="noStrike" dirty="0">
                <a:solidFill>
                  <a:srgbClr val="000000"/>
                </a:solidFill>
                <a:effectLst/>
                <a:latin typeface="Arial Black" panose="020B0A04020102020204" pitchFamily="34" charset="0"/>
              </a:rPr>
              <a:t>es composantes</a:t>
            </a:r>
            <a:endParaRPr lang="fr-FR" sz="2800" dirty="0">
              <a:latin typeface="Arial Black" panose="020B0A04020102020204" pitchFamily="34" charset="0"/>
            </a:endParaRPr>
          </a:p>
        </p:txBody>
      </p:sp>
      <p:sp>
        <p:nvSpPr>
          <p:cNvPr id="3" name="Espace réservé du contenu 2">
            <a:extLst>
              <a:ext uri="{FF2B5EF4-FFF2-40B4-BE49-F238E27FC236}">
                <a16:creationId xmlns:a16="http://schemas.microsoft.com/office/drawing/2014/main" id="{CE303E73-F858-46E6-8F13-56E65993FA42}"/>
              </a:ext>
            </a:extLst>
          </p:cNvPr>
          <p:cNvSpPr>
            <a:spLocks noGrp="1"/>
          </p:cNvSpPr>
          <p:nvPr>
            <p:ph idx="1"/>
          </p:nvPr>
        </p:nvSpPr>
        <p:spPr>
          <a:xfrm>
            <a:off x="838200" y="1805737"/>
            <a:ext cx="10515600" cy="3525203"/>
          </a:xfrm>
        </p:spPr>
        <p:txBody>
          <a:bodyPr>
            <a:normAutofit/>
          </a:bodyPr>
          <a:lstStyle/>
          <a:p>
            <a:pPr marL="0" indent="0" rtl="0">
              <a:lnSpc>
                <a:spcPct val="150000"/>
              </a:lnSpc>
              <a:spcBef>
                <a:spcPts val="1200"/>
              </a:spcBef>
              <a:spcAft>
                <a:spcPts val="1200"/>
              </a:spcAft>
              <a:buNone/>
            </a:pPr>
            <a:r>
              <a:rPr lang="fr-FR" sz="2400" b="0" i="0" u="none" strike="noStrike" dirty="0">
                <a:solidFill>
                  <a:srgbClr val="000000"/>
                </a:solidFill>
                <a:effectLst/>
              </a:rPr>
              <a:t>Ce diagramme décrit :</a:t>
            </a:r>
            <a:endParaRPr lang="fr-FR" sz="2400" dirty="0">
              <a:solidFill>
                <a:srgbClr val="000000"/>
              </a:solidFill>
            </a:endParaRPr>
          </a:p>
          <a:p>
            <a:pPr lvl="1">
              <a:lnSpc>
                <a:spcPct val="150000"/>
              </a:lnSpc>
              <a:spcBef>
                <a:spcPts val="1200"/>
              </a:spcBef>
              <a:spcAft>
                <a:spcPts val="1200"/>
              </a:spcAft>
            </a:pPr>
            <a:r>
              <a:rPr lang="fr-FR" b="0" i="0" u="none" strike="noStrike" dirty="0">
                <a:solidFill>
                  <a:srgbClr val="000000"/>
                </a:solidFill>
                <a:effectLst/>
              </a:rPr>
              <a:t>le système ;</a:t>
            </a:r>
          </a:p>
          <a:p>
            <a:pPr lvl="1" fontAlgn="base">
              <a:lnSpc>
                <a:spcPct val="150000"/>
              </a:lnSpc>
              <a:spcBef>
                <a:spcPts val="0"/>
              </a:spcBef>
              <a:spcAft>
                <a:spcPts val="1000"/>
              </a:spcAft>
            </a:pPr>
            <a:r>
              <a:rPr lang="fr-FR" b="0" i="0" u="none" strike="noStrike" dirty="0">
                <a:solidFill>
                  <a:srgbClr val="000000"/>
                </a:solidFill>
                <a:effectLst/>
              </a:rPr>
              <a:t>les acteurs ;</a:t>
            </a:r>
          </a:p>
          <a:p>
            <a:pPr lvl="1" fontAlgn="base">
              <a:lnSpc>
                <a:spcPct val="150000"/>
              </a:lnSpc>
              <a:spcBef>
                <a:spcPts val="0"/>
              </a:spcBef>
              <a:spcAft>
                <a:spcPts val="1000"/>
              </a:spcAft>
            </a:pPr>
            <a:r>
              <a:rPr lang="fr-FR" b="0" i="0" u="none" strike="noStrike" dirty="0">
                <a:solidFill>
                  <a:srgbClr val="000000"/>
                </a:solidFill>
                <a:effectLst/>
              </a:rPr>
              <a:t>les cas d’utilisation.</a:t>
            </a:r>
            <a:endParaRPr lang="fr-FR" dirty="0"/>
          </a:p>
        </p:txBody>
      </p:sp>
      <p:sp>
        <p:nvSpPr>
          <p:cNvPr id="4" name="Espace réservé du numéro de diapositive 3">
            <a:extLst>
              <a:ext uri="{FF2B5EF4-FFF2-40B4-BE49-F238E27FC236}">
                <a16:creationId xmlns:a16="http://schemas.microsoft.com/office/drawing/2014/main" id="{46DC9DB0-85AC-4BDC-9BD7-CFA303385622}"/>
              </a:ext>
            </a:extLst>
          </p:cNvPr>
          <p:cNvSpPr>
            <a:spLocks noGrp="1"/>
          </p:cNvSpPr>
          <p:nvPr>
            <p:ph type="sldNum" sz="quarter" idx="12"/>
          </p:nvPr>
        </p:nvSpPr>
        <p:spPr/>
        <p:txBody>
          <a:bodyPr/>
          <a:lstStyle/>
          <a:p>
            <a:fld id="{F4045FC7-85B4-4B90-B7D3-2EF88D4BCA3C}" type="slidenum">
              <a:rPr lang="fr-FR" smtClean="0"/>
              <a:t>7</a:t>
            </a:fld>
            <a:endParaRPr lang="fr-FR"/>
          </a:p>
        </p:txBody>
      </p:sp>
    </p:spTree>
    <p:extLst>
      <p:ext uri="{BB962C8B-B14F-4D97-AF65-F5344CB8AC3E}">
        <p14:creationId xmlns:p14="http://schemas.microsoft.com/office/powerpoint/2010/main" val="1909303571"/>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6315AF-4CF0-468D-9E5F-C8474EF12115}"/>
              </a:ext>
            </a:extLst>
          </p:cNvPr>
          <p:cNvSpPr>
            <a:spLocks noGrp="1"/>
          </p:cNvSpPr>
          <p:nvPr>
            <p:ph type="title"/>
          </p:nvPr>
        </p:nvSpPr>
        <p:spPr>
          <a:xfrm>
            <a:off x="213359" y="365125"/>
            <a:ext cx="11321143" cy="1150165"/>
          </a:xfrm>
        </p:spPr>
        <p:txBody>
          <a:bodyPr>
            <a:normAutofit/>
          </a:bodyPr>
          <a:lstStyle/>
          <a:p>
            <a:pPr algn="ctr">
              <a:lnSpc>
                <a:spcPct val="100000"/>
              </a:lnSpc>
            </a:pPr>
            <a:r>
              <a:rPr lang="fr-FR" sz="2800" b="0" i="0" u="none" strike="noStrike" dirty="0">
                <a:solidFill>
                  <a:schemeClr val="accent2">
                    <a:lumMod val="50000"/>
                  </a:schemeClr>
                </a:solidFill>
                <a:effectLst/>
                <a:latin typeface="Arial Black" panose="020B0A04020102020204" pitchFamily="34" charset="0"/>
              </a:rPr>
              <a:t>Les composantes du diagramme de cas d’utilisation </a:t>
            </a:r>
            <a:r>
              <a:rPr lang="fr-FR" sz="2800" b="0" i="0" u="none" strike="noStrike" dirty="0">
                <a:solidFill>
                  <a:srgbClr val="000000"/>
                </a:solidFill>
                <a:effectLst/>
                <a:latin typeface="Arial Black" panose="020B0A04020102020204" pitchFamily="34" charset="0"/>
              </a:rPr>
              <a:t>: </a:t>
            </a:r>
            <a:br>
              <a:rPr lang="fr-FR" sz="2800" b="0" i="0" u="none" strike="noStrike" dirty="0">
                <a:solidFill>
                  <a:srgbClr val="000000"/>
                </a:solidFill>
                <a:effectLst/>
                <a:latin typeface="Arial Black" panose="020B0A04020102020204" pitchFamily="34" charset="0"/>
              </a:rPr>
            </a:br>
            <a:r>
              <a:rPr lang="fr-FR" sz="2800" b="0" i="0" u="none" strike="noStrike" dirty="0">
                <a:solidFill>
                  <a:srgbClr val="000000"/>
                </a:solidFill>
                <a:effectLst/>
                <a:latin typeface="Arial Black" panose="020B0A04020102020204" pitchFamily="34" charset="0"/>
              </a:rPr>
              <a:t>le système</a:t>
            </a:r>
            <a:endParaRPr lang="fr-FR" sz="2800" dirty="0">
              <a:latin typeface="Arial Black" panose="020B0A04020102020204" pitchFamily="34" charset="0"/>
            </a:endParaRPr>
          </a:p>
        </p:txBody>
      </p:sp>
      <p:sp>
        <p:nvSpPr>
          <p:cNvPr id="3" name="Espace réservé du contenu 2">
            <a:extLst>
              <a:ext uri="{FF2B5EF4-FFF2-40B4-BE49-F238E27FC236}">
                <a16:creationId xmlns:a16="http://schemas.microsoft.com/office/drawing/2014/main" id="{47AFC2A3-0E52-4379-8664-0B6617B1A151}"/>
              </a:ext>
            </a:extLst>
          </p:cNvPr>
          <p:cNvSpPr>
            <a:spLocks noGrp="1"/>
          </p:cNvSpPr>
          <p:nvPr>
            <p:ph idx="1"/>
          </p:nvPr>
        </p:nvSpPr>
        <p:spPr>
          <a:xfrm>
            <a:off x="632822" y="1710463"/>
            <a:ext cx="11140440" cy="4450714"/>
          </a:xfrm>
        </p:spPr>
        <p:txBody>
          <a:bodyPr/>
          <a:lstStyle/>
          <a:p>
            <a:pPr marL="0" indent="0">
              <a:lnSpc>
                <a:spcPct val="150000"/>
              </a:lnSpc>
              <a:buNone/>
            </a:pPr>
            <a:r>
              <a:rPr lang="fr-FR" sz="2000" b="0" i="0" u="none" strike="noStrike" dirty="0">
                <a:effectLst/>
              </a:rPr>
              <a:t>Un système représente une application dans le modèle UML. Il est identifié par un nom et regroupe un ensemble de cas d’utilisation qui correspondent aux fonctionnalités offertes par l’application à son environnement.</a:t>
            </a:r>
          </a:p>
          <a:p>
            <a:pPr marL="0" indent="0">
              <a:lnSpc>
                <a:spcPct val="150000"/>
              </a:lnSpc>
              <a:buNone/>
            </a:pPr>
            <a:r>
              <a:rPr lang="fr-FR" sz="2000" dirty="0"/>
              <a:t>Il est </a:t>
            </a:r>
            <a:r>
              <a:rPr lang="fr-FR" sz="2000" b="0" i="0" u="none" strike="noStrike" dirty="0">
                <a:effectLst/>
              </a:rPr>
              <a:t>représenté par un rectangle contenant le nom du système et les cas d’utilisation de l’application.</a:t>
            </a:r>
          </a:p>
          <a:p>
            <a:pPr marL="0" indent="0">
              <a:lnSpc>
                <a:spcPct val="150000"/>
              </a:lnSpc>
              <a:buNone/>
            </a:pPr>
            <a:endParaRPr lang="fr-FR" sz="1800" dirty="0"/>
          </a:p>
          <a:p>
            <a:pPr marL="0" indent="0">
              <a:lnSpc>
                <a:spcPct val="150000"/>
              </a:lnSpc>
              <a:buNone/>
            </a:pPr>
            <a:endParaRPr lang="fr-FR" sz="1800" b="0" i="0" u="none" strike="noStrike" dirty="0">
              <a:effectLst/>
            </a:endParaRPr>
          </a:p>
          <a:p>
            <a:pPr marL="0" indent="0">
              <a:lnSpc>
                <a:spcPct val="150000"/>
              </a:lnSpc>
              <a:buNone/>
            </a:pPr>
            <a:endParaRPr lang="fr-FR" sz="1800" dirty="0"/>
          </a:p>
          <a:p>
            <a:pPr marL="0" indent="0">
              <a:lnSpc>
                <a:spcPct val="150000"/>
              </a:lnSpc>
              <a:buNone/>
            </a:pPr>
            <a:endParaRPr lang="fr-FR" dirty="0"/>
          </a:p>
        </p:txBody>
      </p:sp>
      <p:sp>
        <p:nvSpPr>
          <p:cNvPr id="4" name="Espace réservé du numéro de diapositive 3">
            <a:extLst>
              <a:ext uri="{FF2B5EF4-FFF2-40B4-BE49-F238E27FC236}">
                <a16:creationId xmlns:a16="http://schemas.microsoft.com/office/drawing/2014/main" id="{6C836D72-51CC-45D3-99BB-7FE4AC61AF75}"/>
              </a:ext>
            </a:extLst>
          </p:cNvPr>
          <p:cNvSpPr>
            <a:spLocks noGrp="1"/>
          </p:cNvSpPr>
          <p:nvPr>
            <p:ph type="sldNum" sz="quarter" idx="12"/>
          </p:nvPr>
        </p:nvSpPr>
        <p:spPr/>
        <p:txBody>
          <a:bodyPr/>
          <a:lstStyle/>
          <a:p>
            <a:fld id="{F4045FC7-85B4-4B90-B7D3-2EF88D4BCA3C}" type="slidenum">
              <a:rPr lang="fr-FR" smtClean="0"/>
              <a:t>8</a:t>
            </a:fld>
            <a:endParaRPr lang="fr-FR"/>
          </a:p>
        </p:txBody>
      </p:sp>
      <p:pic>
        <p:nvPicPr>
          <p:cNvPr id="1026" name="Picture 2">
            <a:extLst>
              <a:ext uri="{FF2B5EF4-FFF2-40B4-BE49-F238E27FC236}">
                <a16:creationId xmlns:a16="http://schemas.microsoft.com/office/drawing/2014/main" id="{DD10DDFD-29A6-4354-9968-113089D318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7638" y="3960292"/>
            <a:ext cx="2532583" cy="2532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7745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C687CCB-CCA8-4E19-8E33-AC0BDA453858}"/>
              </a:ext>
            </a:extLst>
          </p:cNvPr>
          <p:cNvSpPr>
            <a:spLocks noGrp="1"/>
          </p:cNvSpPr>
          <p:nvPr>
            <p:ph idx="1"/>
          </p:nvPr>
        </p:nvSpPr>
        <p:spPr>
          <a:xfrm>
            <a:off x="840377" y="1998549"/>
            <a:ext cx="10515600" cy="3984626"/>
          </a:xfrm>
        </p:spPr>
        <p:txBody>
          <a:bodyPr/>
          <a:lstStyle/>
          <a:p>
            <a:pPr marL="0" indent="0" algn="just" rtl="0">
              <a:lnSpc>
                <a:spcPct val="150000"/>
              </a:lnSpc>
              <a:spcBef>
                <a:spcPts val="0"/>
              </a:spcBef>
              <a:spcAft>
                <a:spcPts val="1200"/>
              </a:spcAft>
              <a:buNone/>
            </a:pPr>
            <a:r>
              <a:rPr lang="fr-FR" dirty="0">
                <a:solidFill>
                  <a:schemeClr val="accent6">
                    <a:lumMod val="50000"/>
                  </a:schemeClr>
                </a:solidFill>
                <a:latin typeface="Arial Black" panose="020B0A04020102020204" pitchFamily="34" charset="0"/>
              </a:rPr>
              <a:t>Qu’est ce qu’un acteur ?</a:t>
            </a:r>
            <a:endParaRPr lang="fr-FR" b="0" i="0" u="none" strike="noStrike" dirty="0">
              <a:solidFill>
                <a:schemeClr val="accent6">
                  <a:lumMod val="50000"/>
                </a:schemeClr>
              </a:solidFill>
              <a:effectLst/>
              <a:latin typeface="Arial Black" panose="020B0A04020102020204" pitchFamily="34" charset="0"/>
            </a:endParaRPr>
          </a:p>
          <a:p>
            <a:pPr marL="0" indent="0" algn="just" rtl="0">
              <a:lnSpc>
                <a:spcPct val="150000"/>
              </a:lnSpc>
              <a:spcBef>
                <a:spcPts val="0"/>
              </a:spcBef>
              <a:spcAft>
                <a:spcPts val="1200"/>
              </a:spcAft>
              <a:buNone/>
            </a:pPr>
            <a:r>
              <a:rPr lang="fr-FR" sz="1800" b="0" i="0" u="none" strike="noStrike" dirty="0">
                <a:solidFill>
                  <a:srgbClr val="595959"/>
                </a:solidFill>
                <a:effectLst/>
                <a:latin typeface="Arial" panose="020B0604020202020204" pitchFamily="34" charset="0"/>
              </a:rPr>
              <a:t>Un acteur représente un rôle joué par une entité externe (utilisateur humain, dispositif matériel ou autre système) qui interagit directement avec le système étudié. </a:t>
            </a:r>
          </a:p>
          <a:p>
            <a:pPr marL="0" indent="0" algn="just" rtl="0">
              <a:lnSpc>
                <a:spcPct val="150000"/>
              </a:lnSpc>
              <a:spcBef>
                <a:spcPts val="0"/>
              </a:spcBef>
              <a:spcAft>
                <a:spcPts val="1200"/>
              </a:spcAft>
              <a:buNone/>
            </a:pPr>
            <a:r>
              <a:rPr lang="fr-FR" sz="1800" b="0" i="0" u="sng" dirty="0">
                <a:solidFill>
                  <a:srgbClr val="000000"/>
                </a:solidFill>
                <a:effectLst/>
                <a:latin typeface="Arial" panose="020B0604020202020204" pitchFamily="34" charset="0"/>
              </a:rPr>
              <a:t>Exemple</a:t>
            </a:r>
            <a:r>
              <a:rPr lang="fr-FR" sz="1800" b="0" i="0" u="none" strike="noStrike" dirty="0">
                <a:solidFill>
                  <a:srgbClr val="000000"/>
                </a:solidFill>
                <a:effectLst/>
                <a:latin typeface="Arial" panose="020B0604020202020204" pitchFamily="34" charset="0"/>
              </a:rPr>
              <a:t> : un agent, le SI d’une banque.</a:t>
            </a:r>
            <a:endParaRPr lang="fr-FR" b="0" dirty="0">
              <a:effectLst/>
            </a:endParaRPr>
          </a:p>
          <a:p>
            <a:pPr marL="0" indent="0">
              <a:lnSpc>
                <a:spcPct val="150000"/>
              </a:lnSpc>
              <a:buNone/>
            </a:pPr>
            <a:r>
              <a:rPr lang="fr-FR" sz="1800" b="0" i="0" u="none" strike="noStrike" dirty="0">
                <a:solidFill>
                  <a:srgbClr val="595959"/>
                </a:solidFill>
                <a:effectLst/>
                <a:latin typeface="Arial" panose="020B0604020202020204" pitchFamily="34" charset="0"/>
              </a:rPr>
              <a:t>Un même acteur peut jouer plusieurs rôles à la fois.</a:t>
            </a:r>
            <a:br>
              <a:rPr lang="fr-FR" dirty="0"/>
            </a:br>
            <a:endParaRPr lang="fr-FR" dirty="0"/>
          </a:p>
        </p:txBody>
      </p:sp>
      <p:sp>
        <p:nvSpPr>
          <p:cNvPr id="4" name="Espace réservé du numéro de diapositive 3">
            <a:extLst>
              <a:ext uri="{FF2B5EF4-FFF2-40B4-BE49-F238E27FC236}">
                <a16:creationId xmlns:a16="http://schemas.microsoft.com/office/drawing/2014/main" id="{70CF4459-4D41-4AB9-9DDC-8C955722BCF6}"/>
              </a:ext>
            </a:extLst>
          </p:cNvPr>
          <p:cNvSpPr>
            <a:spLocks noGrp="1"/>
          </p:cNvSpPr>
          <p:nvPr>
            <p:ph type="sldNum" sz="quarter" idx="12"/>
          </p:nvPr>
        </p:nvSpPr>
        <p:spPr/>
        <p:txBody>
          <a:bodyPr/>
          <a:lstStyle/>
          <a:p>
            <a:fld id="{F4045FC7-85B4-4B90-B7D3-2EF88D4BCA3C}" type="slidenum">
              <a:rPr lang="fr-FR" smtClean="0"/>
              <a:t>9</a:t>
            </a:fld>
            <a:endParaRPr lang="fr-FR" dirty="0"/>
          </a:p>
        </p:txBody>
      </p:sp>
      <p:sp>
        <p:nvSpPr>
          <p:cNvPr id="5" name="Titre 1">
            <a:extLst>
              <a:ext uri="{FF2B5EF4-FFF2-40B4-BE49-F238E27FC236}">
                <a16:creationId xmlns:a16="http://schemas.microsoft.com/office/drawing/2014/main" id="{FBDDF754-3EEB-4885-B977-6AB1EA620E69}"/>
              </a:ext>
            </a:extLst>
          </p:cNvPr>
          <p:cNvSpPr>
            <a:spLocks noGrp="1"/>
          </p:cNvSpPr>
          <p:nvPr>
            <p:ph type="title"/>
          </p:nvPr>
        </p:nvSpPr>
        <p:spPr>
          <a:xfrm>
            <a:off x="679269" y="299811"/>
            <a:ext cx="10674531" cy="1325563"/>
          </a:xfrm>
        </p:spPr>
        <p:txBody>
          <a:bodyPr>
            <a:normAutofit/>
          </a:bodyPr>
          <a:lstStyle/>
          <a:p>
            <a:pPr algn="ctr">
              <a:lnSpc>
                <a:spcPct val="100000"/>
              </a:lnSpc>
            </a:pPr>
            <a:r>
              <a:rPr lang="fr-FR" sz="2800" b="0" i="0" u="none" strike="noStrike" dirty="0">
                <a:solidFill>
                  <a:schemeClr val="accent4">
                    <a:lumMod val="50000"/>
                  </a:schemeClr>
                </a:solidFill>
                <a:effectLst/>
                <a:latin typeface="Arial Black" panose="020B0A04020102020204" pitchFamily="34" charset="0"/>
              </a:rPr>
              <a:t>Les composantes du diagramme de cas d’utilisation : </a:t>
            </a:r>
            <a:r>
              <a:rPr lang="fr-FR" sz="2800" b="0" i="0" u="none" strike="noStrike" dirty="0">
                <a:solidFill>
                  <a:srgbClr val="000000"/>
                </a:solidFill>
                <a:effectLst/>
                <a:latin typeface="Arial Black" panose="020B0A04020102020204" pitchFamily="34" charset="0"/>
              </a:rPr>
              <a:t>les acteurs</a:t>
            </a:r>
            <a:endParaRPr lang="fr-FR" sz="2800" dirty="0">
              <a:latin typeface="Arial Black" panose="020B0A04020102020204" pitchFamily="34" charset="0"/>
            </a:endParaRPr>
          </a:p>
        </p:txBody>
      </p:sp>
    </p:spTree>
    <p:extLst>
      <p:ext uri="{BB962C8B-B14F-4D97-AF65-F5344CB8AC3E}">
        <p14:creationId xmlns:p14="http://schemas.microsoft.com/office/powerpoint/2010/main" val="293954096"/>
      </p:ext>
    </p:extLst>
  </p:cSld>
  <p:clrMapOvr>
    <a:masterClrMapping/>
  </p:clrMapOvr>
  <p:transition spd="slow">
    <p:push dir="r"/>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TotalTime>
  <Words>1208</Words>
  <Application>Microsoft Office PowerPoint</Application>
  <PresentationFormat>Grand écran</PresentationFormat>
  <Paragraphs>161</Paragraphs>
  <Slides>28</Slides>
  <Notes>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28</vt:i4>
      </vt:variant>
    </vt:vector>
  </HeadingPairs>
  <TitlesOfParts>
    <vt:vector size="36" baseType="lpstr">
      <vt:lpstr>Algerian</vt:lpstr>
      <vt:lpstr>Arial</vt:lpstr>
      <vt:lpstr>Arial Black</vt:lpstr>
      <vt:lpstr>Calibri</vt:lpstr>
      <vt:lpstr>Calibri Light</vt:lpstr>
      <vt:lpstr>Wingdings</vt:lpstr>
      <vt:lpstr>Wingdings 3</vt:lpstr>
      <vt:lpstr>Thème Office</vt:lpstr>
      <vt:lpstr>Présenté par le groupe 2 :  GAGNON Efoé Schamma KOUSSAWO Ayélé Lucie PAMAZI M. Essozimma</vt:lpstr>
      <vt:lpstr>PLAN</vt:lpstr>
      <vt:lpstr>INTRODUCTION</vt:lpstr>
      <vt:lpstr>Généralités sur UML</vt:lpstr>
      <vt:lpstr>Le diagramme des cas d’utilisation : Définition</vt:lpstr>
      <vt:lpstr>Le diagramme des cas d’utilisation : Définition</vt:lpstr>
      <vt:lpstr>Le diagramme des cas d’utilisation : les composantes</vt:lpstr>
      <vt:lpstr>Les composantes du diagramme de cas d’utilisation :  le système</vt:lpstr>
      <vt:lpstr>Les composantes du diagramme de cas d’utilisation : les acteurs</vt:lpstr>
      <vt:lpstr>Les composantes du diagramme de cas d’utilisation :  les acteurs</vt:lpstr>
      <vt:lpstr>Les composantes du diagramme de cas d’utilisation: les acteurs</vt:lpstr>
      <vt:lpstr>Les composantes du diagramme de cas d’utilisation : les acteurs</vt:lpstr>
      <vt:lpstr>Les composantes du diagramme de cas d’utilisation : les acteurs</vt:lpstr>
      <vt:lpstr>Les composantes du diagramme de cas d’utilisation :  les acteurs</vt:lpstr>
      <vt:lpstr>Les composantes du diagramme de cas d’utilisation :  les cas d’utilisation</vt:lpstr>
      <vt:lpstr>Les composantes du diagramme de cas d’utilisation :  les cas d’utilisation</vt:lpstr>
      <vt:lpstr>Les composantes du diagramme de cas d’utilisation: les cas d’utilisation</vt:lpstr>
      <vt:lpstr>Les composantes du diagramme de cas d’utilisation :  les cas d’utilisation</vt:lpstr>
      <vt:lpstr>Les composantes du diagramme de cas d’utilisation :  les cas d’utilisation</vt:lpstr>
      <vt:lpstr>Les composantes du diagramme de cas d’utilisation :  les cas d’utilisation</vt:lpstr>
      <vt:lpstr>Les composantes du diagramme de cas d’utilisation :  les cas d’utilisation</vt:lpstr>
      <vt:lpstr>Les composantes du diagramme de cas d’utilisation:  les cas d’utilisation</vt:lpstr>
      <vt:lpstr>Les composantes du diagramme de cas d’utilisation :  les cas d’utilisation</vt:lpstr>
      <vt:lpstr>Les composantes du diagramme de cas d’utilisation :  les cas d’utilisation</vt:lpstr>
      <vt:lpstr>Le diagramme de cas d’utilisation : Représentation</vt:lpstr>
      <vt:lpstr>Le diagramme de cas d’utilisation : Représentation</vt:lpstr>
      <vt:lpstr>CONCLUSION</vt:lpstr>
      <vt:lpstr>Exercices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pc</dc:creator>
  <cp:lastModifiedBy>PIERRE</cp:lastModifiedBy>
  <cp:revision>12</cp:revision>
  <dcterms:created xsi:type="dcterms:W3CDTF">2022-01-29T14:46:25Z</dcterms:created>
  <dcterms:modified xsi:type="dcterms:W3CDTF">2022-02-01T19:32:41Z</dcterms:modified>
</cp:coreProperties>
</file>