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85" d="100"/>
          <a:sy n="85" d="100"/>
        </p:scale>
        <p:origin x="54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332A84-65A4-424F-BF44-E16A70BB2C39}" type="datetime1">
              <a:rPr lang="fr-FR" smtClean="0"/>
              <a:t>01/03/2022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40EE-8628-4A6D-96BE-C6283DC90F18}" type="datetime1">
              <a:rPr lang="fr-FR" smtClean="0"/>
              <a:pPr/>
              <a:t>01/03/2022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32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E383C-D5E9-43E9-8354-A73597E014F0}" type="datetime1">
              <a:rPr lang="fr-FR" noProof="0" smtClean="0"/>
              <a:t>01/03/2022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573C-3568-4493-9D25-C2C17CE1618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45049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048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9672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5D430F8-FDB9-4AA6-80EA-7391FE1B0E06}" type="datetime1">
              <a:rPr lang="fr-FR" noProof="0" smtClean="0"/>
              <a:t>01/03/2022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013468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37244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i-image verticale mau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06599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8994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2DE383C-D5E9-43E9-8354-A73597E014F0}" type="datetime1">
              <a:rPr lang="fr-FR" noProof="0" smtClean="0"/>
              <a:t>01/03/2022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0" name="Espace réservé du contenu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’image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Ovale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437719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/>
              <a:t>Titre ici</a:t>
            </a:r>
          </a:p>
        </p:txBody>
      </p:sp>
      <p:sp>
        <p:nvSpPr>
          <p:cNvPr id="10" name="Espace réservé du numéro de diapositive 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0" name="Espace réservé au texte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6" name="Ovale 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7" name="Ovale 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992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2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3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Ovale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425305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4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8" name="Ovale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9" name="Ovale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7246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940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6" name="Ovale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7" name="Ovale 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8" name="Ovale 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Ovale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291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Oval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4" name="Oval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Oval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6043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0" name="Oval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 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3" name="Oval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4508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3491-4D9D-46CC-A22A-8613ECFA485E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85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67" r:id="rId14"/>
    <p:sldLayoutId id="2147483668" r:id="rId15"/>
    <p:sldLayoutId id="2147483666" r:id="rId16"/>
    <p:sldLayoutId id="2147483669" r:id="rId17"/>
    <p:sldLayoutId id="2147483670" r:id="rId18"/>
    <p:sldLayoutId id="2147483671" r:id="rId19"/>
    <p:sldLayoutId id="2147483672" r:id="rId20"/>
    <p:sldLayoutId id="214748366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2726575"/>
            <a:ext cx="7233557" cy="832374"/>
          </a:xfrm>
        </p:spPr>
        <p:txBody>
          <a:bodyPr rtlCol="0">
            <a:noAutofit/>
          </a:bodyPr>
          <a:lstStyle/>
          <a:p>
            <a:pPr rtl="0"/>
            <a:r>
              <a:rPr lang="fr-FR" sz="1600" dirty="0"/>
              <a:t>Exposée </a:t>
            </a:r>
            <a:r>
              <a:rPr lang="fr-FR" sz="1600" dirty="0" err="1"/>
              <a:t>CPOO</a:t>
            </a:r>
            <a:br>
              <a:rPr lang="fr-FR" sz="3600" dirty="0"/>
            </a:br>
            <a:r>
              <a:rPr lang="fr-FR" sz="2800" dirty="0"/>
              <a:t>Diagramme </a:t>
            </a:r>
            <a:r>
              <a:rPr lang="fr-FR" sz="2800" dirty="0" err="1"/>
              <a:t>UML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de modélisation statique </a:t>
            </a: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Présenté par le groupe 5</a:t>
            </a:r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42304"/>
            <a:ext cx="4686301" cy="340928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412357-1A0E-4C8D-AF33-5B9D3FBE612B}"/>
              </a:ext>
            </a:extLst>
          </p:cNvPr>
          <p:cNvSpPr txBox="1"/>
          <p:nvPr/>
        </p:nvSpPr>
        <p:spPr>
          <a:xfrm>
            <a:off x="4840941" y="4285129"/>
            <a:ext cx="65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AMOUZOU Yao K</a:t>
            </a:r>
            <a:r>
              <a:rPr lang="fr-FR" dirty="0"/>
              <a:t>e</a:t>
            </a:r>
            <a:r>
              <a:rPr lang="en-US" dirty="0"/>
              <a:t>vin</a:t>
            </a:r>
            <a:endParaRPr lang="fr-FR" dirty="0"/>
          </a:p>
          <a:p>
            <a:r>
              <a:rPr lang="fr-FR" dirty="0"/>
              <a:t>NYAKOU </a:t>
            </a:r>
            <a:r>
              <a:rPr lang="fr-FR" dirty="0" err="1"/>
              <a:t>Ameyo</a:t>
            </a:r>
            <a:r>
              <a:rPr lang="fr-FR" dirty="0"/>
              <a:t> Viviane </a:t>
            </a:r>
          </a:p>
          <a:p>
            <a:r>
              <a:rPr lang="fr-FR" dirty="0"/>
              <a:t>KLOUTSE Kofi 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000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fr-FR" sz="2000" dirty="0"/>
              <a:t>Autres  </a:t>
            </a:r>
          </a:p>
          <a:p>
            <a:pPr lvl="2"/>
            <a:r>
              <a:rPr lang="fr-FR" sz="1600" dirty="0"/>
              <a:t>La multiplicité ou cardinalité, le rôle</a:t>
            </a:r>
          </a:p>
          <a:p>
            <a:pPr lvl="2"/>
            <a:r>
              <a:rPr lang="fr-FR" sz="1600" dirty="0"/>
              <a:t>notion de classe d’association, dépendance, Interfaces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97" y="2564755"/>
            <a:ext cx="4209524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0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/>
              <a:t>Diagramme d’objet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Notation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Associations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Notion d’objet, état d’objet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4077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/>
              <a:t>Diagramme d’objet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Notation </a:t>
            </a:r>
          </a:p>
          <a:p>
            <a:pPr marL="914400" lvl="2" indent="0">
              <a:buNone/>
            </a:pPr>
            <a:r>
              <a:rPr lang="fr-FR" dirty="0"/>
              <a:t>-Nom Objet : Nom Classe ;</a:t>
            </a:r>
            <a:br>
              <a:rPr lang="fr-FR" dirty="0"/>
            </a:br>
            <a:r>
              <a:rPr lang="fr-FR" dirty="0"/>
              <a:t>-Nom Objet;</a:t>
            </a:r>
            <a:br>
              <a:rPr lang="fr-FR" dirty="0"/>
            </a:br>
            <a:r>
              <a:rPr lang="fr-FR" dirty="0"/>
              <a:t>-Nom Classe;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Associations</a:t>
            </a:r>
          </a:p>
          <a:p>
            <a:pPr lvl="2"/>
            <a:r>
              <a:rPr lang="fr-FR" dirty="0"/>
              <a:t>Dérivée du diagramme de classe</a:t>
            </a:r>
          </a:p>
          <a:p>
            <a:pPr lvl="2"/>
            <a:r>
              <a:rPr lang="fr-FR" b="1" dirty="0"/>
              <a:t>Relation de dépendance d'instanciation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41309" y="1870075"/>
            <a:ext cx="5098450" cy="22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/>
              <a:t>Diagramme d’objet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pPr marL="514350" indent="-514350">
              <a:buFont typeface="+mj-lt"/>
              <a:buAutoNum type="arabicPeriod" startAt="2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46" y="2324412"/>
            <a:ext cx="4825777" cy="43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/>
              <a:t>Diagramme de structure composite  </a:t>
            </a:r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pic>
        <p:nvPicPr>
          <p:cNvPr id="5" name="Picture 1016"/>
          <p:cNvPicPr/>
          <p:nvPr/>
        </p:nvPicPr>
        <p:blipFill>
          <a:blip r:embed="rId2"/>
          <a:stretch>
            <a:fillRect/>
          </a:stretch>
        </p:blipFill>
        <p:spPr>
          <a:xfrm>
            <a:off x="6887684" y="3928402"/>
            <a:ext cx="4363085" cy="2057400"/>
          </a:xfrm>
          <a:prstGeom prst="rect">
            <a:avLst/>
          </a:prstGeom>
        </p:spPr>
      </p:pic>
      <p:grpSp>
        <p:nvGrpSpPr>
          <p:cNvPr id="6" name="Groupe 5"/>
          <p:cNvGrpSpPr>
            <a:grpSpLocks/>
          </p:cNvGrpSpPr>
          <p:nvPr/>
        </p:nvGrpSpPr>
        <p:grpSpPr bwMode="auto">
          <a:xfrm>
            <a:off x="7081460" y="2550017"/>
            <a:ext cx="4412005" cy="1241379"/>
            <a:chOff x="0" y="0"/>
            <a:chExt cx="44119" cy="1241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283" y="10546"/>
              <a:ext cx="421" cy="1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8" name="Picture 98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90"/>
              <a:ext cx="30251" cy="1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9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0" y="0"/>
              <a:ext cx="13319" cy="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9"/>
          <p:cNvSpPr txBox="1"/>
          <p:nvPr/>
        </p:nvSpPr>
        <p:spPr>
          <a:xfrm>
            <a:off x="232728" y="2550017"/>
            <a:ext cx="6761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Un diagramme de structure composite est un diagramme UML qui joue le même rôle qu’un diagramme de classes, mais permet d’approfondir la description de la structure interne de plusieurs</a:t>
            </a:r>
            <a:br>
              <a:rPr lang="fr-FR" dirty="0"/>
            </a:br>
            <a:r>
              <a:rPr lang="fr-FR" dirty="0"/>
              <a:t>classes, à l’intérieur de celles-ci des instances collaborent par le biais de liens de communication afin de parachever des objectifs communs.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diagramme de structure composite permet d’afficher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structure interne d’un classificateur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interactions avec l’environnement par le biais des 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comportement d’une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67270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dirty="0"/>
              <a:t>Enoncée </a:t>
            </a:r>
          </a:p>
          <a:p>
            <a:pPr marL="457200" lvl="1" indent="0">
              <a:buNone/>
            </a:pPr>
            <a:r>
              <a:rPr lang="fr-FR" dirty="0"/>
              <a:t> On désire automatiser la gestion d’une petite bibliothèque municipale. Pour cela, on a analysé son fonctionnement pour obtenir la liste suivante de règles et d’affirmations :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• Les adhérents ont un prénom (chaîne de caractères) et un nom (chaîne de caractères).</a:t>
            </a:r>
          </a:p>
          <a:p>
            <a:pPr marL="457200" lvl="1" indent="0">
              <a:buNone/>
            </a:pPr>
            <a:r>
              <a:rPr lang="fr-FR" dirty="0"/>
              <a:t>• La bibliothèque comprend un ensemble de documents et un ensemble d’adhérents.</a:t>
            </a:r>
          </a:p>
          <a:p>
            <a:pPr marL="457200" lvl="1" indent="0">
              <a:buNone/>
            </a:pPr>
            <a:r>
              <a:rPr lang="fr-FR" dirty="0"/>
              <a:t>• Les adhérents sont inscrits ou désinscrits sur une simple demande.</a:t>
            </a:r>
          </a:p>
          <a:p>
            <a:pPr marL="457200" lvl="1" indent="0">
              <a:buNone/>
            </a:pPr>
            <a:r>
              <a:rPr lang="fr-FR" dirty="0"/>
              <a:t>• De nouveaux documents sont ajoutés régulièrement à la bibliothèque.</a:t>
            </a:r>
          </a:p>
          <a:p>
            <a:pPr marL="457200" lvl="1" indent="0">
              <a:buNone/>
            </a:pPr>
            <a:r>
              <a:rPr lang="fr-FR" dirty="0"/>
              <a:t>• Ces documents sont soit des journaux, soit des volumes.</a:t>
            </a:r>
          </a:p>
          <a:p>
            <a:pPr marL="457200" lvl="1" indent="0">
              <a:buNone/>
            </a:pPr>
            <a:r>
              <a:rPr lang="fr-FR" dirty="0"/>
              <a:t>• Les volumes sont soit des dictionnaires, soit des livres, soit des BD.</a:t>
            </a:r>
          </a:p>
          <a:p>
            <a:pPr marL="457200" lvl="1" indent="0">
              <a:buNone/>
            </a:pPr>
            <a:r>
              <a:rPr lang="fr-FR" dirty="0"/>
              <a:t>• Les documents sont caractérisés par un titre (chaîne de caractères).</a:t>
            </a:r>
          </a:p>
          <a:p>
            <a:pPr marL="457200" lvl="1" indent="0">
              <a:buNone/>
            </a:pPr>
            <a:r>
              <a:rPr lang="fr-FR" dirty="0"/>
              <a:t>• Les volumes ont en plus un auteur (chaîne de caractères). Les Bd ont en plus un nom de destinataire (chaîne de caractères).</a:t>
            </a:r>
          </a:p>
          <a:p>
            <a:pPr marL="457200" lvl="1" indent="0">
              <a:buNone/>
            </a:pPr>
            <a:r>
              <a:rPr lang="fr-FR" dirty="0"/>
              <a:t>• Les journaux ont, outre les caractéristiques des documents, une date de parution (une date).</a:t>
            </a:r>
          </a:p>
          <a:p>
            <a:pPr marL="457200" lvl="1" indent="0">
              <a:buNone/>
            </a:pPr>
            <a:r>
              <a:rPr lang="fr-FR" dirty="0"/>
              <a:t>• Seuls les livres sont empruntables.</a:t>
            </a:r>
          </a:p>
          <a:p>
            <a:pPr marL="457200" lvl="1" indent="0">
              <a:buNone/>
            </a:pPr>
            <a:r>
              <a:rPr lang="fr-FR" dirty="0"/>
              <a:t>• Un adhérent peut emprunter ou restituer un livre.</a:t>
            </a:r>
          </a:p>
          <a:p>
            <a:pPr marL="457200" lvl="1" indent="0">
              <a:buNone/>
            </a:pPr>
            <a:r>
              <a:rPr lang="fr-FR" dirty="0"/>
              <a:t>• Les adhérents peuvent emprunter des livres (et uniquement des livres) et on doit pouvoir savoir à tout moment quels sont les livres empruntés par un adhérent.</a:t>
            </a:r>
          </a:p>
          <a:p>
            <a:pPr marL="457200" lvl="1" indent="0">
              <a:buNone/>
            </a:pPr>
            <a:r>
              <a:rPr lang="fr-FR" dirty="0"/>
              <a:t>• Un adhérent peut emprunter au plus 3 livres.</a:t>
            </a:r>
          </a:p>
          <a:p>
            <a:pPr marL="457200" lvl="1" indent="0">
              <a:buNone/>
            </a:pPr>
            <a:r>
              <a:rPr lang="fr-FR" dirty="0"/>
              <a:t>• La date de restitution d’un livre emprunté est fixée au moment du prêt. Cette date peut être prolongée sur demande.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29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LcParenR"/>
            </a:pPr>
            <a:r>
              <a:rPr lang="fr-FR" dirty="0"/>
              <a:t>Méthodologie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1231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LcParenR"/>
            </a:pPr>
            <a:r>
              <a:rPr lang="fr-FR" dirty="0"/>
              <a:t>Solution</a:t>
            </a:r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pPr marL="514350" indent="-514350">
              <a:buFont typeface="+mj-lt"/>
              <a:buAutoNum type="arabicPeriod" startAt="3"/>
            </a:pPr>
            <a:endParaRPr lang="fr-FR" dirty="0"/>
          </a:p>
          <a:p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4" y="1690688"/>
            <a:ext cx="7624293" cy="4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34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/>
              <a:t>Historique et classification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984269"/>
            <a:ext cx="4097778" cy="3059084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Jusqu'au milieu des annees 90, de nombreux modèles objets sont proposes (&gt;50)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UML</a:t>
            </a:r>
            <a:r>
              <a:rPr lang="fr-FR" dirty="0"/>
              <a:t> 1.X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UML</a:t>
            </a:r>
            <a:r>
              <a:rPr lang="fr-FR" dirty="0"/>
              <a:t> 2.X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UML</a:t>
            </a:r>
            <a:r>
              <a:rPr lang="fr-FR" dirty="0"/>
              <a:t> 2.5.1 (2017)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63" y="1087907"/>
            <a:ext cx="6748711" cy="48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1" y="-387967"/>
            <a:ext cx="4468698" cy="1444275"/>
          </a:xfrm>
        </p:spPr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/>
              <a:t>Historique et classification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1" y="1540000"/>
            <a:ext cx="10110025" cy="50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18" y="1396538"/>
            <a:ext cx="11862262" cy="5386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1" y="-387967"/>
            <a:ext cx="4468698" cy="1444275"/>
          </a:xfrm>
        </p:spPr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/>
              <a:t>Historique et classification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58" y="1496290"/>
            <a:ext cx="9162011" cy="4966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4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000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000" dirty="0"/>
              <a:t>Notations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000" dirty="0"/>
              <a:t>Format de description d’un attribut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000" dirty="0"/>
              <a:t>Relations entre les classes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000" dirty="0"/>
              <a:t>Autres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7766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000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000" dirty="0"/>
              <a:t>Notations</a:t>
            </a:r>
          </a:p>
          <a:p>
            <a:pPr lvl="2"/>
            <a:r>
              <a:rPr lang="fr-FR" sz="1600" dirty="0"/>
              <a:t>Le nom de la classe</a:t>
            </a:r>
          </a:p>
          <a:p>
            <a:pPr lvl="2"/>
            <a:r>
              <a:rPr lang="fr-FR" sz="1600" dirty="0"/>
              <a:t>Les attributs</a:t>
            </a:r>
          </a:p>
          <a:p>
            <a:pPr lvl="2"/>
            <a:r>
              <a:rPr lang="fr-FR" sz="1600" dirty="0"/>
              <a:t>Les méthodes (comportement )</a:t>
            </a:r>
          </a:p>
          <a:p>
            <a:pPr marL="914400" lvl="2" indent="0">
              <a:buNone/>
            </a:pPr>
            <a:endParaRPr lang="fr-FR" sz="1600" dirty="0"/>
          </a:p>
          <a:p>
            <a:pPr marL="914400" lvl="2" indent="0">
              <a:buNone/>
            </a:pPr>
            <a:r>
              <a:rPr lang="fr-FR" sz="1600" dirty="0"/>
              <a:t>Le cas de la classe Abstraite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98" y="1870075"/>
            <a:ext cx="3017519" cy="20116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98" y="4464359"/>
            <a:ext cx="3017519" cy="11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000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14400" lvl="1" indent="-457200">
              <a:buFont typeface="+mj-lt"/>
              <a:buAutoNum type="alphaLcParenR" startAt="2"/>
            </a:pPr>
            <a:r>
              <a:rPr lang="fr-FR" sz="2000" dirty="0"/>
              <a:t>Format de description d’un attribut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b="1" dirty="0"/>
              <a:t>visibilité nom : type [multiplicité] = </a:t>
            </a:r>
            <a:r>
              <a:rPr lang="fr-FR" b="1" dirty="0" err="1"/>
              <a:t>valeur_initiale</a:t>
            </a:r>
            <a:r>
              <a:rPr lang="fr-FR" b="1" dirty="0"/>
              <a:t> {propriétés}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5" name="ZoneTexte 4"/>
          <p:cNvSpPr txBox="1"/>
          <p:nvPr/>
        </p:nvSpPr>
        <p:spPr>
          <a:xfrm>
            <a:off x="3125585" y="3906981"/>
            <a:ext cx="211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facultatif</a:t>
            </a:r>
          </a:p>
          <a:p>
            <a:r>
              <a:rPr lang="fr-FR" dirty="0"/>
              <a:t>mais impératif pour</a:t>
            </a:r>
          </a:p>
          <a:p>
            <a:r>
              <a:rPr lang="fr-FR" dirty="0"/>
              <a:t>l'implémentation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69124" y="3937715"/>
            <a:ext cx="1429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+</a:t>
            </a:r>
          </a:p>
          <a:p>
            <a:r>
              <a:rPr lang="fr-FR" dirty="0"/>
              <a:t>privé -</a:t>
            </a:r>
          </a:p>
          <a:p>
            <a:r>
              <a:rPr lang="fr-FR" dirty="0"/>
              <a:t>protégé #</a:t>
            </a:r>
          </a:p>
          <a:p>
            <a:r>
              <a:rPr lang="fr-FR" dirty="0"/>
              <a:t>paquetage ~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1446415" y="3350029"/>
            <a:ext cx="1213658" cy="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4073236" y="3350029"/>
            <a:ext cx="41564" cy="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825538" y="4965028"/>
            <a:ext cx="25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facultatif</a:t>
            </a:r>
          </a:p>
          <a:p>
            <a:r>
              <a:rPr lang="fr-FR" sz="1600" dirty="0"/>
              <a:t>ex.</a:t>
            </a:r>
          </a:p>
          <a:p>
            <a:r>
              <a:rPr lang="fr-FR" sz="1600" dirty="0"/>
              <a:t>couleurs : Saturation[3]</a:t>
            </a:r>
          </a:p>
          <a:p>
            <a:r>
              <a:rPr lang="fr-FR" sz="1600" dirty="0"/>
              <a:t>points: Points[2..*]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5455228" y="3350030"/>
            <a:ext cx="338743" cy="16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519159" y="4190226"/>
            <a:ext cx="269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facultatif</a:t>
            </a:r>
          </a:p>
          <a:p>
            <a:r>
              <a:rPr lang="fr-FR" sz="1600" dirty="0"/>
              <a:t>ex.</a:t>
            </a:r>
          </a:p>
          <a:p>
            <a:r>
              <a:rPr lang="fr-FR" sz="1600" dirty="0"/>
              <a:t>{</a:t>
            </a:r>
            <a:r>
              <a:rPr lang="fr-FR" sz="1600" dirty="0" err="1"/>
              <a:t>frozen</a:t>
            </a:r>
            <a:r>
              <a:rPr lang="fr-FR" sz="1600" dirty="0"/>
              <a:t>} mise à jour interdite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069676" y="3715540"/>
            <a:ext cx="191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facultatif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734696" y="3350029"/>
            <a:ext cx="631766" cy="3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8819804" y="3350029"/>
            <a:ext cx="141316" cy="8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000" dirty="0"/>
              <a:t>Les diagrammes de modélisation statiques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fr-FR" sz="2000" dirty="0"/>
              <a:t>Relations entre les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1" y="2949823"/>
            <a:ext cx="2169419" cy="29504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3" y="3009085"/>
            <a:ext cx="3018854" cy="28115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153" y="2794547"/>
            <a:ext cx="1016000" cy="723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253" y="4485755"/>
            <a:ext cx="1016000" cy="7239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40427" y="6090949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Héritage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05091" y="3039997"/>
            <a:ext cx="174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3003" y="4038241"/>
            <a:ext cx="1904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Association Monodirectionnelle, Invocation de méthode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43003" y="5128818"/>
            <a:ext cx="174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interdit une association.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43753" y="2971831"/>
            <a:ext cx="12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agrégation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3753" y="4646013"/>
            <a:ext cx="14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303285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651</Words>
  <Application>Microsoft Office PowerPoint</Application>
  <PresentationFormat>Grand écran</PresentationFormat>
  <Paragraphs>174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Thème Office</vt:lpstr>
      <vt:lpstr>Exposée CPOO Diagramme UML  de modélisation statique </vt:lpstr>
      <vt:lpstr>Introduction</vt:lpstr>
      <vt:lpstr>Historique et classification</vt:lpstr>
      <vt:lpstr>Historique et classification</vt:lpstr>
      <vt:lpstr>Historique et classification</vt:lpstr>
      <vt:lpstr>Les diagrammes de modélisation statiques </vt:lpstr>
      <vt:lpstr>Les diagrammes de modélisation statiques </vt:lpstr>
      <vt:lpstr>Les diagrammes de modélisation statiques </vt:lpstr>
      <vt:lpstr>Les diagrammes de modélisation statiques </vt:lpstr>
      <vt:lpstr>Les diagrammes de modélisation statiques </vt:lpstr>
      <vt:lpstr>Les diagrammes de modélisation statiques </vt:lpstr>
      <vt:lpstr>Les diagrammes de modélisation statiques </vt:lpstr>
      <vt:lpstr>Les diagrammes de modélisation statiques </vt:lpstr>
      <vt:lpstr>Les diagrammes de modélisation statiques </vt:lpstr>
      <vt:lpstr>TP</vt:lpstr>
      <vt:lpstr>TP</vt:lpstr>
      <vt:lpstr>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2022-01-30T14:41:11Z</dcterms:created>
  <dcterms:modified xsi:type="dcterms:W3CDTF">2022-03-01T14:29:50Z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