
<file path=[Content_Types].xml><?xml version="1.0" encoding="utf-8"?>
<Types xmlns="http://schemas.openxmlformats.org/package/2006/content-types">
  <Default Extension="gif" ContentType="image/gif"/>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41" autoAdjust="0"/>
    <p:restoredTop sz="94660"/>
  </p:normalViewPr>
  <p:slideViewPr>
    <p:cSldViewPr snapToGrid="0">
      <p:cViewPr varScale="1">
        <p:scale>
          <a:sx n="90" d="100"/>
          <a:sy n="90" d="100"/>
        </p:scale>
        <p:origin x="6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257912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80035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143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255136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8924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427197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372813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232247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265789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0CCB488-1A06-4F68-89B6-D294D2EB212C}"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217963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0CCB488-1A06-4F68-89B6-D294D2EB212C}" type="datetimeFigureOut">
              <a:rPr lang="fr-FR" smtClean="0"/>
              <a:t>23/02/2022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273923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0CCB488-1A06-4F68-89B6-D294D2EB212C}" type="datetimeFigureOut">
              <a:rPr lang="fr-FR" smtClean="0"/>
              <a:t>23/02/2022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206101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0CCB488-1A06-4F68-89B6-D294D2EB212C}" type="datetimeFigureOut">
              <a:rPr lang="fr-FR" smtClean="0"/>
              <a:t>23/02/2022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174094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CB488-1A06-4F68-89B6-D294D2EB212C}" type="datetimeFigureOut">
              <a:rPr lang="fr-FR" smtClean="0"/>
              <a:t>23/02/2022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26745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CB488-1A06-4F68-89B6-D294D2EB212C}" type="datetimeFigureOut">
              <a:rPr lang="fr-FR" smtClean="0"/>
              <a:t>23/02/2022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334562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CB488-1A06-4F68-89B6-D294D2EB212C}" type="datetimeFigureOut">
              <a:rPr lang="fr-FR" smtClean="0"/>
              <a:t>23/02/2022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898BC8-E987-43BD-9656-7A394F426B43}" type="slidenum">
              <a:rPr lang="fr-FR" smtClean="0"/>
              <a:t>‹N°›</a:t>
            </a:fld>
            <a:endParaRPr lang="fr-FR"/>
          </a:p>
        </p:txBody>
      </p:sp>
    </p:spTree>
    <p:extLst>
      <p:ext uri="{BB962C8B-B14F-4D97-AF65-F5344CB8AC3E}">
        <p14:creationId xmlns:p14="http://schemas.microsoft.com/office/powerpoint/2010/main" val="398579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CCB488-1A06-4F68-89B6-D294D2EB212C}" type="datetimeFigureOut">
              <a:rPr lang="fr-FR" smtClean="0"/>
              <a:t>23/02/2022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898BC8-E987-43BD-9656-7A394F426B43}" type="slidenum">
              <a:rPr lang="fr-FR" smtClean="0"/>
              <a:t>‹N°›</a:t>
            </a:fld>
            <a:endParaRPr lang="fr-FR"/>
          </a:p>
        </p:txBody>
      </p:sp>
    </p:spTree>
    <p:extLst>
      <p:ext uri="{BB962C8B-B14F-4D97-AF65-F5344CB8AC3E}">
        <p14:creationId xmlns:p14="http://schemas.microsoft.com/office/powerpoint/2010/main" val="1956452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62E1-3C69-470F-AE4D-B053EC1ECDFB}"/>
              </a:ext>
            </a:extLst>
          </p:cNvPr>
          <p:cNvSpPr>
            <a:spLocks noGrp="1"/>
          </p:cNvSpPr>
          <p:nvPr>
            <p:ph type="ctrTitle"/>
          </p:nvPr>
        </p:nvSpPr>
        <p:spPr/>
        <p:txBody>
          <a:bodyPr/>
          <a:lstStyle/>
          <a:p>
            <a:pPr algn="ctr"/>
            <a:r>
              <a:rPr lang="fr-FR" sz="3600" dirty="0">
                <a:effectLst/>
                <a:latin typeface="Berlin Sans FB Demi" panose="020E0802020502020306" pitchFamily="34" charset="0"/>
              </a:rPr>
              <a:t>ARCHITECTURE LOGICIELLE ET</a:t>
            </a:r>
            <a:br>
              <a:rPr lang="fr-FR" sz="3600" dirty="0">
                <a:latin typeface="Berlin Sans FB Demi" panose="020E0802020502020306" pitchFamily="34" charset="0"/>
              </a:rPr>
            </a:br>
            <a:r>
              <a:rPr lang="fr-FR" sz="3600" dirty="0">
                <a:effectLst/>
                <a:latin typeface="Berlin Sans FB Demi" panose="020E0802020502020306" pitchFamily="34" charset="0"/>
              </a:rPr>
              <a:t>MATERIELLE DU SYSTEME</a:t>
            </a:r>
            <a:endParaRPr lang="fr-FR" sz="3600" dirty="0">
              <a:latin typeface="Berlin Sans FB Demi" panose="020E0802020502020306" pitchFamily="34" charset="0"/>
            </a:endParaRPr>
          </a:p>
        </p:txBody>
      </p:sp>
      <p:sp>
        <p:nvSpPr>
          <p:cNvPr id="3" name="Sous-titre 2">
            <a:extLst>
              <a:ext uri="{FF2B5EF4-FFF2-40B4-BE49-F238E27FC236}">
                <a16:creationId xmlns:a16="http://schemas.microsoft.com/office/drawing/2014/main" id="{18ED32B5-0B1D-402E-B46A-B4375EF6D91B}"/>
              </a:ext>
            </a:extLst>
          </p:cNvPr>
          <p:cNvSpPr>
            <a:spLocks noGrp="1"/>
          </p:cNvSpPr>
          <p:nvPr>
            <p:ph type="subTitle" idx="1"/>
          </p:nvPr>
        </p:nvSpPr>
        <p:spPr>
          <a:xfrm>
            <a:off x="1134927" y="4284921"/>
            <a:ext cx="3298850" cy="2009554"/>
          </a:xfrm>
        </p:spPr>
        <p:txBody>
          <a:bodyPr>
            <a:normAutofit/>
          </a:bodyPr>
          <a:lstStyle/>
          <a:p>
            <a:pPr algn="l"/>
            <a:r>
              <a:rPr lang="fr-FR" b="1" dirty="0"/>
              <a:t>Membres du groupe:</a:t>
            </a:r>
          </a:p>
          <a:p>
            <a:pPr algn="l"/>
            <a:r>
              <a:rPr lang="fr-FR" sz="1600" dirty="0"/>
              <a:t>BANAVAÏ </a:t>
            </a:r>
            <a:r>
              <a:rPr lang="fr-FR" sz="1600" dirty="0" err="1"/>
              <a:t>Roumanatou</a:t>
            </a:r>
            <a:r>
              <a:rPr lang="fr-FR" sz="1600" dirty="0"/>
              <a:t>,</a:t>
            </a:r>
          </a:p>
          <a:p>
            <a:pPr algn="l"/>
            <a:r>
              <a:rPr lang="fr-FR" sz="1600" dirty="0"/>
              <a:t>DIFEZI </a:t>
            </a:r>
            <a:r>
              <a:rPr lang="fr-FR" sz="1600" dirty="0" err="1"/>
              <a:t>Tchakoli</a:t>
            </a:r>
            <a:r>
              <a:rPr lang="fr-FR" sz="1600" dirty="0"/>
              <a:t> </a:t>
            </a:r>
            <a:r>
              <a:rPr lang="fr-FR" sz="1600" dirty="0" err="1"/>
              <a:t>Chissou</a:t>
            </a:r>
            <a:r>
              <a:rPr lang="fr-FR" sz="1600" dirty="0"/>
              <a:t>,</a:t>
            </a:r>
          </a:p>
          <a:p>
            <a:pPr algn="l"/>
            <a:r>
              <a:rPr lang="fr-FR" sz="1600" dirty="0"/>
              <a:t>KATOH </a:t>
            </a:r>
            <a:r>
              <a:rPr lang="fr-FR" sz="1600" dirty="0" err="1"/>
              <a:t>Komlavi</a:t>
            </a:r>
            <a:r>
              <a:rPr lang="fr-FR" sz="1600" dirty="0"/>
              <a:t> David,</a:t>
            </a:r>
          </a:p>
          <a:p>
            <a:pPr algn="l"/>
            <a:r>
              <a:rPr lang="fr-FR" sz="1600" dirty="0"/>
              <a:t>LOUKA </a:t>
            </a:r>
            <a:r>
              <a:rPr lang="fr-FR" sz="1600" dirty="0" err="1"/>
              <a:t>Essossolim</a:t>
            </a:r>
            <a:r>
              <a:rPr lang="fr-FR" sz="1600" dirty="0"/>
              <a:t>.</a:t>
            </a:r>
          </a:p>
        </p:txBody>
      </p:sp>
      <p:sp>
        <p:nvSpPr>
          <p:cNvPr id="5" name="Sous-titre 2">
            <a:extLst>
              <a:ext uri="{FF2B5EF4-FFF2-40B4-BE49-F238E27FC236}">
                <a16:creationId xmlns:a16="http://schemas.microsoft.com/office/drawing/2014/main" id="{DBA2A766-5583-4704-A6E1-0AEBE5AB353F}"/>
              </a:ext>
            </a:extLst>
          </p:cNvPr>
          <p:cNvSpPr txBox="1">
            <a:spLocks/>
          </p:cNvSpPr>
          <p:nvPr/>
        </p:nvSpPr>
        <p:spPr>
          <a:xfrm>
            <a:off x="5975153" y="4284921"/>
            <a:ext cx="3298850" cy="200955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fr-FR" b="1" dirty="0"/>
              <a:t>Chargé du cours:</a:t>
            </a:r>
          </a:p>
          <a:p>
            <a:pPr algn="l"/>
            <a:r>
              <a:rPr lang="fr-FR" b="1" dirty="0"/>
              <a:t>Dr. APEKE K. </a:t>
            </a:r>
            <a:r>
              <a:rPr lang="fr-FR" b="1" dirty="0" err="1"/>
              <a:t>Séna</a:t>
            </a:r>
            <a:endParaRPr lang="fr-FR" b="1" dirty="0"/>
          </a:p>
        </p:txBody>
      </p:sp>
    </p:spTree>
    <p:extLst>
      <p:ext uri="{BB962C8B-B14F-4D97-AF65-F5344CB8AC3E}">
        <p14:creationId xmlns:p14="http://schemas.microsoft.com/office/powerpoint/2010/main" val="646185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2A0BA-2CAE-4D90-B334-5732D673502A}"/>
              </a:ext>
            </a:extLst>
          </p:cNvPr>
          <p:cNvSpPr>
            <a:spLocks noGrp="1"/>
          </p:cNvSpPr>
          <p:nvPr>
            <p:ph type="title"/>
          </p:nvPr>
        </p:nvSpPr>
        <p:spPr>
          <a:xfrm>
            <a:off x="677334" y="609600"/>
            <a:ext cx="8596668" cy="1059712"/>
          </a:xfrm>
        </p:spPr>
        <p:txBody>
          <a:bodyPr>
            <a:normAutofit/>
          </a:bodyPr>
          <a:lstStyle/>
          <a:p>
            <a:r>
              <a:rPr lang="fr-FR" dirty="0">
                <a:latin typeface="Berlin Sans FB Demi" panose="020E0802020502020306" pitchFamily="34" charset="0"/>
              </a:rPr>
              <a:t>II. LES MODELES D’ARCHITECTURE</a:t>
            </a:r>
            <a:br>
              <a:rPr lang="fr-FR" dirty="0">
                <a:latin typeface="Berlin Sans FB Demi" panose="020E0802020502020306" pitchFamily="34" charset="0"/>
              </a:rPr>
            </a:br>
            <a:r>
              <a:rPr lang="fr-FR" sz="2400" dirty="0">
                <a:effectLst/>
                <a:latin typeface="+mj-lt"/>
              </a:rPr>
              <a:t>L’architecture pilotée par les évènements</a:t>
            </a:r>
            <a:endParaRPr lang="fr-FR" dirty="0"/>
          </a:p>
        </p:txBody>
      </p:sp>
      <p:sp>
        <p:nvSpPr>
          <p:cNvPr id="3" name="Espace réservé du contenu 2">
            <a:extLst>
              <a:ext uri="{FF2B5EF4-FFF2-40B4-BE49-F238E27FC236}">
                <a16:creationId xmlns:a16="http://schemas.microsoft.com/office/drawing/2014/main" id="{1F488D85-C81C-4B11-AB3E-5C17B6C0D078}"/>
              </a:ext>
            </a:extLst>
          </p:cNvPr>
          <p:cNvSpPr>
            <a:spLocks noGrp="1"/>
          </p:cNvSpPr>
          <p:nvPr>
            <p:ph idx="1"/>
          </p:nvPr>
        </p:nvSpPr>
        <p:spPr>
          <a:xfrm>
            <a:off x="677334" y="1775637"/>
            <a:ext cx="8596668" cy="4265725"/>
          </a:xfrm>
        </p:spPr>
        <p:txBody>
          <a:bodyPr/>
          <a:lstStyle/>
          <a:p>
            <a:pPr>
              <a:lnSpc>
                <a:spcPct val="150000"/>
              </a:lnSpc>
            </a:pPr>
            <a:r>
              <a:rPr lang="fr-FR" sz="1800" b="1" dirty="0">
                <a:effectLst/>
                <a:latin typeface="+mj-lt"/>
              </a:rPr>
              <a:t>L’architecture pilotée par les évènements</a:t>
            </a:r>
            <a:r>
              <a:rPr lang="fr-FR" sz="1800" dirty="0">
                <a:effectLst/>
                <a:latin typeface="+mj-lt"/>
              </a:rPr>
              <a:t>: </a:t>
            </a:r>
            <a:r>
              <a:rPr lang="fr-FR" dirty="0">
                <a:effectLst/>
                <a:latin typeface="+mj-lt"/>
              </a:rPr>
              <a:t>est une architecture qui produit, détecte et agit selon les événements du système pertinents pour les utilisateurs. Si aucun évènement ne se produit, rien ne se passe dans le système. Cette architecture définie ces événements indispensables comme des déclencheurs. Lorsque ces déclencheurs s’activent, ils provoquent des comportements spécifiques.</a:t>
            </a:r>
            <a:endParaRPr lang="fr-FR" dirty="0">
              <a:latin typeface="+mj-lt"/>
            </a:endParaRPr>
          </a:p>
        </p:txBody>
      </p:sp>
      <p:pic>
        <p:nvPicPr>
          <p:cNvPr id="4" name="Espace réservé du contenu 3">
            <a:extLst>
              <a:ext uri="{FF2B5EF4-FFF2-40B4-BE49-F238E27FC236}">
                <a16:creationId xmlns:a16="http://schemas.microsoft.com/office/drawing/2014/main" id="{2240701B-7CD9-4D93-BB27-BE698FBBE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409" y="3967577"/>
            <a:ext cx="4476307" cy="2624609"/>
          </a:xfrm>
          <a:prstGeom prst="rect">
            <a:avLst/>
          </a:prstGeom>
        </p:spPr>
      </p:pic>
    </p:spTree>
    <p:extLst>
      <p:ext uri="{BB962C8B-B14F-4D97-AF65-F5344CB8AC3E}">
        <p14:creationId xmlns:p14="http://schemas.microsoft.com/office/powerpoint/2010/main" val="280711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587F72-2E99-4DA2-BD05-D2B91A1C2585}"/>
              </a:ext>
            </a:extLst>
          </p:cNvPr>
          <p:cNvSpPr>
            <a:spLocks noGrp="1"/>
          </p:cNvSpPr>
          <p:nvPr>
            <p:ph type="title"/>
          </p:nvPr>
        </p:nvSpPr>
        <p:spPr>
          <a:xfrm>
            <a:off x="677334" y="609600"/>
            <a:ext cx="8596668" cy="1123507"/>
          </a:xfrm>
        </p:spPr>
        <p:txBody>
          <a:bodyPr>
            <a:normAutofit/>
          </a:bodyPr>
          <a:lstStyle/>
          <a:p>
            <a:r>
              <a:rPr lang="fr-FR" dirty="0">
                <a:latin typeface="Berlin Sans FB Demi" panose="020E0802020502020306" pitchFamily="34" charset="0"/>
              </a:rPr>
              <a:t>II. LES MODELES D’ARCHITECTURE</a:t>
            </a:r>
            <a:br>
              <a:rPr lang="fr-FR" dirty="0">
                <a:latin typeface="Berlin Sans FB Demi" panose="020E0802020502020306" pitchFamily="34" charset="0"/>
              </a:rPr>
            </a:br>
            <a:r>
              <a:rPr lang="fr-FR" sz="2800" dirty="0">
                <a:effectLst/>
                <a:latin typeface="+mj-lt"/>
              </a:rPr>
              <a:t>L'architecture orientée services</a:t>
            </a:r>
            <a:endParaRPr lang="fr-FR" dirty="0"/>
          </a:p>
        </p:txBody>
      </p:sp>
      <p:sp>
        <p:nvSpPr>
          <p:cNvPr id="3" name="Espace réservé du contenu 2">
            <a:extLst>
              <a:ext uri="{FF2B5EF4-FFF2-40B4-BE49-F238E27FC236}">
                <a16:creationId xmlns:a16="http://schemas.microsoft.com/office/drawing/2014/main" id="{579BEC08-89C6-44CE-B972-9FBBA3130585}"/>
              </a:ext>
            </a:extLst>
          </p:cNvPr>
          <p:cNvSpPr>
            <a:spLocks noGrp="1"/>
          </p:cNvSpPr>
          <p:nvPr>
            <p:ph idx="1"/>
          </p:nvPr>
        </p:nvSpPr>
        <p:spPr>
          <a:xfrm>
            <a:off x="677334" y="1852245"/>
            <a:ext cx="8596668" cy="1954211"/>
          </a:xfrm>
        </p:spPr>
        <p:txBody>
          <a:bodyPr/>
          <a:lstStyle/>
          <a:p>
            <a:pPr>
              <a:lnSpc>
                <a:spcPct val="150000"/>
              </a:lnSpc>
            </a:pPr>
            <a:r>
              <a:rPr lang="fr-FR" dirty="0">
                <a:effectLst/>
                <a:latin typeface="+mj-lt"/>
              </a:rPr>
              <a:t>L'architecture orientée services (ou SOA, Service-</a:t>
            </a:r>
            <a:r>
              <a:rPr lang="fr-FR" dirty="0" err="1">
                <a:effectLst/>
                <a:latin typeface="+mj-lt"/>
              </a:rPr>
              <a:t>Oriented</a:t>
            </a:r>
            <a:r>
              <a:rPr lang="fr-FR" dirty="0">
                <a:effectLst/>
                <a:latin typeface="+mj-lt"/>
              </a:rPr>
              <a:t> Architecture) est un modèle de conception qui rend des composants logiciels réutilisables, grâce à des interfaces de services qui utilisent un langage commun pour communiquer via un réseau.</a:t>
            </a:r>
          </a:p>
          <a:p>
            <a:pPr>
              <a:lnSpc>
                <a:spcPct val="150000"/>
              </a:lnSpc>
            </a:pPr>
            <a:endParaRPr lang="fr-FR" dirty="0">
              <a:latin typeface="+mj-lt"/>
            </a:endParaRPr>
          </a:p>
        </p:txBody>
      </p:sp>
      <p:pic>
        <p:nvPicPr>
          <p:cNvPr id="5" name="Image 4">
            <a:extLst>
              <a:ext uri="{FF2B5EF4-FFF2-40B4-BE49-F238E27FC236}">
                <a16:creationId xmlns:a16="http://schemas.microsoft.com/office/drawing/2014/main" id="{6F23E0A3-2DC4-4162-A195-5843AB675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553" y="3429000"/>
            <a:ext cx="4369983" cy="3254243"/>
          </a:xfrm>
          <a:prstGeom prst="rect">
            <a:avLst/>
          </a:prstGeom>
        </p:spPr>
      </p:pic>
    </p:spTree>
    <p:extLst>
      <p:ext uri="{BB962C8B-B14F-4D97-AF65-F5344CB8AC3E}">
        <p14:creationId xmlns:p14="http://schemas.microsoft.com/office/powerpoint/2010/main" val="56342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1EE889-28D2-403F-B815-E740D568F1CA}"/>
              </a:ext>
            </a:extLst>
          </p:cNvPr>
          <p:cNvSpPr>
            <a:spLocks noGrp="1"/>
          </p:cNvSpPr>
          <p:nvPr>
            <p:ph type="title"/>
          </p:nvPr>
        </p:nvSpPr>
        <p:spPr>
          <a:xfrm>
            <a:off x="677334" y="418499"/>
            <a:ext cx="8596668" cy="878958"/>
          </a:xfrm>
        </p:spPr>
        <p:txBody>
          <a:bodyPr>
            <a:normAutofit/>
          </a:bodyPr>
          <a:lstStyle/>
          <a:p>
            <a:r>
              <a:rPr lang="fr-FR" sz="2800" dirty="0">
                <a:latin typeface="Berlin Sans FB Demi" panose="020E0802020502020306" pitchFamily="34" charset="0"/>
              </a:rPr>
              <a:t>II. LES MODELES D’ARCHITECTURE</a:t>
            </a:r>
            <a:br>
              <a:rPr lang="fr-FR" sz="2800" dirty="0">
                <a:latin typeface="Berlin Sans FB Demi" panose="020E0802020502020306" pitchFamily="34" charset="0"/>
              </a:rPr>
            </a:br>
            <a:r>
              <a:rPr lang="fr-FR" sz="2000" dirty="0">
                <a:effectLst/>
                <a:latin typeface="+mj-lt"/>
              </a:rPr>
              <a:t>L’architecture modulaire</a:t>
            </a:r>
            <a:endParaRPr lang="fr-FR" sz="2800" dirty="0"/>
          </a:p>
        </p:txBody>
      </p:sp>
      <p:sp>
        <p:nvSpPr>
          <p:cNvPr id="3" name="Espace réservé du contenu 2">
            <a:extLst>
              <a:ext uri="{FF2B5EF4-FFF2-40B4-BE49-F238E27FC236}">
                <a16:creationId xmlns:a16="http://schemas.microsoft.com/office/drawing/2014/main" id="{CE09E75C-86CE-4869-9847-1F63FC7027F8}"/>
              </a:ext>
            </a:extLst>
          </p:cNvPr>
          <p:cNvSpPr>
            <a:spLocks noGrp="1"/>
          </p:cNvSpPr>
          <p:nvPr>
            <p:ph idx="1"/>
          </p:nvPr>
        </p:nvSpPr>
        <p:spPr>
          <a:xfrm>
            <a:off x="677334" y="1373519"/>
            <a:ext cx="8596668" cy="4110962"/>
          </a:xfrm>
        </p:spPr>
        <p:txBody>
          <a:bodyPr/>
          <a:lstStyle/>
          <a:p>
            <a:pPr>
              <a:lnSpc>
                <a:spcPct val="150000"/>
              </a:lnSpc>
            </a:pPr>
            <a:r>
              <a:rPr lang="fr-FR" dirty="0"/>
              <a:t>L’architecture modulaire: L’architecture modulaire consiste à l'assemblage de plusieurs éléments (modules) et permet d'avoir d'autres fonctionnalités en ajoutant d'autres modules.</a:t>
            </a:r>
          </a:p>
          <a:p>
            <a:pPr>
              <a:lnSpc>
                <a:spcPct val="150000"/>
              </a:lnSpc>
            </a:pPr>
            <a:endParaRPr lang="fr-FR" dirty="0"/>
          </a:p>
        </p:txBody>
      </p:sp>
      <p:pic>
        <p:nvPicPr>
          <p:cNvPr id="7" name="Image 6">
            <a:extLst>
              <a:ext uri="{FF2B5EF4-FFF2-40B4-BE49-F238E27FC236}">
                <a16:creationId xmlns:a16="http://schemas.microsoft.com/office/drawing/2014/main" id="{01BB639F-A6A3-4F7C-9B85-CEC9EE495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175" y="2384633"/>
            <a:ext cx="4824542" cy="3896269"/>
          </a:xfrm>
          <a:prstGeom prst="rect">
            <a:avLst/>
          </a:prstGeom>
        </p:spPr>
      </p:pic>
    </p:spTree>
    <p:extLst>
      <p:ext uri="{BB962C8B-B14F-4D97-AF65-F5344CB8AC3E}">
        <p14:creationId xmlns:p14="http://schemas.microsoft.com/office/powerpoint/2010/main" val="410811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36412-10B9-41CD-9817-98CDB348103C}"/>
              </a:ext>
            </a:extLst>
          </p:cNvPr>
          <p:cNvSpPr>
            <a:spLocks noGrp="1"/>
          </p:cNvSpPr>
          <p:nvPr>
            <p:ph type="title"/>
          </p:nvPr>
        </p:nvSpPr>
        <p:spPr>
          <a:xfrm>
            <a:off x="677334" y="482009"/>
            <a:ext cx="8596668" cy="847060"/>
          </a:xfrm>
        </p:spPr>
        <p:txBody>
          <a:bodyPr>
            <a:normAutofit/>
          </a:bodyPr>
          <a:lstStyle/>
          <a:p>
            <a:r>
              <a:rPr lang="fr-FR" sz="2800" dirty="0">
                <a:latin typeface="Berlin Sans FB Demi" panose="020E0802020502020306" pitchFamily="34" charset="0"/>
              </a:rPr>
              <a:t>II. LES MODELES D’ARCHITECTURE</a:t>
            </a:r>
            <a:br>
              <a:rPr lang="fr-FR" sz="2800" dirty="0">
                <a:latin typeface="Berlin Sans FB Demi" panose="020E0802020502020306" pitchFamily="34" charset="0"/>
              </a:rPr>
            </a:br>
            <a:r>
              <a:rPr lang="fr-FR" sz="1800" dirty="0">
                <a:effectLst/>
                <a:latin typeface="+mj-lt"/>
              </a:rPr>
              <a:t>L’architecture modulaire</a:t>
            </a:r>
            <a:endParaRPr lang="fr-FR" sz="2800" dirty="0"/>
          </a:p>
        </p:txBody>
      </p:sp>
      <p:sp>
        <p:nvSpPr>
          <p:cNvPr id="3" name="Espace réservé du contenu 2">
            <a:extLst>
              <a:ext uri="{FF2B5EF4-FFF2-40B4-BE49-F238E27FC236}">
                <a16:creationId xmlns:a16="http://schemas.microsoft.com/office/drawing/2014/main" id="{7785D7B8-7C7E-4E8D-944C-21822CABF2E6}"/>
              </a:ext>
            </a:extLst>
          </p:cNvPr>
          <p:cNvSpPr>
            <a:spLocks noGrp="1"/>
          </p:cNvSpPr>
          <p:nvPr>
            <p:ph idx="1"/>
          </p:nvPr>
        </p:nvSpPr>
        <p:spPr>
          <a:xfrm>
            <a:off x="677334" y="1584252"/>
            <a:ext cx="8596668" cy="4138134"/>
          </a:xfrm>
        </p:spPr>
        <p:txBody>
          <a:bodyPr/>
          <a:lstStyle/>
          <a:p>
            <a:pPr>
              <a:lnSpc>
                <a:spcPct val="150000"/>
              </a:lnSpc>
            </a:pPr>
            <a:r>
              <a:rPr lang="fr-FR" dirty="0"/>
              <a:t>L'architecture en couches (aussi appelée architecture multi-tiers) est une pratique d'architecture logicielle qui propose de concevoir le système comme une superposition de strates, chaque strate étant définit par une responsabilité spécifique. </a:t>
            </a:r>
          </a:p>
        </p:txBody>
      </p:sp>
      <p:pic>
        <p:nvPicPr>
          <p:cNvPr id="5" name="Image 4">
            <a:extLst>
              <a:ext uri="{FF2B5EF4-FFF2-40B4-BE49-F238E27FC236}">
                <a16:creationId xmlns:a16="http://schemas.microsoft.com/office/drawing/2014/main" id="{F6FDB366-240D-4C07-B2F4-A53A278D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413" y="3034820"/>
            <a:ext cx="5199321" cy="3556139"/>
          </a:xfrm>
          <a:prstGeom prst="rect">
            <a:avLst/>
          </a:prstGeom>
        </p:spPr>
      </p:pic>
    </p:spTree>
    <p:extLst>
      <p:ext uri="{BB962C8B-B14F-4D97-AF65-F5344CB8AC3E}">
        <p14:creationId xmlns:p14="http://schemas.microsoft.com/office/powerpoint/2010/main" val="123757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828F8-7532-4973-8329-3695BA631A94}"/>
              </a:ext>
            </a:extLst>
          </p:cNvPr>
          <p:cNvSpPr>
            <a:spLocks noGrp="1"/>
          </p:cNvSpPr>
          <p:nvPr>
            <p:ph type="title"/>
          </p:nvPr>
        </p:nvSpPr>
        <p:spPr>
          <a:xfrm>
            <a:off x="677334" y="609600"/>
            <a:ext cx="8596668" cy="825795"/>
          </a:xfrm>
        </p:spPr>
        <p:txBody>
          <a:bodyPr>
            <a:normAutofit/>
          </a:bodyPr>
          <a:lstStyle/>
          <a:p>
            <a:r>
              <a:rPr lang="fr-FR" sz="2800" dirty="0">
                <a:latin typeface="Berlin Sans FB Demi" panose="020E0802020502020306" pitchFamily="34" charset="0"/>
              </a:rPr>
              <a:t>II. LES MODELES D’ARCHITECTURE</a:t>
            </a:r>
            <a:br>
              <a:rPr lang="fr-FR" sz="2800" dirty="0">
                <a:latin typeface="Berlin Sans FB Demi" panose="020E0802020502020306" pitchFamily="34" charset="0"/>
              </a:rPr>
            </a:br>
            <a:r>
              <a:rPr lang="fr-FR" sz="1600" dirty="0"/>
              <a:t>L'architecture centrée sur les données</a:t>
            </a:r>
            <a:endParaRPr lang="fr-FR" sz="2800" dirty="0"/>
          </a:p>
        </p:txBody>
      </p:sp>
      <p:sp>
        <p:nvSpPr>
          <p:cNvPr id="3" name="Espace réservé du contenu 2">
            <a:extLst>
              <a:ext uri="{FF2B5EF4-FFF2-40B4-BE49-F238E27FC236}">
                <a16:creationId xmlns:a16="http://schemas.microsoft.com/office/drawing/2014/main" id="{A319A68A-C739-483F-BF2D-A887A4A878C5}"/>
              </a:ext>
            </a:extLst>
          </p:cNvPr>
          <p:cNvSpPr>
            <a:spLocks noGrp="1"/>
          </p:cNvSpPr>
          <p:nvPr>
            <p:ph idx="1"/>
          </p:nvPr>
        </p:nvSpPr>
        <p:spPr>
          <a:xfrm>
            <a:off x="677334" y="1531089"/>
            <a:ext cx="9200313" cy="4127502"/>
          </a:xfrm>
        </p:spPr>
        <p:txBody>
          <a:bodyPr/>
          <a:lstStyle/>
          <a:p>
            <a:pPr>
              <a:lnSpc>
                <a:spcPct val="150000"/>
              </a:lnSpc>
            </a:pPr>
            <a:r>
              <a:rPr lang="fr-FR" dirty="0"/>
              <a:t>L'architecture centrée sur les données est le processus qui permet de standardiser la façon dont les entreprises collectent, stockent, transforment, distribuent et utilisent les données. Le but est de fournir les données pertinentes aux personnes qui en ont besoin au moment opportun et de les aider à les interpréter.</a:t>
            </a:r>
          </a:p>
        </p:txBody>
      </p:sp>
      <p:pic>
        <p:nvPicPr>
          <p:cNvPr id="5" name="Image 4">
            <a:extLst>
              <a:ext uri="{FF2B5EF4-FFF2-40B4-BE49-F238E27FC236}">
                <a16:creationId xmlns:a16="http://schemas.microsoft.com/office/drawing/2014/main" id="{706FED85-23DD-4D8A-870A-5BF15A2C0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420" y="3556591"/>
            <a:ext cx="3967638" cy="3040890"/>
          </a:xfrm>
          <a:prstGeom prst="rect">
            <a:avLst/>
          </a:prstGeom>
        </p:spPr>
      </p:pic>
    </p:spTree>
    <p:extLst>
      <p:ext uri="{BB962C8B-B14F-4D97-AF65-F5344CB8AC3E}">
        <p14:creationId xmlns:p14="http://schemas.microsoft.com/office/powerpoint/2010/main" val="34153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186373-CCB2-4D32-A604-701B216E518B}"/>
              </a:ext>
            </a:extLst>
          </p:cNvPr>
          <p:cNvSpPr>
            <a:spLocks noGrp="1"/>
          </p:cNvSpPr>
          <p:nvPr>
            <p:ph type="title"/>
          </p:nvPr>
        </p:nvSpPr>
        <p:spPr>
          <a:xfrm>
            <a:off x="677334" y="425302"/>
            <a:ext cx="8596668" cy="1038447"/>
          </a:xfrm>
        </p:spPr>
        <p:txBody>
          <a:bodyPr>
            <a:noAutofit/>
          </a:bodyPr>
          <a:lstStyle/>
          <a:p>
            <a:r>
              <a:rPr lang="fr-FR" sz="2000" dirty="0">
                <a:latin typeface="Berlin Sans FB Demi" panose="020E0802020502020306" pitchFamily="34" charset="0"/>
              </a:rPr>
              <a:t>III. L’ORGANISATION EN COUCHE D’UN SYSTÈME INFORMATIQUE</a:t>
            </a:r>
            <a:br>
              <a:rPr lang="fr-FR" sz="2000" dirty="0">
                <a:latin typeface="Berlin Sans FB Demi" panose="020E0802020502020306" pitchFamily="34" charset="0"/>
              </a:rPr>
            </a:br>
            <a:r>
              <a:rPr lang="fr-FR" sz="1600" dirty="0"/>
              <a:t>Couche d'abstraction </a:t>
            </a:r>
            <a:endParaRPr lang="fr-FR" sz="2000" dirty="0"/>
          </a:p>
        </p:txBody>
      </p:sp>
      <p:sp>
        <p:nvSpPr>
          <p:cNvPr id="3" name="Espace réservé du contenu 2">
            <a:extLst>
              <a:ext uri="{FF2B5EF4-FFF2-40B4-BE49-F238E27FC236}">
                <a16:creationId xmlns:a16="http://schemas.microsoft.com/office/drawing/2014/main" id="{8D71192E-0B41-47DB-B7A5-DA05F66F58EF}"/>
              </a:ext>
            </a:extLst>
          </p:cNvPr>
          <p:cNvSpPr>
            <a:spLocks noGrp="1"/>
          </p:cNvSpPr>
          <p:nvPr>
            <p:ph idx="1"/>
          </p:nvPr>
        </p:nvSpPr>
        <p:spPr>
          <a:xfrm>
            <a:off x="677334" y="1463749"/>
            <a:ext cx="8596668" cy="4244460"/>
          </a:xfrm>
        </p:spPr>
        <p:txBody>
          <a:bodyPr/>
          <a:lstStyle/>
          <a:p>
            <a:pPr>
              <a:lnSpc>
                <a:spcPct val="150000"/>
              </a:lnSpc>
            </a:pPr>
            <a:r>
              <a:rPr lang="fr-FR" dirty="0">
                <a:effectLst/>
                <a:latin typeface="+mj-lt"/>
              </a:rPr>
              <a:t>La notion de couche d'abstraction (abstraction layer) nous permet de décrire les systèmes informatiques comme s'il s'agissait d'empilement de couches qui se superposent en apportant à chaque niveau supplémentaire de nouvelles</a:t>
            </a:r>
            <a:br>
              <a:rPr lang="fr-FR" dirty="0">
                <a:latin typeface="+mj-lt"/>
              </a:rPr>
            </a:br>
            <a:r>
              <a:rPr lang="fr-FR" dirty="0">
                <a:effectLst/>
                <a:latin typeface="+mj-lt"/>
              </a:rPr>
              <a:t>fonctions de plus en plus élaborées et reposant sur les fonction plus élémentaires assurées par les couches sous-jacentes.</a:t>
            </a:r>
            <a:endParaRPr lang="fr-FR" dirty="0">
              <a:latin typeface="+mj-lt"/>
            </a:endParaRPr>
          </a:p>
        </p:txBody>
      </p:sp>
      <p:pic>
        <p:nvPicPr>
          <p:cNvPr id="5" name="Image 4">
            <a:extLst>
              <a:ext uri="{FF2B5EF4-FFF2-40B4-BE49-F238E27FC236}">
                <a16:creationId xmlns:a16="http://schemas.microsoft.com/office/drawing/2014/main" id="{E89043B2-65E3-4496-90C0-1F10F45EF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029" y="3585979"/>
            <a:ext cx="4516006" cy="2662421"/>
          </a:xfrm>
          <a:prstGeom prst="rect">
            <a:avLst/>
          </a:prstGeom>
        </p:spPr>
      </p:pic>
    </p:spTree>
    <p:extLst>
      <p:ext uri="{BB962C8B-B14F-4D97-AF65-F5344CB8AC3E}">
        <p14:creationId xmlns:p14="http://schemas.microsoft.com/office/powerpoint/2010/main" val="19877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70C434-1C11-4B0F-A3CB-26D0A31AE144}"/>
              </a:ext>
            </a:extLst>
          </p:cNvPr>
          <p:cNvSpPr>
            <a:spLocks noGrp="1"/>
          </p:cNvSpPr>
          <p:nvPr>
            <p:ph type="title"/>
          </p:nvPr>
        </p:nvSpPr>
        <p:spPr>
          <a:xfrm>
            <a:off x="677334" y="425303"/>
            <a:ext cx="8596668" cy="786809"/>
          </a:xfrm>
        </p:spPr>
        <p:txBody>
          <a:bodyPr>
            <a:noAutofit/>
          </a:bodyPr>
          <a:lstStyle/>
          <a:p>
            <a:r>
              <a:rPr lang="fr-FR" sz="2000" dirty="0">
                <a:latin typeface="Berlin Sans FB Demi" panose="020E0802020502020306" pitchFamily="34" charset="0"/>
              </a:rPr>
              <a:t>III. L’ORGANISATION EN COUCHE D’UN SYSTÈME INFORMATIQUE</a:t>
            </a:r>
            <a:br>
              <a:rPr lang="fr-FR" sz="2000" dirty="0">
                <a:latin typeface="Berlin Sans FB Demi" panose="020E0802020502020306" pitchFamily="34" charset="0"/>
              </a:rPr>
            </a:br>
            <a:r>
              <a:rPr lang="fr-FR" sz="1400" dirty="0">
                <a:effectLst/>
              </a:rPr>
              <a:t>Structure en couche d’un logiciel</a:t>
            </a:r>
            <a:endParaRPr lang="fr-FR" sz="2000" dirty="0"/>
          </a:p>
        </p:txBody>
      </p:sp>
      <p:sp>
        <p:nvSpPr>
          <p:cNvPr id="3" name="Espace réservé du contenu 2">
            <a:extLst>
              <a:ext uri="{FF2B5EF4-FFF2-40B4-BE49-F238E27FC236}">
                <a16:creationId xmlns:a16="http://schemas.microsoft.com/office/drawing/2014/main" id="{CB38E90A-46EC-407D-840B-7836D413AF47}"/>
              </a:ext>
            </a:extLst>
          </p:cNvPr>
          <p:cNvSpPr>
            <a:spLocks noGrp="1"/>
          </p:cNvSpPr>
          <p:nvPr>
            <p:ph idx="1"/>
          </p:nvPr>
        </p:nvSpPr>
        <p:spPr>
          <a:xfrm>
            <a:off x="677334" y="1488559"/>
            <a:ext cx="8596668" cy="4880344"/>
          </a:xfrm>
        </p:spPr>
        <p:txBody>
          <a:bodyPr/>
          <a:lstStyle/>
          <a:p>
            <a:pPr>
              <a:lnSpc>
                <a:spcPct val="150000"/>
              </a:lnSpc>
            </a:pPr>
            <a:r>
              <a:rPr lang="fr-FR" b="1" dirty="0"/>
              <a:t>Structure en couche d’un logiciel</a:t>
            </a:r>
            <a:r>
              <a:rPr lang="fr-FR" dirty="0"/>
              <a:t>: Chaque couche est construite sur la couche précédente. Elle est une sorte de machine virtuelle qui permet de faire abstraction des détails qui composent les couches sous-jacentes.</a:t>
            </a:r>
          </a:p>
        </p:txBody>
      </p:sp>
      <p:pic>
        <p:nvPicPr>
          <p:cNvPr id="5" name="Image 4">
            <a:extLst>
              <a:ext uri="{FF2B5EF4-FFF2-40B4-BE49-F238E27FC236}">
                <a16:creationId xmlns:a16="http://schemas.microsoft.com/office/drawing/2014/main" id="{1AB38145-89FA-4E58-8617-2AC352CA7D9E}"/>
              </a:ext>
            </a:extLst>
          </p:cNvPr>
          <p:cNvPicPr>
            <a:picLocks noChangeAspect="1"/>
          </p:cNvPicPr>
          <p:nvPr/>
        </p:nvPicPr>
        <p:blipFill>
          <a:blip r:embed="rId2"/>
          <a:stretch>
            <a:fillRect/>
          </a:stretch>
        </p:blipFill>
        <p:spPr>
          <a:xfrm>
            <a:off x="3857625" y="3120656"/>
            <a:ext cx="4476750" cy="2619375"/>
          </a:xfrm>
          <a:prstGeom prst="rect">
            <a:avLst/>
          </a:prstGeom>
        </p:spPr>
      </p:pic>
    </p:spTree>
    <p:extLst>
      <p:ext uri="{BB962C8B-B14F-4D97-AF65-F5344CB8AC3E}">
        <p14:creationId xmlns:p14="http://schemas.microsoft.com/office/powerpoint/2010/main" val="45203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84AE7F-74B3-460E-A08B-E0ED715E311F}"/>
              </a:ext>
            </a:extLst>
          </p:cNvPr>
          <p:cNvSpPr>
            <a:spLocks noGrp="1"/>
          </p:cNvSpPr>
          <p:nvPr>
            <p:ph type="title"/>
          </p:nvPr>
        </p:nvSpPr>
        <p:spPr>
          <a:xfrm>
            <a:off x="677334" y="492642"/>
            <a:ext cx="8596668" cy="804530"/>
          </a:xfrm>
        </p:spPr>
        <p:txBody>
          <a:bodyPr>
            <a:noAutofit/>
          </a:bodyPr>
          <a:lstStyle/>
          <a:p>
            <a:r>
              <a:rPr lang="fr-FR" sz="2400" dirty="0">
                <a:latin typeface="Berlin Sans FB Demi" panose="020E0802020502020306" pitchFamily="34" charset="0"/>
              </a:rPr>
              <a:t>III. </a:t>
            </a:r>
            <a:r>
              <a:rPr lang="fr-FR" sz="2000" dirty="0">
                <a:latin typeface="Berlin Sans FB Demi" panose="020E0802020502020306" pitchFamily="34" charset="0"/>
              </a:rPr>
              <a:t>L’ORGANISATION EN COUCHE D’UN SYSTÈME INFORMATIQUE</a:t>
            </a:r>
            <a:br>
              <a:rPr lang="fr-FR" sz="2000" dirty="0">
                <a:latin typeface="Berlin Sans FB Demi" panose="020E0802020502020306" pitchFamily="34" charset="0"/>
              </a:rPr>
            </a:br>
            <a:r>
              <a:rPr lang="fr-FR" sz="1800" dirty="0">
                <a:effectLst/>
              </a:rPr>
              <a:t>La couche de langages et machines</a:t>
            </a:r>
            <a:endParaRPr lang="fr-FR" sz="2000" dirty="0"/>
          </a:p>
        </p:txBody>
      </p:sp>
      <p:sp>
        <p:nvSpPr>
          <p:cNvPr id="3" name="Espace réservé du contenu 2">
            <a:extLst>
              <a:ext uri="{FF2B5EF4-FFF2-40B4-BE49-F238E27FC236}">
                <a16:creationId xmlns:a16="http://schemas.microsoft.com/office/drawing/2014/main" id="{3C769764-754A-4962-90F7-0CE5A60B9D3D}"/>
              </a:ext>
            </a:extLst>
          </p:cNvPr>
          <p:cNvSpPr>
            <a:spLocks noGrp="1"/>
          </p:cNvSpPr>
          <p:nvPr>
            <p:ph idx="1"/>
          </p:nvPr>
        </p:nvSpPr>
        <p:spPr>
          <a:xfrm>
            <a:off x="677334" y="1552353"/>
            <a:ext cx="8596668" cy="4489009"/>
          </a:xfrm>
        </p:spPr>
        <p:txBody>
          <a:bodyPr/>
          <a:lstStyle/>
          <a:p>
            <a:pPr>
              <a:lnSpc>
                <a:spcPct val="150000"/>
              </a:lnSpc>
            </a:pPr>
            <a:r>
              <a:rPr lang="fr-FR" dirty="0"/>
              <a:t>Les langages informatiques sont à considérer à plusieurs niveaux allant du plus bas, le plus proche des composants électronique au plus proche de l'utilisateur, plus indépendant du matériel.</a:t>
            </a:r>
          </a:p>
        </p:txBody>
      </p:sp>
      <p:pic>
        <p:nvPicPr>
          <p:cNvPr id="5" name="Image 4">
            <a:extLst>
              <a:ext uri="{FF2B5EF4-FFF2-40B4-BE49-F238E27FC236}">
                <a16:creationId xmlns:a16="http://schemas.microsoft.com/office/drawing/2014/main" id="{36E06F0C-10CF-49E0-AE6D-92A5DB5685A5}"/>
              </a:ext>
            </a:extLst>
          </p:cNvPr>
          <p:cNvPicPr>
            <a:picLocks noChangeAspect="1"/>
          </p:cNvPicPr>
          <p:nvPr/>
        </p:nvPicPr>
        <p:blipFill>
          <a:blip r:embed="rId2"/>
          <a:stretch>
            <a:fillRect/>
          </a:stretch>
        </p:blipFill>
        <p:spPr>
          <a:xfrm>
            <a:off x="3444948" y="2731417"/>
            <a:ext cx="4223229" cy="3633941"/>
          </a:xfrm>
          <a:prstGeom prst="rect">
            <a:avLst/>
          </a:prstGeom>
        </p:spPr>
      </p:pic>
    </p:spTree>
    <p:extLst>
      <p:ext uri="{BB962C8B-B14F-4D97-AF65-F5344CB8AC3E}">
        <p14:creationId xmlns:p14="http://schemas.microsoft.com/office/powerpoint/2010/main" val="197204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39A150-AAFF-4F3A-BCFC-FDF3FC75A8E8}"/>
              </a:ext>
            </a:extLst>
          </p:cNvPr>
          <p:cNvSpPr>
            <a:spLocks noGrp="1"/>
          </p:cNvSpPr>
          <p:nvPr>
            <p:ph type="title"/>
          </p:nvPr>
        </p:nvSpPr>
        <p:spPr>
          <a:xfrm>
            <a:off x="677334" y="609600"/>
            <a:ext cx="8596668" cy="772633"/>
          </a:xfrm>
        </p:spPr>
        <p:txBody>
          <a:bodyPr>
            <a:noAutofit/>
          </a:bodyPr>
          <a:lstStyle/>
          <a:p>
            <a:r>
              <a:rPr lang="fr-FR" sz="2400" dirty="0">
                <a:latin typeface="Berlin Sans FB Demi" panose="020E0802020502020306" pitchFamily="34" charset="0"/>
              </a:rPr>
              <a:t>III. </a:t>
            </a:r>
            <a:r>
              <a:rPr lang="fr-FR" sz="2000" dirty="0">
                <a:latin typeface="Berlin Sans FB Demi" panose="020E0802020502020306" pitchFamily="34" charset="0"/>
              </a:rPr>
              <a:t>L’ORGANISATION EN COUCHE D’UN SYSTÈME INFORMATIQUE</a:t>
            </a:r>
            <a:br>
              <a:rPr lang="fr-FR" sz="2000" dirty="0">
                <a:latin typeface="Berlin Sans FB Demi" panose="020E0802020502020306" pitchFamily="34" charset="0"/>
              </a:rPr>
            </a:br>
            <a:r>
              <a:rPr lang="fr-FR" sz="2000" dirty="0"/>
              <a:t>M</a:t>
            </a:r>
            <a:r>
              <a:rPr lang="fr-FR" sz="2000" dirty="0">
                <a:effectLst/>
              </a:rPr>
              <a:t>achines multicouches</a:t>
            </a:r>
            <a:endParaRPr lang="fr-FR" sz="2000" dirty="0"/>
          </a:p>
        </p:txBody>
      </p:sp>
      <p:sp>
        <p:nvSpPr>
          <p:cNvPr id="3" name="Espace réservé du contenu 2">
            <a:extLst>
              <a:ext uri="{FF2B5EF4-FFF2-40B4-BE49-F238E27FC236}">
                <a16:creationId xmlns:a16="http://schemas.microsoft.com/office/drawing/2014/main" id="{325C0135-72EA-497E-BBD9-88EDE1BBA138}"/>
              </a:ext>
            </a:extLst>
          </p:cNvPr>
          <p:cNvSpPr>
            <a:spLocks noGrp="1"/>
          </p:cNvSpPr>
          <p:nvPr>
            <p:ph idx="1"/>
          </p:nvPr>
        </p:nvSpPr>
        <p:spPr>
          <a:xfrm>
            <a:off x="677334" y="1382233"/>
            <a:ext cx="8596668" cy="4446478"/>
          </a:xfrm>
        </p:spPr>
        <p:txBody>
          <a:bodyPr/>
          <a:lstStyle/>
          <a:p>
            <a:pPr>
              <a:lnSpc>
                <a:spcPct val="150000"/>
              </a:lnSpc>
            </a:pPr>
            <a:r>
              <a:rPr lang="fr-FR" dirty="0"/>
              <a:t>Nous nous référons ici aussi à l'approche en six couches que Andrew </a:t>
            </a:r>
            <a:r>
              <a:rPr lang="fr-FR" dirty="0" err="1"/>
              <a:t>Tanenbaum</a:t>
            </a:r>
            <a:r>
              <a:rPr lang="fr-FR" dirty="0"/>
              <a:t> développe dans son ouvrage « Architecture de l'ordinateur ». Maintenant que nous savons comment interagissent les langages de niveaux successivement de plus en plus élaborés, voyons quels sont réellement ces langages dans nos machines informatiques</a:t>
            </a:r>
          </a:p>
        </p:txBody>
      </p:sp>
      <p:pic>
        <p:nvPicPr>
          <p:cNvPr id="5" name="Image 4">
            <a:extLst>
              <a:ext uri="{FF2B5EF4-FFF2-40B4-BE49-F238E27FC236}">
                <a16:creationId xmlns:a16="http://schemas.microsoft.com/office/drawing/2014/main" id="{1D5CF559-BCAB-492C-A7B6-6C8ED6DA9473}"/>
              </a:ext>
            </a:extLst>
          </p:cNvPr>
          <p:cNvPicPr>
            <a:picLocks noChangeAspect="1"/>
          </p:cNvPicPr>
          <p:nvPr/>
        </p:nvPicPr>
        <p:blipFill>
          <a:blip r:embed="rId2"/>
          <a:stretch>
            <a:fillRect/>
          </a:stretch>
        </p:blipFill>
        <p:spPr>
          <a:xfrm>
            <a:off x="5560828" y="3101248"/>
            <a:ext cx="3713174" cy="3369217"/>
          </a:xfrm>
          <a:prstGeom prst="rect">
            <a:avLst/>
          </a:prstGeom>
        </p:spPr>
      </p:pic>
    </p:spTree>
    <p:extLst>
      <p:ext uri="{BB962C8B-B14F-4D97-AF65-F5344CB8AC3E}">
        <p14:creationId xmlns:p14="http://schemas.microsoft.com/office/powerpoint/2010/main" val="114578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EE10E6-7512-4551-BAAE-59001A555DCC}"/>
              </a:ext>
            </a:extLst>
          </p:cNvPr>
          <p:cNvSpPr>
            <a:spLocks noGrp="1"/>
          </p:cNvSpPr>
          <p:nvPr>
            <p:ph type="title"/>
          </p:nvPr>
        </p:nvSpPr>
        <p:spPr>
          <a:xfrm>
            <a:off x="677334" y="609600"/>
            <a:ext cx="8596668" cy="655674"/>
          </a:xfrm>
        </p:spPr>
        <p:txBody>
          <a:bodyPr>
            <a:normAutofit/>
          </a:bodyPr>
          <a:lstStyle/>
          <a:p>
            <a:r>
              <a:rPr lang="fr-FR" sz="3200" dirty="0">
                <a:latin typeface="Berlin Sans FB Demi" panose="020E0802020502020306" pitchFamily="34" charset="0"/>
              </a:rPr>
              <a:t>IV. SOUS-SYSTÈME INFORMATIQUE</a:t>
            </a:r>
          </a:p>
        </p:txBody>
      </p:sp>
      <p:sp>
        <p:nvSpPr>
          <p:cNvPr id="3" name="Espace réservé du contenu 2">
            <a:extLst>
              <a:ext uri="{FF2B5EF4-FFF2-40B4-BE49-F238E27FC236}">
                <a16:creationId xmlns:a16="http://schemas.microsoft.com/office/drawing/2014/main" id="{66F6A9F5-D0F2-41CE-A9D3-3456D9484826}"/>
              </a:ext>
            </a:extLst>
          </p:cNvPr>
          <p:cNvSpPr>
            <a:spLocks noGrp="1"/>
          </p:cNvSpPr>
          <p:nvPr>
            <p:ph idx="1"/>
          </p:nvPr>
        </p:nvSpPr>
        <p:spPr>
          <a:xfrm>
            <a:off x="677334" y="1265274"/>
            <a:ext cx="8596668" cy="4637864"/>
          </a:xfrm>
        </p:spPr>
        <p:txBody>
          <a:bodyPr/>
          <a:lstStyle/>
          <a:p>
            <a:pPr>
              <a:lnSpc>
                <a:spcPct val="150000"/>
              </a:lnSpc>
            </a:pPr>
            <a:r>
              <a:rPr lang="fr-FR" dirty="0">
                <a:effectLst/>
                <a:latin typeface="Times New Roman" panose="02020603050405020304" pitchFamily="18" charset="0"/>
              </a:rPr>
              <a:t>Dans les modèles UML, les sous-systèmes sont un type de composant stéréotypé</a:t>
            </a:r>
            <a:br>
              <a:rPr lang="fr-FR" dirty="0"/>
            </a:br>
            <a:r>
              <a:rPr lang="fr-FR" dirty="0">
                <a:effectLst/>
                <a:latin typeface="Times New Roman" panose="02020603050405020304" pitchFamily="18" charset="0"/>
              </a:rPr>
              <a:t>représentant des unités comportementales indépendantes dans un système. Les</a:t>
            </a:r>
            <a:br>
              <a:rPr lang="fr-FR" dirty="0"/>
            </a:br>
            <a:r>
              <a:rPr lang="fr-FR" dirty="0">
                <a:effectLst/>
                <a:latin typeface="Times New Roman" panose="02020603050405020304" pitchFamily="18" charset="0"/>
              </a:rPr>
              <a:t>sous-systèmes sont utilisés dans les diagrammes de classes, de composants et de</a:t>
            </a:r>
            <a:br>
              <a:rPr lang="fr-FR" dirty="0"/>
            </a:br>
            <a:r>
              <a:rPr lang="fr-FR" dirty="0">
                <a:effectLst/>
                <a:latin typeface="Times New Roman" panose="02020603050405020304" pitchFamily="18" charset="0"/>
              </a:rPr>
              <a:t>cas d'utilisation pour représenter des composants de grande taille dans le</a:t>
            </a:r>
            <a:br>
              <a:rPr lang="fr-FR" dirty="0"/>
            </a:br>
            <a:r>
              <a:rPr lang="fr-FR" dirty="0">
                <a:effectLst/>
                <a:latin typeface="Times New Roman" panose="02020603050405020304" pitchFamily="18" charset="0"/>
              </a:rPr>
              <a:t>système que vous modélisez.</a:t>
            </a:r>
          </a:p>
          <a:p>
            <a:pPr>
              <a:lnSpc>
                <a:spcPct val="150000"/>
              </a:lnSpc>
            </a:pPr>
            <a:r>
              <a:rPr lang="fr-FR" dirty="0">
                <a:effectLst/>
                <a:latin typeface="Times New Roman" panose="02020603050405020304" pitchFamily="18" charset="0"/>
              </a:rPr>
              <a:t>Vous pouvez modéliser un système entier sous forme d’hiérarchie de sous-</a:t>
            </a:r>
            <a:br>
              <a:rPr lang="fr-FR" dirty="0"/>
            </a:br>
            <a:r>
              <a:rPr lang="fr-FR" dirty="0">
                <a:effectLst/>
                <a:latin typeface="Times New Roman" panose="02020603050405020304" pitchFamily="18" charset="0"/>
              </a:rPr>
              <a:t>systèmes. Vous pouvez également définir le comportement que chaque sous-</a:t>
            </a:r>
            <a:br>
              <a:rPr lang="fr-FR" dirty="0"/>
            </a:br>
            <a:r>
              <a:rPr lang="fr-FR" dirty="0">
                <a:effectLst/>
                <a:latin typeface="Times New Roman" panose="02020603050405020304" pitchFamily="18" charset="0"/>
              </a:rPr>
              <a:t>système représente en spécifiant les interfaces avec les sous-systèmes, ainsi que</a:t>
            </a:r>
            <a:br>
              <a:rPr lang="fr-FR" dirty="0"/>
            </a:br>
            <a:r>
              <a:rPr lang="fr-FR" dirty="0">
                <a:effectLst/>
                <a:latin typeface="Times New Roman" panose="02020603050405020304" pitchFamily="18" charset="0"/>
              </a:rPr>
              <a:t>les opérations qui prennent en charge ces interfaces.</a:t>
            </a:r>
            <a:endParaRPr lang="fr-FR" dirty="0"/>
          </a:p>
        </p:txBody>
      </p:sp>
      <p:pic>
        <p:nvPicPr>
          <p:cNvPr id="7" name="Image 6">
            <a:extLst>
              <a:ext uri="{FF2B5EF4-FFF2-40B4-BE49-F238E27FC236}">
                <a16:creationId xmlns:a16="http://schemas.microsoft.com/office/drawing/2014/main" id="{3741E89E-E575-49D5-A3A4-C07CC2C23F8E}"/>
              </a:ext>
            </a:extLst>
          </p:cNvPr>
          <p:cNvPicPr>
            <a:picLocks noChangeAspect="1"/>
          </p:cNvPicPr>
          <p:nvPr/>
        </p:nvPicPr>
        <p:blipFill>
          <a:blip r:embed="rId2"/>
          <a:stretch>
            <a:fillRect/>
          </a:stretch>
        </p:blipFill>
        <p:spPr>
          <a:xfrm>
            <a:off x="6584433" y="5030751"/>
            <a:ext cx="2000250" cy="1123950"/>
          </a:xfrm>
          <a:prstGeom prst="rect">
            <a:avLst/>
          </a:prstGeom>
        </p:spPr>
      </p:pic>
    </p:spTree>
    <p:extLst>
      <p:ext uri="{BB962C8B-B14F-4D97-AF65-F5344CB8AC3E}">
        <p14:creationId xmlns:p14="http://schemas.microsoft.com/office/powerpoint/2010/main" val="387765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47738A-F110-4F45-980B-6F6C506C3B3B}"/>
              </a:ext>
            </a:extLst>
          </p:cNvPr>
          <p:cNvSpPr>
            <a:spLocks noGrp="1"/>
          </p:cNvSpPr>
          <p:nvPr>
            <p:ph type="title"/>
          </p:nvPr>
        </p:nvSpPr>
        <p:spPr>
          <a:xfrm>
            <a:off x="677334" y="609600"/>
            <a:ext cx="8596668" cy="666307"/>
          </a:xfrm>
        </p:spPr>
        <p:txBody>
          <a:bodyPr>
            <a:normAutofit fontScale="90000"/>
          </a:bodyPr>
          <a:lstStyle/>
          <a:p>
            <a:r>
              <a:rPr lang="fr-FR" sz="4000" dirty="0">
                <a:latin typeface="Berlin Sans FB Demi" panose="020E0802020502020306" pitchFamily="34" charset="0"/>
              </a:rPr>
              <a:t>PLAN</a:t>
            </a:r>
            <a:endParaRPr lang="fr-FR" dirty="0">
              <a:latin typeface="Berlin Sans FB Demi" panose="020E0802020502020306" pitchFamily="34" charset="0"/>
            </a:endParaRPr>
          </a:p>
        </p:txBody>
      </p:sp>
      <p:sp>
        <p:nvSpPr>
          <p:cNvPr id="3" name="Espace réservé du contenu 2">
            <a:extLst>
              <a:ext uri="{FF2B5EF4-FFF2-40B4-BE49-F238E27FC236}">
                <a16:creationId xmlns:a16="http://schemas.microsoft.com/office/drawing/2014/main" id="{546D2AC5-203B-46F9-A629-5AA185010028}"/>
              </a:ext>
            </a:extLst>
          </p:cNvPr>
          <p:cNvSpPr>
            <a:spLocks noGrp="1"/>
          </p:cNvSpPr>
          <p:nvPr>
            <p:ph idx="1"/>
          </p:nvPr>
        </p:nvSpPr>
        <p:spPr>
          <a:xfrm>
            <a:off x="677334" y="1594884"/>
            <a:ext cx="8596668" cy="4446479"/>
          </a:xfrm>
        </p:spPr>
        <p:txBody>
          <a:bodyPr>
            <a:normAutofit fontScale="92500" lnSpcReduction="20000"/>
          </a:bodyPr>
          <a:lstStyle/>
          <a:p>
            <a:pPr marL="0" indent="0">
              <a:buNone/>
            </a:pPr>
            <a:r>
              <a:rPr lang="fr-FR" sz="2400" dirty="0">
                <a:solidFill>
                  <a:schemeClr val="accent1"/>
                </a:solidFill>
                <a:latin typeface="Berlin Sans FB Demi" panose="020E0802020502020306" pitchFamily="34" charset="0"/>
              </a:rPr>
              <a:t>INTRODUCTION</a:t>
            </a:r>
          </a:p>
          <a:p>
            <a:pPr marL="514350" indent="-514350">
              <a:buAutoNum type="romanUcPeriod"/>
            </a:pPr>
            <a:r>
              <a:rPr lang="fr-FR" sz="2400" dirty="0">
                <a:solidFill>
                  <a:schemeClr val="accent1"/>
                </a:solidFill>
                <a:latin typeface="Berlin Sans FB Demi" panose="020E0802020502020306" pitchFamily="34" charset="0"/>
              </a:rPr>
              <a:t>DEFINITIONS</a:t>
            </a:r>
          </a:p>
          <a:p>
            <a:pPr marL="514350" indent="-514350">
              <a:buAutoNum type="romanUcPeriod"/>
            </a:pPr>
            <a:r>
              <a:rPr lang="fr-FR" sz="2400" dirty="0">
                <a:solidFill>
                  <a:schemeClr val="accent1"/>
                </a:solidFill>
                <a:latin typeface="Berlin Sans FB Demi" panose="020E0802020502020306" pitchFamily="34" charset="0"/>
              </a:rPr>
              <a:t>LES MODELES D’ARCHITECTURE</a:t>
            </a:r>
          </a:p>
          <a:p>
            <a:pPr marL="514350" indent="-514350">
              <a:buAutoNum type="romanUcPeriod"/>
            </a:pPr>
            <a:r>
              <a:rPr lang="fr-FR" sz="2400" dirty="0">
                <a:solidFill>
                  <a:schemeClr val="accent1"/>
                </a:solidFill>
                <a:latin typeface="Berlin Sans FB Demi" panose="020E0802020502020306" pitchFamily="34" charset="0"/>
              </a:rPr>
              <a:t>L’ORGANISATION EN COUCHE D’UN SYSTÈME INFORMATIQUE</a:t>
            </a:r>
          </a:p>
          <a:p>
            <a:pPr marL="514350" indent="-514350">
              <a:buAutoNum type="romanUcPeriod"/>
            </a:pPr>
            <a:r>
              <a:rPr lang="fr-FR" sz="2400" dirty="0">
                <a:solidFill>
                  <a:schemeClr val="accent1"/>
                </a:solidFill>
                <a:latin typeface="Berlin Sans FB Demi" panose="020E0802020502020306" pitchFamily="34" charset="0"/>
              </a:rPr>
              <a:t>SOUS-SYSTÈME INFORMATIQUE</a:t>
            </a:r>
          </a:p>
          <a:p>
            <a:pPr marL="514350" indent="-514350">
              <a:buAutoNum type="romanUcPeriod"/>
            </a:pPr>
            <a:r>
              <a:rPr lang="fr-FR" sz="2400" dirty="0">
                <a:solidFill>
                  <a:schemeClr val="accent1"/>
                </a:solidFill>
                <a:latin typeface="Berlin Sans FB Demi" panose="020E0802020502020306" pitchFamily="34" charset="0"/>
              </a:rPr>
              <a:t>LES PAQUETAGES ET LEURS RELATIONS</a:t>
            </a:r>
          </a:p>
          <a:p>
            <a:pPr marL="514350" indent="-514350">
              <a:buAutoNum type="romanUcPeriod"/>
            </a:pPr>
            <a:r>
              <a:rPr lang="fr-FR" sz="2400" dirty="0">
                <a:solidFill>
                  <a:schemeClr val="accent1"/>
                </a:solidFill>
                <a:latin typeface="Berlin Sans FB Demi" panose="020E0802020502020306" pitchFamily="34" charset="0"/>
              </a:rPr>
              <a:t>DIAGRAMME DE COMPOSANTS : ORGANISATION DU CODE EN MODULES, DÉPENDANCES</a:t>
            </a:r>
          </a:p>
          <a:p>
            <a:pPr marL="514350" indent="-514350">
              <a:buAutoNum type="romanUcPeriod"/>
            </a:pPr>
            <a:r>
              <a:rPr lang="fr-FR" sz="2400" dirty="0">
                <a:solidFill>
                  <a:schemeClr val="accent1"/>
                </a:solidFill>
                <a:latin typeface="Berlin Sans FB Demi" panose="020E0802020502020306" pitchFamily="34" charset="0"/>
              </a:rPr>
              <a:t>DIAGRAMME DE DÉPLOIEMENT : DÉPLOIEMENT PHYSIQUE DU SYSTÈME</a:t>
            </a:r>
          </a:p>
          <a:p>
            <a:pPr marL="0" indent="0">
              <a:buNone/>
            </a:pPr>
            <a:r>
              <a:rPr lang="fr-FR" sz="2400" dirty="0">
                <a:solidFill>
                  <a:schemeClr val="accent1"/>
                </a:solidFill>
                <a:latin typeface="Berlin Sans FB Demi" panose="020E0802020502020306" pitchFamily="34" charset="0"/>
              </a:rPr>
              <a:t>CONCLUSION</a:t>
            </a:r>
          </a:p>
          <a:p>
            <a:pPr marL="514350" indent="-514350">
              <a:buAutoNum type="romanUcPeriod"/>
            </a:pPr>
            <a:endParaRPr lang="fr-FR" sz="2400" dirty="0">
              <a:solidFill>
                <a:schemeClr val="accent1"/>
              </a:solidFill>
              <a:latin typeface="Berlin Sans FB Demi" panose="020E0802020502020306" pitchFamily="34" charset="0"/>
            </a:endParaRPr>
          </a:p>
        </p:txBody>
      </p:sp>
    </p:spTree>
    <p:extLst>
      <p:ext uri="{BB962C8B-B14F-4D97-AF65-F5344CB8AC3E}">
        <p14:creationId xmlns:p14="http://schemas.microsoft.com/office/powerpoint/2010/main" val="97170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DC1FD8-33AA-48CE-9728-3920F7DC88A8}"/>
              </a:ext>
            </a:extLst>
          </p:cNvPr>
          <p:cNvSpPr>
            <a:spLocks noGrp="1"/>
          </p:cNvSpPr>
          <p:nvPr>
            <p:ph type="title"/>
          </p:nvPr>
        </p:nvSpPr>
        <p:spPr>
          <a:xfrm>
            <a:off x="677334" y="609600"/>
            <a:ext cx="8596668" cy="964019"/>
          </a:xfrm>
        </p:spPr>
        <p:txBody>
          <a:bodyPr>
            <a:normAutofit/>
          </a:bodyPr>
          <a:lstStyle/>
          <a:p>
            <a:r>
              <a:rPr lang="fr-FR" sz="2800" dirty="0">
                <a:effectLst/>
                <a:latin typeface="Berlin Sans FB Demi" panose="020E0802020502020306" pitchFamily="34" charset="0"/>
              </a:rPr>
              <a:t>V. LES PAQUETAGES ET LEURS RELATIONS</a:t>
            </a:r>
            <a:br>
              <a:rPr lang="fr-FR" sz="2800" dirty="0">
                <a:effectLst/>
                <a:latin typeface="Berlin Sans FB Demi" panose="020E0802020502020306" pitchFamily="34" charset="0"/>
              </a:rPr>
            </a:br>
            <a:r>
              <a:rPr lang="fr-FR" sz="1800" dirty="0">
                <a:effectLst/>
              </a:rPr>
              <a:t>Paquetages</a:t>
            </a:r>
            <a:endParaRPr lang="fr-FR" sz="2800" dirty="0"/>
          </a:p>
        </p:txBody>
      </p:sp>
      <p:sp>
        <p:nvSpPr>
          <p:cNvPr id="3" name="Espace réservé du contenu 2">
            <a:extLst>
              <a:ext uri="{FF2B5EF4-FFF2-40B4-BE49-F238E27FC236}">
                <a16:creationId xmlns:a16="http://schemas.microsoft.com/office/drawing/2014/main" id="{BD5AF1A2-D43B-4241-A46C-955740ABB5C8}"/>
              </a:ext>
            </a:extLst>
          </p:cNvPr>
          <p:cNvSpPr>
            <a:spLocks noGrp="1"/>
          </p:cNvSpPr>
          <p:nvPr>
            <p:ph idx="1"/>
          </p:nvPr>
        </p:nvSpPr>
        <p:spPr>
          <a:xfrm>
            <a:off x="677334" y="1477926"/>
            <a:ext cx="8596668" cy="4127501"/>
          </a:xfrm>
        </p:spPr>
        <p:txBody>
          <a:bodyPr>
            <a:normAutofit fontScale="85000" lnSpcReduction="10000"/>
          </a:bodyPr>
          <a:lstStyle/>
          <a:p>
            <a:pPr>
              <a:lnSpc>
                <a:spcPct val="150000"/>
              </a:lnSpc>
            </a:pPr>
            <a:r>
              <a:rPr lang="fr-FR" dirty="0"/>
              <a:t>En UML, on peut regrouper des éléments en utilisant des paquetages. Les paquetages UML peuvent servir à organiser pratiquement n'importe quel élément UML: des classes, des cas d'utilisation, des interfaces, des diagrammes, ... et même des paquetages imbriqués et à fournir un espace de noms pour ces éléments. Les éléments contenus dans un paquetage sont généralement de même nature et de même niveau sémantique.</a:t>
            </a:r>
          </a:p>
          <a:p>
            <a:pPr>
              <a:lnSpc>
                <a:spcPct val="150000"/>
              </a:lnSpc>
            </a:pPr>
            <a:r>
              <a:rPr lang="fr-FR" dirty="0"/>
              <a:t>Lorsque nous sommes en présence d’un système de grande taille, il peut être intéressant de le décomposer en plusieurs parties (appelées paquetage). Un paquetage est donc un regroupement de différents éléments d’un système (regroupement de classes, diagrammes, fonctions, interfaces...). Cela permet de clarifier le modèle en l’organisant. Il est représenté par un dossier avec son nom à l’intérieur :</a:t>
            </a:r>
          </a:p>
        </p:txBody>
      </p:sp>
      <p:pic>
        <p:nvPicPr>
          <p:cNvPr id="5" name="Image 4">
            <a:extLst>
              <a:ext uri="{FF2B5EF4-FFF2-40B4-BE49-F238E27FC236}">
                <a16:creationId xmlns:a16="http://schemas.microsoft.com/office/drawing/2014/main" id="{9C9D7A51-C456-4763-9E10-ADEE9AE411D0}"/>
              </a:ext>
            </a:extLst>
          </p:cNvPr>
          <p:cNvPicPr>
            <a:picLocks noChangeAspect="1"/>
          </p:cNvPicPr>
          <p:nvPr/>
        </p:nvPicPr>
        <p:blipFill>
          <a:blip r:embed="rId2"/>
          <a:stretch>
            <a:fillRect/>
          </a:stretch>
        </p:blipFill>
        <p:spPr>
          <a:xfrm>
            <a:off x="3764478" y="5067300"/>
            <a:ext cx="2600325" cy="1181100"/>
          </a:xfrm>
          <a:prstGeom prst="rect">
            <a:avLst/>
          </a:prstGeom>
        </p:spPr>
      </p:pic>
    </p:spTree>
    <p:extLst>
      <p:ext uri="{BB962C8B-B14F-4D97-AF65-F5344CB8AC3E}">
        <p14:creationId xmlns:p14="http://schemas.microsoft.com/office/powerpoint/2010/main" val="384519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7E7BCB-ACFD-47BD-8261-C58D3742120B}"/>
              </a:ext>
            </a:extLst>
          </p:cNvPr>
          <p:cNvSpPr>
            <a:spLocks noGrp="1"/>
          </p:cNvSpPr>
          <p:nvPr>
            <p:ph type="title"/>
          </p:nvPr>
        </p:nvSpPr>
        <p:spPr>
          <a:xfrm>
            <a:off x="677334" y="609600"/>
            <a:ext cx="8596668" cy="1049079"/>
          </a:xfrm>
        </p:spPr>
        <p:txBody>
          <a:bodyPr>
            <a:normAutofit fontScale="90000"/>
          </a:bodyPr>
          <a:lstStyle/>
          <a:p>
            <a:r>
              <a:rPr lang="fr-FR" sz="3600" dirty="0">
                <a:effectLst/>
                <a:latin typeface="Berlin Sans FB Demi" panose="020E0802020502020306" pitchFamily="34" charset="0"/>
              </a:rPr>
              <a:t>V. LES PAQUETAGES ET LEURS RELATIONS</a:t>
            </a:r>
            <a:br>
              <a:rPr lang="fr-FR" sz="3600" dirty="0">
                <a:effectLst/>
                <a:latin typeface="Berlin Sans FB Demi" panose="020E0802020502020306" pitchFamily="34" charset="0"/>
              </a:rPr>
            </a:br>
            <a:r>
              <a:rPr lang="fr-FR" sz="2400" dirty="0">
                <a:effectLst/>
              </a:rPr>
              <a:t>Paquetages</a:t>
            </a:r>
            <a:endParaRPr lang="fr-FR" dirty="0"/>
          </a:p>
        </p:txBody>
      </p:sp>
      <p:sp>
        <p:nvSpPr>
          <p:cNvPr id="3" name="Espace réservé du contenu 2">
            <a:extLst>
              <a:ext uri="{FF2B5EF4-FFF2-40B4-BE49-F238E27FC236}">
                <a16:creationId xmlns:a16="http://schemas.microsoft.com/office/drawing/2014/main" id="{D04BAC1C-7F3F-4F14-8E66-87CA1BED567B}"/>
              </a:ext>
            </a:extLst>
          </p:cNvPr>
          <p:cNvSpPr>
            <a:spLocks noGrp="1"/>
          </p:cNvSpPr>
          <p:nvPr>
            <p:ph idx="1"/>
          </p:nvPr>
        </p:nvSpPr>
        <p:spPr>
          <a:xfrm>
            <a:off x="677334" y="1616144"/>
            <a:ext cx="8596668" cy="4255092"/>
          </a:xfrm>
        </p:spPr>
        <p:txBody>
          <a:bodyPr/>
          <a:lstStyle/>
          <a:p>
            <a:pPr>
              <a:lnSpc>
                <a:spcPct val="150000"/>
              </a:lnSpc>
            </a:pPr>
            <a:r>
              <a:rPr lang="fr-FR" dirty="0"/>
              <a:t>Il est possible de représenter les éléments du système appartenant au paquetage </a:t>
            </a:r>
          </a:p>
          <a:p>
            <a:endParaRPr lang="fr-FR" dirty="0"/>
          </a:p>
          <a:p>
            <a:pPr marL="0" indent="0">
              <a:buNone/>
            </a:pPr>
            <a:endParaRPr lang="fr-FR" dirty="0"/>
          </a:p>
          <a:p>
            <a:pPr marL="0" indent="0">
              <a:buNone/>
            </a:pPr>
            <a:endParaRPr lang="fr-FR" dirty="0"/>
          </a:p>
          <a:p>
            <a:pPr>
              <a:lnSpc>
                <a:spcPct val="150000"/>
              </a:lnSpc>
            </a:pPr>
            <a:r>
              <a:rPr lang="fr-FR" dirty="0"/>
              <a:t>Pour faire appel à un élément d’un paquetage, nous indiquons le nom du paquetage (espace de nommage) suivi de deux fois deux points (::) puis du nom de l’élément.</a:t>
            </a:r>
          </a:p>
          <a:p>
            <a:pPr>
              <a:lnSpc>
                <a:spcPct val="150000"/>
              </a:lnSpc>
            </a:pPr>
            <a:endParaRPr lang="fr-FR" dirty="0"/>
          </a:p>
        </p:txBody>
      </p:sp>
      <p:pic>
        <p:nvPicPr>
          <p:cNvPr id="5" name="Image 4">
            <a:extLst>
              <a:ext uri="{FF2B5EF4-FFF2-40B4-BE49-F238E27FC236}">
                <a16:creationId xmlns:a16="http://schemas.microsoft.com/office/drawing/2014/main" id="{08542010-A1F9-4F86-AF76-765438D4459A}"/>
              </a:ext>
            </a:extLst>
          </p:cNvPr>
          <p:cNvPicPr>
            <a:picLocks noChangeAspect="1"/>
          </p:cNvPicPr>
          <p:nvPr/>
        </p:nvPicPr>
        <p:blipFill>
          <a:blip r:embed="rId2"/>
          <a:stretch>
            <a:fillRect/>
          </a:stretch>
        </p:blipFill>
        <p:spPr>
          <a:xfrm>
            <a:off x="1353989" y="2572561"/>
            <a:ext cx="7591425" cy="1266825"/>
          </a:xfrm>
          <a:prstGeom prst="rect">
            <a:avLst/>
          </a:prstGeom>
        </p:spPr>
      </p:pic>
      <p:pic>
        <p:nvPicPr>
          <p:cNvPr id="7" name="Image 6">
            <a:extLst>
              <a:ext uri="{FF2B5EF4-FFF2-40B4-BE49-F238E27FC236}">
                <a16:creationId xmlns:a16="http://schemas.microsoft.com/office/drawing/2014/main" id="{88F1FA2E-A82E-46AE-AE3E-55F3F417D1C5}"/>
              </a:ext>
            </a:extLst>
          </p:cNvPr>
          <p:cNvPicPr>
            <a:picLocks noChangeAspect="1"/>
          </p:cNvPicPr>
          <p:nvPr/>
        </p:nvPicPr>
        <p:blipFill>
          <a:blip r:embed="rId3"/>
          <a:stretch>
            <a:fillRect/>
          </a:stretch>
        </p:blipFill>
        <p:spPr>
          <a:xfrm>
            <a:off x="1332355" y="5090186"/>
            <a:ext cx="7286625" cy="1562100"/>
          </a:xfrm>
          <a:prstGeom prst="rect">
            <a:avLst/>
          </a:prstGeom>
        </p:spPr>
      </p:pic>
    </p:spTree>
    <p:extLst>
      <p:ext uri="{BB962C8B-B14F-4D97-AF65-F5344CB8AC3E}">
        <p14:creationId xmlns:p14="http://schemas.microsoft.com/office/powerpoint/2010/main" val="248577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08C4A3-6BFE-478C-B188-C70EF9A547B2}"/>
              </a:ext>
            </a:extLst>
          </p:cNvPr>
          <p:cNvSpPr>
            <a:spLocks noGrp="1"/>
          </p:cNvSpPr>
          <p:nvPr>
            <p:ph type="title"/>
          </p:nvPr>
        </p:nvSpPr>
        <p:spPr>
          <a:xfrm>
            <a:off x="677334" y="609600"/>
            <a:ext cx="8596668" cy="1017181"/>
          </a:xfrm>
        </p:spPr>
        <p:txBody>
          <a:bodyPr>
            <a:normAutofit fontScale="90000"/>
          </a:bodyPr>
          <a:lstStyle/>
          <a:p>
            <a:r>
              <a:rPr lang="fr-FR" sz="3600" dirty="0">
                <a:effectLst/>
                <a:latin typeface="Berlin Sans FB Demi" panose="020E0802020502020306" pitchFamily="34" charset="0"/>
              </a:rPr>
              <a:t>V. LES PAQUETAGES ET LEURS RELATIONS</a:t>
            </a:r>
            <a:br>
              <a:rPr lang="fr-FR" sz="3600" dirty="0">
                <a:effectLst/>
                <a:latin typeface="Berlin Sans FB Demi" panose="020E0802020502020306" pitchFamily="34" charset="0"/>
              </a:rPr>
            </a:br>
            <a:r>
              <a:rPr lang="fr-FR" sz="2000" dirty="0">
                <a:effectLst/>
              </a:rPr>
              <a:t>Dépendance entre paquetages/ Visibilité</a:t>
            </a:r>
            <a:endParaRPr lang="fr-FR" dirty="0"/>
          </a:p>
        </p:txBody>
      </p:sp>
      <p:sp>
        <p:nvSpPr>
          <p:cNvPr id="3" name="Espace réservé du contenu 2">
            <a:extLst>
              <a:ext uri="{FF2B5EF4-FFF2-40B4-BE49-F238E27FC236}">
                <a16:creationId xmlns:a16="http://schemas.microsoft.com/office/drawing/2014/main" id="{1FD251C7-8083-4636-972A-793FDF748161}"/>
              </a:ext>
            </a:extLst>
          </p:cNvPr>
          <p:cNvSpPr>
            <a:spLocks noGrp="1"/>
          </p:cNvSpPr>
          <p:nvPr>
            <p:ph idx="1"/>
          </p:nvPr>
        </p:nvSpPr>
        <p:spPr>
          <a:xfrm>
            <a:off x="677334" y="1626781"/>
            <a:ext cx="8596668" cy="4414581"/>
          </a:xfrm>
        </p:spPr>
        <p:txBody>
          <a:bodyPr/>
          <a:lstStyle/>
          <a:p>
            <a:pPr marL="0" indent="0">
              <a:buNone/>
            </a:pPr>
            <a:r>
              <a:rPr lang="fr-FR" dirty="0">
                <a:effectLst/>
                <a:latin typeface="+mj-lt"/>
              </a:rPr>
              <a:t>Chaque éléments d’un paquetage est soit :</a:t>
            </a:r>
          </a:p>
          <a:p>
            <a:pPr>
              <a:lnSpc>
                <a:spcPct val="150000"/>
              </a:lnSpc>
            </a:pPr>
            <a:r>
              <a:rPr lang="fr-FR" dirty="0">
                <a:effectLst/>
                <a:latin typeface="+mj-lt"/>
              </a:rPr>
              <a:t>privé, c'est-à-dire encapsulé dans le paquetage et invisible à l’extérieur de</a:t>
            </a:r>
            <a:br>
              <a:rPr lang="fr-FR" dirty="0">
                <a:latin typeface="+mj-lt"/>
              </a:rPr>
            </a:br>
            <a:r>
              <a:rPr lang="fr-FR" dirty="0">
                <a:effectLst/>
                <a:latin typeface="+mj-lt"/>
              </a:rPr>
              <a:t>celui-ci. Un élément privé est désigné par un signe – devant lui.</a:t>
            </a:r>
          </a:p>
          <a:p>
            <a:pPr>
              <a:lnSpc>
                <a:spcPct val="150000"/>
              </a:lnSpc>
            </a:pPr>
            <a:r>
              <a:rPr lang="fr-FR" dirty="0">
                <a:effectLst/>
                <a:latin typeface="+mj-lt"/>
              </a:rPr>
              <a:t>public, c'est-à-dire visible et accessible e de l’extérieur du paquetage. Un</a:t>
            </a:r>
            <a:br>
              <a:rPr lang="fr-FR" dirty="0">
                <a:latin typeface="+mj-lt"/>
              </a:rPr>
            </a:br>
            <a:r>
              <a:rPr lang="fr-FR" dirty="0">
                <a:effectLst/>
                <a:latin typeface="+mj-lt"/>
              </a:rPr>
              <a:t>élément public est désigné par un signe + devant lui.</a:t>
            </a:r>
            <a:endParaRPr lang="fr-FR" dirty="0">
              <a:latin typeface="+mj-lt"/>
            </a:endParaRPr>
          </a:p>
        </p:txBody>
      </p:sp>
      <p:pic>
        <p:nvPicPr>
          <p:cNvPr id="5" name="Image 4">
            <a:extLst>
              <a:ext uri="{FF2B5EF4-FFF2-40B4-BE49-F238E27FC236}">
                <a16:creationId xmlns:a16="http://schemas.microsoft.com/office/drawing/2014/main" id="{6320F0F3-36C6-4512-B59E-BBBF509FB8AB}"/>
              </a:ext>
            </a:extLst>
          </p:cNvPr>
          <p:cNvPicPr>
            <a:picLocks noChangeAspect="1"/>
          </p:cNvPicPr>
          <p:nvPr/>
        </p:nvPicPr>
        <p:blipFill>
          <a:blip r:embed="rId2"/>
          <a:stretch>
            <a:fillRect/>
          </a:stretch>
        </p:blipFill>
        <p:spPr>
          <a:xfrm>
            <a:off x="3517273" y="4303084"/>
            <a:ext cx="4200525" cy="1466850"/>
          </a:xfrm>
          <a:prstGeom prst="rect">
            <a:avLst/>
          </a:prstGeom>
        </p:spPr>
      </p:pic>
    </p:spTree>
    <p:extLst>
      <p:ext uri="{BB962C8B-B14F-4D97-AF65-F5344CB8AC3E}">
        <p14:creationId xmlns:p14="http://schemas.microsoft.com/office/powerpoint/2010/main" val="113056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CF4DA-E3FB-4015-966A-51E53FC3A5B1}"/>
              </a:ext>
            </a:extLst>
          </p:cNvPr>
          <p:cNvSpPr>
            <a:spLocks noGrp="1"/>
          </p:cNvSpPr>
          <p:nvPr>
            <p:ph type="title"/>
          </p:nvPr>
        </p:nvSpPr>
        <p:spPr>
          <a:xfrm>
            <a:off x="677334" y="609600"/>
            <a:ext cx="8596668" cy="740735"/>
          </a:xfrm>
        </p:spPr>
        <p:txBody>
          <a:bodyPr>
            <a:noAutofit/>
          </a:bodyPr>
          <a:lstStyle/>
          <a:p>
            <a:r>
              <a:rPr lang="fr-FR" sz="2800" dirty="0">
                <a:effectLst/>
                <a:latin typeface="Berlin Sans FB Demi" panose="020E0802020502020306" pitchFamily="34" charset="0"/>
              </a:rPr>
              <a:t>V. LES PAQUETAGES ET LEURS RELATIONS</a:t>
            </a:r>
            <a:br>
              <a:rPr lang="fr-FR" sz="2800" dirty="0">
                <a:effectLst/>
                <a:latin typeface="Berlin Sans FB Demi" panose="020E0802020502020306" pitchFamily="34" charset="0"/>
              </a:rPr>
            </a:br>
            <a:r>
              <a:rPr lang="fr-FR" sz="1400" dirty="0">
                <a:effectLst/>
              </a:rPr>
              <a:t>Dépendance entre paquetages/ Dépendance de type « import »</a:t>
            </a:r>
            <a:endParaRPr lang="fr-FR" sz="1400" dirty="0"/>
          </a:p>
        </p:txBody>
      </p:sp>
      <p:sp>
        <p:nvSpPr>
          <p:cNvPr id="3" name="Espace réservé du contenu 2">
            <a:extLst>
              <a:ext uri="{FF2B5EF4-FFF2-40B4-BE49-F238E27FC236}">
                <a16:creationId xmlns:a16="http://schemas.microsoft.com/office/drawing/2014/main" id="{99802690-9B91-46F4-80AE-FC33B8889FDF}"/>
              </a:ext>
            </a:extLst>
          </p:cNvPr>
          <p:cNvSpPr>
            <a:spLocks noGrp="1"/>
          </p:cNvSpPr>
          <p:nvPr>
            <p:ph idx="1"/>
          </p:nvPr>
        </p:nvSpPr>
        <p:spPr>
          <a:xfrm>
            <a:off x="677334" y="1573619"/>
            <a:ext cx="8596668" cy="4467744"/>
          </a:xfrm>
        </p:spPr>
        <p:txBody>
          <a:bodyPr/>
          <a:lstStyle/>
          <a:p>
            <a:pPr marL="0" indent="0">
              <a:lnSpc>
                <a:spcPct val="150000"/>
              </a:lnSpc>
              <a:buNone/>
            </a:pPr>
            <a:r>
              <a:rPr lang="fr-FR" dirty="0"/>
              <a:t>Elle correspond à l’importation par un paquetage B de tous les éléments publics d’un paquetage A. Ces éléments :</a:t>
            </a:r>
          </a:p>
          <a:p>
            <a:pPr>
              <a:lnSpc>
                <a:spcPct val="150000"/>
              </a:lnSpc>
            </a:pPr>
            <a:r>
              <a:rPr lang="fr-FR" dirty="0"/>
              <a:t>auront la visibilité « public » dans le paquetage B (et seraient donc aussi transmis à un paquetage C qui ferait une importation du paquetage B.</a:t>
            </a:r>
          </a:p>
          <a:p>
            <a:pPr>
              <a:lnSpc>
                <a:spcPct val="150000"/>
              </a:lnSpc>
            </a:pPr>
            <a:r>
              <a:rPr lang="fr-FR" dirty="0"/>
              <a:t>seront accessibles au paquetage B sans avoir à utiliser explicitement le nom du paquetage A</a:t>
            </a:r>
          </a:p>
        </p:txBody>
      </p:sp>
      <p:pic>
        <p:nvPicPr>
          <p:cNvPr id="5" name="Image 4">
            <a:extLst>
              <a:ext uri="{FF2B5EF4-FFF2-40B4-BE49-F238E27FC236}">
                <a16:creationId xmlns:a16="http://schemas.microsoft.com/office/drawing/2014/main" id="{17C61036-B62A-4D00-BDCA-1A0A6F671653}"/>
              </a:ext>
            </a:extLst>
          </p:cNvPr>
          <p:cNvPicPr>
            <a:picLocks noChangeAspect="1"/>
          </p:cNvPicPr>
          <p:nvPr/>
        </p:nvPicPr>
        <p:blipFill>
          <a:blip r:embed="rId2"/>
          <a:stretch>
            <a:fillRect/>
          </a:stretch>
        </p:blipFill>
        <p:spPr>
          <a:xfrm>
            <a:off x="797437" y="4442527"/>
            <a:ext cx="8155177" cy="2070032"/>
          </a:xfrm>
          <a:prstGeom prst="rect">
            <a:avLst/>
          </a:prstGeom>
        </p:spPr>
      </p:pic>
    </p:spTree>
    <p:extLst>
      <p:ext uri="{BB962C8B-B14F-4D97-AF65-F5344CB8AC3E}">
        <p14:creationId xmlns:p14="http://schemas.microsoft.com/office/powerpoint/2010/main" val="3378240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FEF6A-F424-4215-9793-48C60A6A7543}"/>
              </a:ext>
            </a:extLst>
          </p:cNvPr>
          <p:cNvSpPr>
            <a:spLocks noGrp="1"/>
          </p:cNvSpPr>
          <p:nvPr>
            <p:ph type="title"/>
          </p:nvPr>
        </p:nvSpPr>
        <p:spPr>
          <a:xfrm>
            <a:off x="677334" y="609600"/>
            <a:ext cx="8596668" cy="730102"/>
          </a:xfrm>
        </p:spPr>
        <p:txBody>
          <a:bodyPr>
            <a:noAutofit/>
          </a:bodyPr>
          <a:lstStyle/>
          <a:p>
            <a:r>
              <a:rPr lang="fr-FR" sz="2800" dirty="0">
                <a:effectLst/>
                <a:latin typeface="Berlin Sans FB Demi" panose="020E0802020502020306" pitchFamily="34" charset="0"/>
              </a:rPr>
              <a:t>V. LES PAQUETAGES ET LEURS RELATIONS</a:t>
            </a:r>
            <a:br>
              <a:rPr lang="fr-FR" sz="2800" dirty="0">
                <a:effectLst/>
                <a:latin typeface="Berlin Sans FB Demi" panose="020E0802020502020306" pitchFamily="34" charset="0"/>
              </a:rPr>
            </a:br>
            <a:r>
              <a:rPr lang="fr-FR" sz="1400" dirty="0">
                <a:effectLst/>
              </a:rPr>
              <a:t>Dépendance entre paquetages/ Dépendance de type « </a:t>
            </a:r>
            <a:r>
              <a:rPr lang="fr-FR" sz="1400" dirty="0" err="1">
                <a:effectLst/>
              </a:rPr>
              <a:t>access</a:t>
            </a:r>
            <a:r>
              <a:rPr lang="fr-FR" sz="1400" dirty="0">
                <a:effectLst/>
              </a:rPr>
              <a:t> »</a:t>
            </a:r>
            <a:endParaRPr lang="fr-FR" sz="1400" dirty="0"/>
          </a:p>
        </p:txBody>
      </p:sp>
      <p:sp>
        <p:nvSpPr>
          <p:cNvPr id="3" name="Espace réservé du contenu 2">
            <a:extLst>
              <a:ext uri="{FF2B5EF4-FFF2-40B4-BE49-F238E27FC236}">
                <a16:creationId xmlns:a16="http://schemas.microsoft.com/office/drawing/2014/main" id="{495ABA11-068F-4158-81CB-B8B961AA6BA9}"/>
              </a:ext>
            </a:extLst>
          </p:cNvPr>
          <p:cNvSpPr>
            <a:spLocks noGrp="1"/>
          </p:cNvSpPr>
          <p:nvPr>
            <p:ph idx="1"/>
          </p:nvPr>
        </p:nvSpPr>
        <p:spPr>
          <a:xfrm>
            <a:off x="677334" y="1488559"/>
            <a:ext cx="8596668" cy="4552804"/>
          </a:xfrm>
        </p:spPr>
        <p:txBody>
          <a:bodyPr>
            <a:normAutofit/>
          </a:bodyPr>
          <a:lstStyle/>
          <a:p>
            <a:pPr>
              <a:lnSpc>
                <a:spcPct val="150000"/>
              </a:lnSpc>
            </a:pPr>
            <a:r>
              <a:rPr lang="fr-FR" sz="1600" dirty="0"/>
              <a:t>Elle correspond à l’accès par un paquetage B de tous les éléments publics d’un paquetage A. Ces éléments auront la visibilité privée dans le paquetage B, ils ne peuvent donc pas être transmis à un paquetage C qui ferait une importation ou un accès au paquetage B (pas de transitivité). La dépendance de type « </a:t>
            </a:r>
            <a:r>
              <a:rPr lang="fr-FR" sz="1600" dirty="0" err="1"/>
              <a:t>access</a:t>
            </a:r>
            <a:r>
              <a:rPr lang="fr-FR" sz="1600" dirty="0"/>
              <a:t> » est représentée par une flèche pointillée muni du stéréotype &lt;&lt;</a:t>
            </a:r>
            <a:r>
              <a:rPr lang="fr-FR" sz="1600" dirty="0" err="1"/>
              <a:t>access</a:t>
            </a:r>
            <a:r>
              <a:rPr lang="fr-FR" sz="1600" dirty="0"/>
              <a:t>&gt;&gt;.</a:t>
            </a:r>
          </a:p>
          <a:p>
            <a:pPr>
              <a:lnSpc>
                <a:spcPct val="150000"/>
              </a:lnSpc>
            </a:pPr>
            <a:endParaRPr lang="fr-FR" sz="1600" dirty="0"/>
          </a:p>
        </p:txBody>
      </p:sp>
      <p:pic>
        <p:nvPicPr>
          <p:cNvPr id="5" name="Image 4">
            <a:extLst>
              <a:ext uri="{FF2B5EF4-FFF2-40B4-BE49-F238E27FC236}">
                <a16:creationId xmlns:a16="http://schemas.microsoft.com/office/drawing/2014/main" id="{91D64A25-D53F-4201-B197-BD141BD4668D}"/>
              </a:ext>
            </a:extLst>
          </p:cNvPr>
          <p:cNvPicPr>
            <a:picLocks noChangeAspect="1"/>
          </p:cNvPicPr>
          <p:nvPr/>
        </p:nvPicPr>
        <p:blipFill>
          <a:blip r:embed="rId2"/>
          <a:stretch>
            <a:fillRect/>
          </a:stretch>
        </p:blipFill>
        <p:spPr>
          <a:xfrm>
            <a:off x="603890" y="3726196"/>
            <a:ext cx="7981753" cy="2464024"/>
          </a:xfrm>
          <a:prstGeom prst="rect">
            <a:avLst/>
          </a:prstGeom>
        </p:spPr>
      </p:pic>
    </p:spTree>
    <p:extLst>
      <p:ext uri="{BB962C8B-B14F-4D97-AF65-F5344CB8AC3E}">
        <p14:creationId xmlns:p14="http://schemas.microsoft.com/office/powerpoint/2010/main" val="4100569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69AB64-DAA6-41A0-AEC3-AF466DAB9E6B}"/>
              </a:ext>
            </a:extLst>
          </p:cNvPr>
          <p:cNvSpPr>
            <a:spLocks noGrp="1"/>
          </p:cNvSpPr>
          <p:nvPr>
            <p:ph type="title"/>
          </p:nvPr>
        </p:nvSpPr>
        <p:spPr>
          <a:xfrm>
            <a:off x="677334" y="609600"/>
            <a:ext cx="8596668" cy="762000"/>
          </a:xfrm>
        </p:spPr>
        <p:txBody>
          <a:bodyPr>
            <a:noAutofit/>
          </a:bodyPr>
          <a:lstStyle/>
          <a:p>
            <a:r>
              <a:rPr lang="fr-FR" sz="2800" dirty="0">
                <a:effectLst/>
                <a:latin typeface="Berlin Sans FB Demi" panose="020E0802020502020306" pitchFamily="34" charset="0"/>
              </a:rPr>
              <a:t>V. LES PAQUETAGES ET LEURS RELATIONS</a:t>
            </a:r>
            <a:br>
              <a:rPr lang="fr-FR" sz="2800" dirty="0">
                <a:effectLst/>
                <a:latin typeface="Berlin Sans FB Demi" panose="020E0802020502020306" pitchFamily="34" charset="0"/>
              </a:rPr>
            </a:br>
            <a:r>
              <a:rPr lang="fr-FR" sz="1400" dirty="0">
                <a:effectLst/>
              </a:rPr>
              <a:t>Dépendance entre paquetages/ Dépendance de type « merge »</a:t>
            </a:r>
            <a:endParaRPr lang="fr-FR" sz="1400" dirty="0"/>
          </a:p>
        </p:txBody>
      </p:sp>
      <p:sp>
        <p:nvSpPr>
          <p:cNvPr id="3" name="Espace réservé du contenu 2">
            <a:extLst>
              <a:ext uri="{FF2B5EF4-FFF2-40B4-BE49-F238E27FC236}">
                <a16:creationId xmlns:a16="http://schemas.microsoft.com/office/drawing/2014/main" id="{2DC289C0-1C6E-4AB8-8694-0BCF87BEAACD}"/>
              </a:ext>
            </a:extLst>
          </p:cNvPr>
          <p:cNvSpPr>
            <a:spLocks noGrp="1"/>
          </p:cNvSpPr>
          <p:nvPr>
            <p:ph idx="1"/>
          </p:nvPr>
        </p:nvSpPr>
        <p:spPr>
          <a:xfrm>
            <a:off x="677334" y="1531089"/>
            <a:ext cx="8596668" cy="4510274"/>
          </a:xfrm>
        </p:spPr>
        <p:txBody>
          <a:bodyPr/>
          <a:lstStyle/>
          <a:p>
            <a:pPr>
              <a:lnSpc>
                <a:spcPct val="150000"/>
              </a:lnSpc>
            </a:pPr>
            <a:r>
              <a:rPr lang="fr-FR" dirty="0"/>
              <a:t>Elle correspond à la fusion de 2 paquetages en un seul. La dépendance de type « merge » est représentée par une flèche pointillée muni du stéréotype &lt;&lt;merge&gt;&gt;.</a:t>
            </a:r>
          </a:p>
        </p:txBody>
      </p:sp>
      <p:pic>
        <p:nvPicPr>
          <p:cNvPr id="5" name="Image 4">
            <a:extLst>
              <a:ext uri="{FF2B5EF4-FFF2-40B4-BE49-F238E27FC236}">
                <a16:creationId xmlns:a16="http://schemas.microsoft.com/office/drawing/2014/main" id="{73DC9B42-8AF9-4D57-B999-1013016EDB0A}"/>
              </a:ext>
            </a:extLst>
          </p:cNvPr>
          <p:cNvPicPr>
            <a:picLocks noChangeAspect="1"/>
          </p:cNvPicPr>
          <p:nvPr/>
        </p:nvPicPr>
        <p:blipFill>
          <a:blip r:embed="rId2"/>
          <a:stretch>
            <a:fillRect/>
          </a:stretch>
        </p:blipFill>
        <p:spPr>
          <a:xfrm>
            <a:off x="1260918" y="3207377"/>
            <a:ext cx="7429500" cy="2314575"/>
          </a:xfrm>
          <a:prstGeom prst="rect">
            <a:avLst/>
          </a:prstGeom>
        </p:spPr>
      </p:pic>
    </p:spTree>
    <p:extLst>
      <p:ext uri="{BB962C8B-B14F-4D97-AF65-F5344CB8AC3E}">
        <p14:creationId xmlns:p14="http://schemas.microsoft.com/office/powerpoint/2010/main" val="1295799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4C458A-8D54-4885-88F6-A1BAEB1C4D9E}"/>
              </a:ext>
            </a:extLst>
          </p:cNvPr>
          <p:cNvSpPr>
            <a:spLocks noGrp="1"/>
          </p:cNvSpPr>
          <p:nvPr>
            <p:ph type="title"/>
          </p:nvPr>
        </p:nvSpPr>
        <p:spPr>
          <a:xfrm>
            <a:off x="677334" y="609600"/>
            <a:ext cx="8596668" cy="613144"/>
          </a:xfrm>
        </p:spPr>
        <p:txBody>
          <a:bodyPr>
            <a:noAutofit/>
          </a:bodyPr>
          <a:lstStyle/>
          <a:p>
            <a:r>
              <a:rPr lang="fr-FR" sz="1800" dirty="0">
                <a:effectLst/>
                <a:latin typeface="Berlin Sans FB Demi" panose="020E0802020502020306" pitchFamily="34" charset="0"/>
              </a:rPr>
              <a:t>VI.</a:t>
            </a:r>
            <a:r>
              <a:rPr lang="fr-FR" sz="2800" dirty="0">
                <a:effectLst/>
                <a:latin typeface="Berlin Sans FB Demi" panose="020E0802020502020306" pitchFamily="34" charset="0"/>
              </a:rPr>
              <a:t> </a:t>
            </a:r>
            <a:r>
              <a:rPr lang="fr-FR" sz="1800" dirty="0">
                <a:effectLst/>
                <a:latin typeface="Berlin Sans FB Demi" panose="020E0802020502020306" pitchFamily="34" charset="0"/>
              </a:rPr>
              <a:t>DIAGRAMME DE COMPOSANTS : ORGANISATION DU CODE EN MODULES,</a:t>
            </a:r>
            <a:br>
              <a:rPr lang="fr-FR" sz="1800" dirty="0">
                <a:effectLst/>
                <a:latin typeface="Berlin Sans FB Demi" panose="020E0802020502020306" pitchFamily="34" charset="0"/>
              </a:rPr>
            </a:br>
            <a:r>
              <a:rPr lang="fr-FR" sz="1800" dirty="0">
                <a:effectLst/>
                <a:latin typeface="Berlin Sans FB Demi" panose="020E0802020502020306" pitchFamily="34" charset="0"/>
              </a:rPr>
              <a:t>DÉPENDANCES</a:t>
            </a:r>
            <a:br>
              <a:rPr lang="fr-FR" sz="2800" dirty="0">
                <a:effectLst/>
                <a:latin typeface="Berlin Sans FB Demi" panose="020E0802020502020306" pitchFamily="34" charset="0"/>
              </a:rPr>
            </a:br>
            <a:r>
              <a:rPr lang="fr-FR" sz="1600" dirty="0">
                <a:effectLst/>
              </a:rPr>
              <a:t>Notion de composant</a:t>
            </a:r>
            <a:endParaRPr lang="fr-FR" sz="1600" dirty="0"/>
          </a:p>
        </p:txBody>
      </p:sp>
      <p:sp>
        <p:nvSpPr>
          <p:cNvPr id="3" name="Espace réservé du contenu 2">
            <a:extLst>
              <a:ext uri="{FF2B5EF4-FFF2-40B4-BE49-F238E27FC236}">
                <a16:creationId xmlns:a16="http://schemas.microsoft.com/office/drawing/2014/main" id="{3CC4C4FC-B41F-4852-8775-E7E48CFD2812}"/>
              </a:ext>
            </a:extLst>
          </p:cNvPr>
          <p:cNvSpPr>
            <a:spLocks noGrp="1"/>
          </p:cNvSpPr>
          <p:nvPr>
            <p:ph idx="1"/>
          </p:nvPr>
        </p:nvSpPr>
        <p:spPr>
          <a:xfrm>
            <a:off x="677334" y="1871329"/>
            <a:ext cx="8596668" cy="4170033"/>
          </a:xfrm>
        </p:spPr>
        <p:txBody>
          <a:bodyPr>
            <a:normAutofit/>
          </a:bodyPr>
          <a:lstStyle/>
          <a:p>
            <a:pPr>
              <a:lnSpc>
                <a:spcPct val="150000"/>
              </a:lnSpc>
            </a:pPr>
            <a:r>
              <a:rPr lang="fr-FR" sz="1600" dirty="0">
                <a:effectLst/>
              </a:rPr>
              <a:t>En UML, un composant est un élément logiciel remplaçable et réutilisable qui</a:t>
            </a:r>
            <a:br>
              <a:rPr lang="fr-FR" sz="1600" dirty="0"/>
            </a:br>
            <a:r>
              <a:rPr lang="fr-FR" sz="1600" dirty="0">
                <a:effectLst/>
              </a:rPr>
              <a:t>fournit ou reçoit un service bien précis. Il peut être vu comme une pièce détachée</a:t>
            </a:r>
            <a:br>
              <a:rPr lang="fr-FR" sz="1600" dirty="0"/>
            </a:br>
            <a:r>
              <a:rPr lang="fr-FR" sz="1600" dirty="0">
                <a:effectLst/>
              </a:rPr>
              <a:t>du logiciel. Les </a:t>
            </a:r>
            <a:r>
              <a:rPr lang="fr-FR" sz="1600" dirty="0" err="1">
                <a:effectLst/>
              </a:rPr>
              <a:t>plu-gins</a:t>
            </a:r>
            <a:r>
              <a:rPr lang="fr-FR" sz="1600" dirty="0">
                <a:effectLst/>
              </a:rPr>
              <a:t>, les drivers, les codecs, les bibliothèques sont des</a:t>
            </a:r>
            <a:br>
              <a:rPr lang="fr-FR" sz="1600" dirty="0"/>
            </a:br>
            <a:r>
              <a:rPr lang="fr-FR" sz="1600" dirty="0">
                <a:effectLst/>
              </a:rPr>
              <a:t>composants.</a:t>
            </a:r>
          </a:p>
          <a:p>
            <a:pPr>
              <a:lnSpc>
                <a:spcPct val="150000"/>
              </a:lnSpc>
            </a:pPr>
            <a:r>
              <a:rPr lang="fr-FR" sz="1600" dirty="0"/>
              <a:t>Représentation graphique:</a:t>
            </a:r>
          </a:p>
          <a:p>
            <a:pPr>
              <a:lnSpc>
                <a:spcPct val="150000"/>
              </a:lnSpc>
            </a:pPr>
            <a:endParaRPr lang="fr-FR" sz="1600" dirty="0"/>
          </a:p>
        </p:txBody>
      </p:sp>
      <p:pic>
        <p:nvPicPr>
          <p:cNvPr id="5" name="Image 4">
            <a:extLst>
              <a:ext uri="{FF2B5EF4-FFF2-40B4-BE49-F238E27FC236}">
                <a16:creationId xmlns:a16="http://schemas.microsoft.com/office/drawing/2014/main" id="{5B8BA190-1072-476E-8518-B534ECD352B3}"/>
              </a:ext>
            </a:extLst>
          </p:cNvPr>
          <p:cNvPicPr>
            <a:picLocks noChangeAspect="1"/>
          </p:cNvPicPr>
          <p:nvPr/>
        </p:nvPicPr>
        <p:blipFill>
          <a:blip r:embed="rId2"/>
          <a:stretch>
            <a:fillRect/>
          </a:stretch>
        </p:blipFill>
        <p:spPr>
          <a:xfrm>
            <a:off x="1007213" y="4189338"/>
            <a:ext cx="7753350" cy="1647825"/>
          </a:xfrm>
          <a:prstGeom prst="rect">
            <a:avLst/>
          </a:prstGeom>
        </p:spPr>
      </p:pic>
    </p:spTree>
    <p:extLst>
      <p:ext uri="{BB962C8B-B14F-4D97-AF65-F5344CB8AC3E}">
        <p14:creationId xmlns:p14="http://schemas.microsoft.com/office/powerpoint/2010/main" val="2727377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C76DEB-6FC9-4166-95E2-80D31B0F8BDB}"/>
              </a:ext>
            </a:extLst>
          </p:cNvPr>
          <p:cNvSpPr>
            <a:spLocks noGrp="1"/>
          </p:cNvSpPr>
          <p:nvPr>
            <p:ph type="title"/>
          </p:nvPr>
        </p:nvSpPr>
        <p:spPr/>
        <p:txBody>
          <a:bodyPr>
            <a:noAutofit/>
          </a:bodyPr>
          <a:lstStyle/>
          <a:p>
            <a:r>
              <a:rPr lang="fr-FR" sz="1600" dirty="0">
                <a:effectLst/>
                <a:latin typeface="Berlin Sans FB Demi" panose="020E0802020502020306" pitchFamily="34" charset="0"/>
              </a:rPr>
              <a:t>VI.</a:t>
            </a:r>
            <a:r>
              <a:rPr lang="fr-FR" sz="2400" dirty="0">
                <a:effectLst/>
                <a:latin typeface="Berlin Sans FB Demi" panose="020E0802020502020306" pitchFamily="34" charset="0"/>
              </a:rPr>
              <a:t> </a:t>
            </a:r>
            <a:r>
              <a:rPr lang="fr-FR" sz="1600" dirty="0">
                <a:effectLst/>
                <a:latin typeface="Berlin Sans FB Demi" panose="020E0802020502020306" pitchFamily="34" charset="0"/>
              </a:rPr>
              <a:t>DIAGRAMME DE COMPOSANTS : ORGANISATION DU CODE EN MODULES,</a:t>
            </a:r>
            <a:br>
              <a:rPr lang="fr-FR" sz="1600" dirty="0">
                <a:effectLst/>
                <a:latin typeface="Berlin Sans FB Demi" panose="020E0802020502020306" pitchFamily="34" charset="0"/>
              </a:rPr>
            </a:br>
            <a:r>
              <a:rPr lang="fr-FR" sz="1600" dirty="0">
                <a:effectLst/>
                <a:latin typeface="Berlin Sans FB Demi" panose="020E0802020502020306" pitchFamily="34" charset="0"/>
              </a:rPr>
              <a:t>DÉPENDANCES</a:t>
            </a:r>
            <a:br>
              <a:rPr lang="fr-FR" sz="2400" dirty="0">
                <a:effectLst/>
                <a:latin typeface="Berlin Sans FB Demi" panose="020E0802020502020306" pitchFamily="34" charset="0"/>
              </a:rPr>
            </a:br>
            <a:r>
              <a:rPr lang="fr-FR" sz="1600" dirty="0">
                <a:effectLst/>
              </a:rPr>
              <a:t>Notion de composant</a:t>
            </a:r>
            <a:endParaRPr lang="fr-FR" sz="1600" dirty="0"/>
          </a:p>
        </p:txBody>
      </p:sp>
      <p:sp>
        <p:nvSpPr>
          <p:cNvPr id="7" name="Espace réservé du contenu 6">
            <a:extLst>
              <a:ext uri="{FF2B5EF4-FFF2-40B4-BE49-F238E27FC236}">
                <a16:creationId xmlns:a16="http://schemas.microsoft.com/office/drawing/2014/main" id="{F8487E8F-9A11-4B3F-A794-5C6807F615D2}"/>
              </a:ext>
            </a:extLst>
          </p:cNvPr>
          <p:cNvSpPr>
            <a:spLocks noGrp="1"/>
          </p:cNvSpPr>
          <p:nvPr>
            <p:ph idx="1"/>
          </p:nvPr>
        </p:nvSpPr>
        <p:spPr>
          <a:xfrm>
            <a:off x="677334" y="1740965"/>
            <a:ext cx="8596668" cy="4318888"/>
          </a:xfrm>
        </p:spPr>
        <p:txBody>
          <a:bodyPr/>
          <a:lstStyle/>
          <a:p>
            <a:r>
              <a:rPr lang="fr-FR" dirty="0"/>
              <a:t>Les composants et interfaces:</a:t>
            </a:r>
          </a:p>
          <a:p>
            <a:endParaRPr lang="fr-FR" dirty="0"/>
          </a:p>
        </p:txBody>
      </p:sp>
      <p:pic>
        <p:nvPicPr>
          <p:cNvPr id="9" name="Image 8">
            <a:extLst>
              <a:ext uri="{FF2B5EF4-FFF2-40B4-BE49-F238E27FC236}">
                <a16:creationId xmlns:a16="http://schemas.microsoft.com/office/drawing/2014/main" id="{8069BAC7-3C88-4F5A-BD04-98E25436D32F}"/>
              </a:ext>
            </a:extLst>
          </p:cNvPr>
          <p:cNvPicPr>
            <a:picLocks noChangeAspect="1"/>
          </p:cNvPicPr>
          <p:nvPr/>
        </p:nvPicPr>
        <p:blipFill>
          <a:blip r:embed="rId2"/>
          <a:stretch>
            <a:fillRect/>
          </a:stretch>
        </p:blipFill>
        <p:spPr>
          <a:xfrm>
            <a:off x="1197714" y="2186141"/>
            <a:ext cx="6946826" cy="1714268"/>
          </a:xfrm>
          <a:prstGeom prst="rect">
            <a:avLst/>
          </a:prstGeom>
        </p:spPr>
      </p:pic>
      <p:pic>
        <p:nvPicPr>
          <p:cNvPr id="11" name="Image 10">
            <a:extLst>
              <a:ext uri="{FF2B5EF4-FFF2-40B4-BE49-F238E27FC236}">
                <a16:creationId xmlns:a16="http://schemas.microsoft.com/office/drawing/2014/main" id="{C3F5861F-A57E-4F4B-B115-9D18E33A0441}"/>
              </a:ext>
            </a:extLst>
          </p:cNvPr>
          <p:cNvPicPr>
            <a:picLocks noChangeAspect="1"/>
          </p:cNvPicPr>
          <p:nvPr/>
        </p:nvPicPr>
        <p:blipFill>
          <a:blip r:embed="rId3"/>
          <a:stretch>
            <a:fillRect/>
          </a:stretch>
        </p:blipFill>
        <p:spPr>
          <a:xfrm>
            <a:off x="956377" y="4657725"/>
            <a:ext cx="7429500" cy="1590675"/>
          </a:xfrm>
          <a:prstGeom prst="rect">
            <a:avLst/>
          </a:prstGeom>
        </p:spPr>
      </p:pic>
    </p:spTree>
    <p:extLst>
      <p:ext uri="{BB962C8B-B14F-4D97-AF65-F5344CB8AC3E}">
        <p14:creationId xmlns:p14="http://schemas.microsoft.com/office/powerpoint/2010/main" val="746556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97F823-58F0-4DFB-99D0-A9CD8A6F640E}"/>
              </a:ext>
            </a:extLst>
          </p:cNvPr>
          <p:cNvSpPr>
            <a:spLocks noGrp="1"/>
          </p:cNvSpPr>
          <p:nvPr>
            <p:ph type="title"/>
          </p:nvPr>
        </p:nvSpPr>
        <p:spPr/>
        <p:txBody>
          <a:bodyPr>
            <a:noAutofit/>
          </a:bodyPr>
          <a:lstStyle/>
          <a:p>
            <a:r>
              <a:rPr lang="fr-FR" sz="1600" dirty="0">
                <a:effectLst/>
                <a:latin typeface="Berlin Sans FB Demi" panose="020E0802020502020306" pitchFamily="34" charset="0"/>
              </a:rPr>
              <a:t>VI.</a:t>
            </a:r>
            <a:r>
              <a:rPr lang="fr-FR" sz="2400" dirty="0">
                <a:effectLst/>
                <a:latin typeface="Berlin Sans FB Demi" panose="020E0802020502020306" pitchFamily="34" charset="0"/>
              </a:rPr>
              <a:t> </a:t>
            </a:r>
            <a:r>
              <a:rPr lang="fr-FR" sz="1600" dirty="0">
                <a:effectLst/>
                <a:latin typeface="Berlin Sans FB Demi" panose="020E0802020502020306" pitchFamily="34" charset="0"/>
              </a:rPr>
              <a:t>DIAGRAMME DE COMPOSANTS : ORGANISATION DU CODE EN MODULES,</a:t>
            </a:r>
            <a:br>
              <a:rPr lang="fr-FR" sz="1600" dirty="0">
                <a:effectLst/>
                <a:latin typeface="Berlin Sans FB Demi" panose="020E0802020502020306" pitchFamily="34" charset="0"/>
              </a:rPr>
            </a:br>
            <a:r>
              <a:rPr lang="fr-FR" sz="1600" dirty="0">
                <a:effectLst/>
                <a:latin typeface="Berlin Sans FB Demi" panose="020E0802020502020306" pitchFamily="34" charset="0"/>
              </a:rPr>
              <a:t>DÉPENDANCES</a:t>
            </a:r>
            <a:br>
              <a:rPr lang="fr-FR" sz="2400" dirty="0">
                <a:effectLst/>
                <a:latin typeface="Berlin Sans FB Demi" panose="020E0802020502020306" pitchFamily="34" charset="0"/>
              </a:rPr>
            </a:br>
            <a:r>
              <a:rPr lang="fr-FR" sz="1600" dirty="0">
                <a:effectLst/>
              </a:rPr>
              <a:t>Notion de composant</a:t>
            </a:r>
            <a:endParaRPr lang="fr-FR" sz="1600" dirty="0"/>
          </a:p>
        </p:txBody>
      </p:sp>
      <p:sp>
        <p:nvSpPr>
          <p:cNvPr id="3" name="Espace réservé du contenu 2">
            <a:extLst>
              <a:ext uri="{FF2B5EF4-FFF2-40B4-BE49-F238E27FC236}">
                <a16:creationId xmlns:a16="http://schemas.microsoft.com/office/drawing/2014/main" id="{5B1918C0-04B3-4CC4-BF7D-62B2AD3E150F}"/>
              </a:ext>
            </a:extLst>
          </p:cNvPr>
          <p:cNvSpPr>
            <a:spLocks noGrp="1"/>
          </p:cNvSpPr>
          <p:nvPr>
            <p:ph idx="1"/>
          </p:nvPr>
        </p:nvSpPr>
        <p:spPr>
          <a:xfrm>
            <a:off x="677334" y="1850065"/>
            <a:ext cx="8596668" cy="4191297"/>
          </a:xfrm>
        </p:spPr>
        <p:txBody>
          <a:bodyPr>
            <a:normAutofit lnSpcReduction="10000"/>
          </a:bodyPr>
          <a:lstStyle/>
          <a:p>
            <a:pPr marL="0" indent="0">
              <a:lnSpc>
                <a:spcPct val="150000"/>
              </a:lnSpc>
              <a:buNone/>
            </a:pPr>
            <a:r>
              <a:rPr lang="fr-FR" sz="1600" dirty="0">
                <a:effectLst/>
                <a:latin typeface="+mj-lt"/>
              </a:rPr>
              <a:t>Le diagramme de composants fait parti des diagrammes structuraux (statiques) d’UML. Il permet de représenter les différents éléments logiciels (composants) du système et leurs dépendances (relations qui les lient). Comme nous venons de le voir lorsque nous définissons la notion de composant, ces dépendances peuvent être:</a:t>
            </a:r>
          </a:p>
          <a:p>
            <a:pPr>
              <a:lnSpc>
                <a:spcPct val="150000"/>
              </a:lnSpc>
            </a:pPr>
            <a:r>
              <a:rPr lang="fr-FR" sz="1600" dirty="0">
                <a:latin typeface="+mj-lt"/>
              </a:rPr>
              <a:t>Des relations de compositions (boîte blanche)</a:t>
            </a:r>
          </a:p>
          <a:p>
            <a:pPr>
              <a:lnSpc>
                <a:spcPct val="150000"/>
              </a:lnSpc>
            </a:pPr>
            <a:r>
              <a:rPr lang="fr-FR" sz="1600" dirty="0">
                <a:latin typeface="+mj-lt"/>
              </a:rPr>
              <a:t>Des relations d’assemblages et de connexion (via des interfaces)</a:t>
            </a:r>
          </a:p>
          <a:p>
            <a:pPr marL="0" indent="0">
              <a:lnSpc>
                <a:spcPct val="150000"/>
              </a:lnSpc>
              <a:buNone/>
            </a:pPr>
            <a:r>
              <a:rPr lang="fr-FR" sz="1600" dirty="0">
                <a:latin typeface="+mj-lt"/>
              </a:rPr>
              <a:t>Mais elles peuvent aussi être d’autre type tel que :</a:t>
            </a:r>
          </a:p>
          <a:p>
            <a:pPr>
              <a:lnSpc>
                <a:spcPct val="150000"/>
              </a:lnSpc>
            </a:pPr>
            <a:r>
              <a:rPr lang="fr-FR" sz="1600" dirty="0">
                <a:latin typeface="+mj-lt"/>
              </a:rPr>
              <a:t>Des contraintes de compilation, des éditions de liens (les composant sont alors des fichiers de code source, des fichiers en binaire, des bibliothèques...). Dans ce cas, un stéréotype peut préciser la nature de la dépendance</a:t>
            </a:r>
          </a:p>
        </p:txBody>
      </p:sp>
    </p:spTree>
    <p:extLst>
      <p:ext uri="{BB962C8B-B14F-4D97-AF65-F5344CB8AC3E}">
        <p14:creationId xmlns:p14="http://schemas.microsoft.com/office/powerpoint/2010/main" val="750911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2BBE9-83A4-4AA1-AD55-A709BE2B5992}"/>
              </a:ext>
            </a:extLst>
          </p:cNvPr>
          <p:cNvSpPr>
            <a:spLocks noGrp="1"/>
          </p:cNvSpPr>
          <p:nvPr>
            <p:ph type="title"/>
          </p:nvPr>
        </p:nvSpPr>
        <p:spPr>
          <a:xfrm>
            <a:off x="677334" y="609600"/>
            <a:ext cx="8596668" cy="751367"/>
          </a:xfrm>
        </p:spPr>
        <p:txBody>
          <a:bodyPr>
            <a:normAutofit fontScale="90000"/>
          </a:bodyPr>
          <a:lstStyle/>
          <a:p>
            <a:r>
              <a:rPr lang="fr-FR" sz="2000" dirty="0">
                <a:effectLst/>
                <a:latin typeface="Berlin Sans FB Demi" panose="020E0802020502020306" pitchFamily="34" charset="0"/>
              </a:rPr>
              <a:t>VII. DIAGRAMME DE DÉPLOIEMENT : DÉPLOIEMENT PHYSIQUE DU SYSTÈME</a:t>
            </a:r>
            <a:br>
              <a:rPr lang="fr-FR" sz="2000" dirty="0">
                <a:effectLst/>
                <a:latin typeface="Berlin Sans FB Demi" panose="020E0802020502020306" pitchFamily="34" charset="0"/>
              </a:rPr>
            </a:br>
            <a:endParaRPr lang="fr-FR" sz="2000" dirty="0">
              <a:latin typeface="Berlin Sans FB Demi" panose="020E0802020502020306" pitchFamily="34" charset="0"/>
            </a:endParaRPr>
          </a:p>
        </p:txBody>
      </p:sp>
      <p:sp>
        <p:nvSpPr>
          <p:cNvPr id="3" name="Espace réservé du contenu 2">
            <a:extLst>
              <a:ext uri="{FF2B5EF4-FFF2-40B4-BE49-F238E27FC236}">
                <a16:creationId xmlns:a16="http://schemas.microsoft.com/office/drawing/2014/main" id="{8BA6B502-EC55-4A07-B7DA-D40504178832}"/>
              </a:ext>
            </a:extLst>
          </p:cNvPr>
          <p:cNvSpPr>
            <a:spLocks noGrp="1"/>
          </p:cNvSpPr>
          <p:nvPr>
            <p:ph idx="1"/>
          </p:nvPr>
        </p:nvSpPr>
        <p:spPr>
          <a:xfrm>
            <a:off x="677334" y="1244009"/>
            <a:ext cx="8596668" cy="4797353"/>
          </a:xfrm>
        </p:spPr>
        <p:txBody>
          <a:bodyPr/>
          <a:lstStyle/>
          <a:p>
            <a:pPr marL="0" indent="0">
              <a:lnSpc>
                <a:spcPct val="150000"/>
              </a:lnSpc>
              <a:buNone/>
            </a:pPr>
            <a:r>
              <a:rPr lang="fr-FR" dirty="0"/>
              <a:t>Le diagramme de déploiement est une vue statique qui sert à représenter l’utilisation de l’infrastructure physique (machines, réseaux, ...) par le système et la manière dont les composants du système sont répartis ainsi que leurs relations entre eux</a:t>
            </a:r>
          </a:p>
          <a:p>
            <a:pPr marL="0" indent="0">
              <a:lnSpc>
                <a:spcPct val="150000"/>
              </a:lnSpc>
              <a:buNone/>
            </a:pPr>
            <a:r>
              <a:rPr lang="fr-FR" dirty="0">
                <a:effectLst/>
                <a:latin typeface="Arial" panose="020B0604020202020204" pitchFamily="34" charset="0"/>
              </a:rPr>
              <a:t>Rôles du diagramme de déploiement:</a:t>
            </a:r>
            <a:endParaRPr lang="fr-FR" dirty="0">
              <a:effectLst/>
              <a:latin typeface="Times New Roman" panose="02020603050405020304" pitchFamily="18" charset="0"/>
            </a:endParaRPr>
          </a:p>
          <a:p>
            <a:pPr>
              <a:lnSpc>
                <a:spcPct val="150000"/>
              </a:lnSpc>
            </a:pPr>
            <a:r>
              <a:rPr lang="fr-FR" dirty="0">
                <a:effectLst/>
                <a:latin typeface="+mj-lt"/>
              </a:rPr>
              <a:t>De faire la disposition physique des ressources qui constituent le système et montre la répartition des composants (éléments logiciels) sur ces matériels ;</a:t>
            </a:r>
          </a:p>
          <a:p>
            <a:pPr>
              <a:lnSpc>
                <a:spcPct val="150000"/>
              </a:lnSpc>
            </a:pPr>
            <a:r>
              <a:rPr lang="fr-FR" dirty="0">
                <a:effectLst/>
                <a:latin typeface="+mj-lt"/>
              </a:rPr>
              <a:t>De connaître la nature des connexions de communication entre les différentes ressources matérielles.</a:t>
            </a:r>
            <a:endParaRPr lang="fr-FR" dirty="0">
              <a:latin typeface="+mj-lt"/>
            </a:endParaRPr>
          </a:p>
        </p:txBody>
      </p:sp>
    </p:spTree>
    <p:extLst>
      <p:ext uri="{BB962C8B-B14F-4D97-AF65-F5344CB8AC3E}">
        <p14:creationId xmlns:p14="http://schemas.microsoft.com/office/powerpoint/2010/main" val="295581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E48C4F-5A1F-4EDD-9636-1B6E6AB1E28C}"/>
              </a:ext>
            </a:extLst>
          </p:cNvPr>
          <p:cNvSpPr>
            <a:spLocks noGrp="1"/>
          </p:cNvSpPr>
          <p:nvPr>
            <p:ph type="title"/>
          </p:nvPr>
        </p:nvSpPr>
        <p:spPr>
          <a:xfrm>
            <a:off x="677334" y="609600"/>
            <a:ext cx="8596668" cy="762000"/>
          </a:xfrm>
        </p:spPr>
        <p:txBody>
          <a:bodyPr/>
          <a:lstStyle/>
          <a:p>
            <a:r>
              <a:rPr lang="fr-FR" b="1" dirty="0">
                <a:latin typeface="Berlin Sans FB Demi" panose="020E0802020502020306" pitchFamily="34" charset="0"/>
              </a:rPr>
              <a:t>INTRODUCTION</a:t>
            </a:r>
          </a:p>
        </p:txBody>
      </p:sp>
      <p:sp>
        <p:nvSpPr>
          <p:cNvPr id="3" name="Espace réservé du contenu 2">
            <a:extLst>
              <a:ext uri="{FF2B5EF4-FFF2-40B4-BE49-F238E27FC236}">
                <a16:creationId xmlns:a16="http://schemas.microsoft.com/office/drawing/2014/main" id="{826B2980-B8C4-4B48-A5EF-CC014F6C4A04}"/>
              </a:ext>
            </a:extLst>
          </p:cNvPr>
          <p:cNvSpPr>
            <a:spLocks noGrp="1"/>
          </p:cNvSpPr>
          <p:nvPr>
            <p:ph idx="1"/>
          </p:nvPr>
        </p:nvSpPr>
        <p:spPr>
          <a:xfrm>
            <a:off x="677334" y="1679945"/>
            <a:ext cx="8596668" cy="4361418"/>
          </a:xfrm>
        </p:spPr>
        <p:txBody>
          <a:bodyPr/>
          <a:lstStyle/>
          <a:p>
            <a:endParaRPr lang="fr-FR" dirty="0"/>
          </a:p>
        </p:txBody>
      </p:sp>
    </p:spTree>
    <p:extLst>
      <p:ext uri="{BB962C8B-B14F-4D97-AF65-F5344CB8AC3E}">
        <p14:creationId xmlns:p14="http://schemas.microsoft.com/office/powerpoint/2010/main" val="390528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6CF70-3213-4773-BBE7-706D1F13A5D9}"/>
              </a:ext>
            </a:extLst>
          </p:cNvPr>
          <p:cNvSpPr>
            <a:spLocks noGrp="1"/>
          </p:cNvSpPr>
          <p:nvPr>
            <p:ph type="title"/>
          </p:nvPr>
        </p:nvSpPr>
        <p:spPr>
          <a:xfrm>
            <a:off x="677334" y="563228"/>
            <a:ext cx="8596668" cy="506819"/>
          </a:xfrm>
        </p:spPr>
        <p:txBody>
          <a:bodyPr>
            <a:noAutofit/>
          </a:bodyPr>
          <a:lstStyle/>
          <a:p>
            <a:r>
              <a:rPr lang="fr-FR" sz="1800" dirty="0">
                <a:effectLst/>
                <a:latin typeface="Berlin Sans FB Demi" panose="020E0802020502020306" pitchFamily="34" charset="0"/>
              </a:rPr>
              <a:t>VII. DIAGRAMME DE DÉPLOIEMENT : DÉPLOIEMENT PHYSIQUE DU SYSTÈME</a:t>
            </a:r>
            <a:br>
              <a:rPr lang="fr-FR" sz="1800" dirty="0">
                <a:effectLst/>
                <a:latin typeface="Berlin Sans FB Demi" panose="020E0802020502020306" pitchFamily="34" charset="0"/>
              </a:rPr>
            </a:br>
            <a:r>
              <a:rPr lang="fr-FR" sz="1400" dirty="0">
                <a:effectLst/>
              </a:rPr>
              <a:t>Les éléments du diagramme de déploiement</a:t>
            </a:r>
            <a:endParaRPr lang="fr-FR" sz="1800" dirty="0"/>
          </a:p>
        </p:txBody>
      </p:sp>
      <p:sp>
        <p:nvSpPr>
          <p:cNvPr id="3" name="Espace réservé du contenu 2">
            <a:extLst>
              <a:ext uri="{FF2B5EF4-FFF2-40B4-BE49-F238E27FC236}">
                <a16:creationId xmlns:a16="http://schemas.microsoft.com/office/drawing/2014/main" id="{3A03AD54-F66D-4F5F-9E95-6753091E4FE2}"/>
              </a:ext>
            </a:extLst>
          </p:cNvPr>
          <p:cNvSpPr>
            <a:spLocks noGrp="1"/>
          </p:cNvSpPr>
          <p:nvPr>
            <p:ph idx="1"/>
          </p:nvPr>
        </p:nvSpPr>
        <p:spPr>
          <a:xfrm>
            <a:off x="677334" y="1244009"/>
            <a:ext cx="8596668" cy="4797353"/>
          </a:xfrm>
        </p:spPr>
        <p:txBody>
          <a:bodyPr/>
          <a:lstStyle/>
          <a:p>
            <a:pPr>
              <a:lnSpc>
                <a:spcPct val="150000"/>
              </a:lnSpc>
            </a:pPr>
            <a:r>
              <a:rPr lang="fr-FR" sz="1600" dirty="0"/>
              <a:t>Les nœuds</a:t>
            </a:r>
            <a:r>
              <a:rPr lang="fr-FR" sz="1600" dirty="0">
                <a:latin typeface="+mj-lt"/>
              </a:rPr>
              <a:t>: </a:t>
            </a:r>
            <a:r>
              <a:rPr lang="fr-FR" sz="1600" dirty="0">
                <a:effectLst/>
                <a:latin typeface="+mj-lt"/>
              </a:rPr>
              <a:t>Un nœud est une ressource matérielle du système. En général, cette ressource possède au minimum de la mémoire et parfois aussi des capacités de calcul (des ressources humaines ou des périphériques sont des ressources modélisées par les</a:t>
            </a:r>
            <a:br>
              <a:rPr lang="fr-FR" sz="1600" dirty="0">
                <a:latin typeface="+mj-lt"/>
              </a:rPr>
            </a:br>
            <a:r>
              <a:rPr lang="fr-FR" sz="1600" dirty="0">
                <a:effectLst/>
                <a:latin typeface="+mj-lt"/>
              </a:rPr>
              <a:t>nœuds). Les ressources matérielles sont quelques fois représentées avec le stéréotypé &lt;&lt;</a:t>
            </a:r>
            <a:r>
              <a:rPr lang="fr-FR" sz="1600" dirty="0" err="1">
                <a:effectLst/>
                <a:latin typeface="+mj-lt"/>
              </a:rPr>
              <a:t>device</a:t>
            </a:r>
            <a:r>
              <a:rPr lang="fr-FR" sz="1600" dirty="0">
                <a:effectLst/>
                <a:latin typeface="+mj-lt"/>
              </a:rPr>
              <a:t>&gt;&gt; (exemple : ordinateurs de bureau, ...)</a:t>
            </a:r>
          </a:p>
          <a:p>
            <a:endParaRPr lang="fr-FR" dirty="0">
              <a:latin typeface="+mj-lt"/>
            </a:endParaRPr>
          </a:p>
        </p:txBody>
      </p:sp>
      <p:pic>
        <p:nvPicPr>
          <p:cNvPr id="5" name="Image 4">
            <a:extLst>
              <a:ext uri="{FF2B5EF4-FFF2-40B4-BE49-F238E27FC236}">
                <a16:creationId xmlns:a16="http://schemas.microsoft.com/office/drawing/2014/main" id="{DF0F5276-EDF8-4B66-8576-B0F368DFDEA2}"/>
              </a:ext>
            </a:extLst>
          </p:cNvPr>
          <p:cNvPicPr>
            <a:picLocks noChangeAspect="1"/>
          </p:cNvPicPr>
          <p:nvPr/>
        </p:nvPicPr>
        <p:blipFill>
          <a:blip r:embed="rId2"/>
          <a:stretch>
            <a:fillRect/>
          </a:stretch>
        </p:blipFill>
        <p:spPr>
          <a:xfrm>
            <a:off x="1251393" y="3180685"/>
            <a:ext cx="7448550" cy="1581150"/>
          </a:xfrm>
          <a:prstGeom prst="rect">
            <a:avLst/>
          </a:prstGeom>
        </p:spPr>
      </p:pic>
      <p:pic>
        <p:nvPicPr>
          <p:cNvPr id="7" name="Image 6">
            <a:extLst>
              <a:ext uri="{FF2B5EF4-FFF2-40B4-BE49-F238E27FC236}">
                <a16:creationId xmlns:a16="http://schemas.microsoft.com/office/drawing/2014/main" id="{B6ECCEA3-1759-4AD7-A1BB-6A7A247F8B58}"/>
              </a:ext>
            </a:extLst>
          </p:cNvPr>
          <p:cNvPicPr>
            <a:picLocks noChangeAspect="1"/>
          </p:cNvPicPr>
          <p:nvPr/>
        </p:nvPicPr>
        <p:blipFill>
          <a:blip r:embed="rId3"/>
          <a:stretch>
            <a:fillRect/>
          </a:stretch>
        </p:blipFill>
        <p:spPr>
          <a:xfrm>
            <a:off x="1352334" y="4845242"/>
            <a:ext cx="7105650" cy="1590675"/>
          </a:xfrm>
          <a:prstGeom prst="rect">
            <a:avLst/>
          </a:prstGeom>
        </p:spPr>
      </p:pic>
    </p:spTree>
    <p:extLst>
      <p:ext uri="{BB962C8B-B14F-4D97-AF65-F5344CB8AC3E}">
        <p14:creationId xmlns:p14="http://schemas.microsoft.com/office/powerpoint/2010/main" val="1187949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DEA7A-4E65-4998-BE5B-9A4CB7688AED}"/>
              </a:ext>
            </a:extLst>
          </p:cNvPr>
          <p:cNvSpPr>
            <a:spLocks noGrp="1"/>
          </p:cNvSpPr>
          <p:nvPr>
            <p:ph type="title"/>
          </p:nvPr>
        </p:nvSpPr>
        <p:spPr>
          <a:xfrm>
            <a:off x="677334" y="609600"/>
            <a:ext cx="8596668" cy="634409"/>
          </a:xfrm>
        </p:spPr>
        <p:txBody>
          <a:bodyPr>
            <a:noAutofit/>
          </a:bodyPr>
          <a:lstStyle/>
          <a:p>
            <a:r>
              <a:rPr lang="fr-FR" sz="1800" dirty="0">
                <a:effectLst/>
                <a:latin typeface="Berlin Sans FB Demi" panose="020E0802020502020306" pitchFamily="34" charset="0"/>
              </a:rPr>
              <a:t>VII. DIAGRAMME DE DÉPLOIEMENT : DÉPLOIEMENT PHYSIQUE DU SYSTÈME</a:t>
            </a:r>
            <a:br>
              <a:rPr lang="fr-FR" sz="1800" dirty="0">
                <a:effectLst/>
                <a:latin typeface="Berlin Sans FB Demi" panose="020E0802020502020306" pitchFamily="34" charset="0"/>
              </a:rPr>
            </a:br>
            <a:r>
              <a:rPr lang="fr-FR" sz="1600" dirty="0">
                <a:effectLst/>
              </a:rPr>
              <a:t>Les chemins de communication</a:t>
            </a:r>
            <a:endParaRPr lang="fr-FR" sz="1800" dirty="0"/>
          </a:p>
        </p:txBody>
      </p:sp>
      <p:sp>
        <p:nvSpPr>
          <p:cNvPr id="3" name="Espace réservé du contenu 2">
            <a:extLst>
              <a:ext uri="{FF2B5EF4-FFF2-40B4-BE49-F238E27FC236}">
                <a16:creationId xmlns:a16="http://schemas.microsoft.com/office/drawing/2014/main" id="{9AF120E2-12A0-404C-AF81-4D2BA09C20D9}"/>
              </a:ext>
            </a:extLst>
          </p:cNvPr>
          <p:cNvSpPr>
            <a:spLocks noGrp="1"/>
          </p:cNvSpPr>
          <p:nvPr>
            <p:ph idx="1"/>
          </p:nvPr>
        </p:nvSpPr>
        <p:spPr>
          <a:xfrm>
            <a:off x="677334" y="1371601"/>
            <a:ext cx="8596668" cy="4669762"/>
          </a:xfrm>
        </p:spPr>
        <p:txBody>
          <a:bodyPr/>
          <a:lstStyle/>
          <a:p>
            <a:pPr marL="0" indent="0">
              <a:lnSpc>
                <a:spcPct val="150000"/>
              </a:lnSpc>
              <a:buNone/>
            </a:pPr>
            <a:r>
              <a:rPr lang="fr-FR" dirty="0"/>
              <a:t>Les différents nœuds qui apparaissent dans le diagramme de déploiement sont connectés entre eux par des lignes qui symbolisent un support de communication → Ce sont les chemins de communications. Le chemin de communication est donc un lien qui permet de modéliser de façon simpliste la communication entre 2 nœuds (liaison Ethernet, USB, série...).</a:t>
            </a:r>
          </a:p>
          <a:p>
            <a:pPr marL="0" indent="0">
              <a:lnSpc>
                <a:spcPct val="150000"/>
              </a:lnSpc>
              <a:buNone/>
            </a:pPr>
            <a:endParaRPr lang="fr-FR" dirty="0"/>
          </a:p>
        </p:txBody>
      </p:sp>
      <p:pic>
        <p:nvPicPr>
          <p:cNvPr id="5" name="Image 4">
            <a:extLst>
              <a:ext uri="{FF2B5EF4-FFF2-40B4-BE49-F238E27FC236}">
                <a16:creationId xmlns:a16="http://schemas.microsoft.com/office/drawing/2014/main" id="{473513FF-8B99-4603-AB9A-6E2D07408B1B}"/>
              </a:ext>
            </a:extLst>
          </p:cNvPr>
          <p:cNvPicPr>
            <a:picLocks noChangeAspect="1"/>
          </p:cNvPicPr>
          <p:nvPr/>
        </p:nvPicPr>
        <p:blipFill>
          <a:blip r:embed="rId2"/>
          <a:stretch>
            <a:fillRect/>
          </a:stretch>
        </p:blipFill>
        <p:spPr>
          <a:xfrm>
            <a:off x="1098993" y="4200524"/>
            <a:ext cx="7753350" cy="1285875"/>
          </a:xfrm>
          <a:prstGeom prst="rect">
            <a:avLst/>
          </a:prstGeom>
        </p:spPr>
      </p:pic>
    </p:spTree>
    <p:extLst>
      <p:ext uri="{BB962C8B-B14F-4D97-AF65-F5344CB8AC3E}">
        <p14:creationId xmlns:p14="http://schemas.microsoft.com/office/powerpoint/2010/main" val="863867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E1CA8-FF98-4453-907A-D82E79AD191E}"/>
              </a:ext>
            </a:extLst>
          </p:cNvPr>
          <p:cNvSpPr>
            <a:spLocks noGrp="1"/>
          </p:cNvSpPr>
          <p:nvPr>
            <p:ph type="title"/>
          </p:nvPr>
        </p:nvSpPr>
        <p:spPr/>
        <p:txBody>
          <a:bodyPr>
            <a:noAutofit/>
          </a:bodyPr>
          <a:lstStyle/>
          <a:p>
            <a:r>
              <a:rPr lang="fr-FR" sz="1800" dirty="0">
                <a:effectLst/>
                <a:latin typeface="Berlin Sans FB Demi" panose="020E0802020502020306" pitchFamily="34" charset="0"/>
              </a:rPr>
              <a:t>VII. DIAGRAMME DE DÉPLOIEMENT : DÉPLOIEMENT PHYSIQUE DU SYSTÈME</a:t>
            </a:r>
            <a:br>
              <a:rPr lang="fr-FR" sz="1800" dirty="0">
                <a:effectLst/>
                <a:latin typeface="Berlin Sans FB Demi" panose="020E0802020502020306" pitchFamily="34" charset="0"/>
              </a:rPr>
            </a:br>
            <a:r>
              <a:rPr lang="fr-FR" sz="1800" dirty="0">
                <a:effectLst/>
              </a:rPr>
              <a:t>Les artefacts</a:t>
            </a:r>
            <a:endParaRPr lang="fr-FR" sz="1800" dirty="0"/>
          </a:p>
        </p:txBody>
      </p:sp>
      <p:sp>
        <p:nvSpPr>
          <p:cNvPr id="3" name="Espace réservé du contenu 2">
            <a:extLst>
              <a:ext uri="{FF2B5EF4-FFF2-40B4-BE49-F238E27FC236}">
                <a16:creationId xmlns:a16="http://schemas.microsoft.com/office/drawing/2014/main" id="{0A7AB885-BDC9-4B75-ABB8-0AB5B5B495A0}"/>
              </a:ext>
            </a:extLst>
          </p:cNvPr>
          <p:cNvSpPr>
            <a:spLocks noGrp="1"/>
          </p:cNvSpPr>
          <p:nvPr>
            <p:ph idx="1"/>
          </p:nvPr>
        </p:nvSpPr>
        <p:spPr>
          <a:xfrm>
            <a:off x="677334" y="1573619"/>
            <a:ext cx="8596668" cy="4467743"/>
          </a:xfrm>
        </p:spPr>
        <p:txBody>
          <a:bodyPr/>
          <a:lstStyle/>
          <a:p>
            <a:pPr marL="0" indent="0">
              <a:lnSpc>
                <a:spcPct val="150000"/>
              </a:lnSpc>
              <a:buNone/>
            </a:pPr>
            <a:r>
              <a:rPr lang="fr-FR" dirty="0">
                <a:effectLst/>
                <a:latin typeface="+mj-lt"/>
              </a:rPr>
              <a:t>L'artefact est le terme générique qui désigne n'importe quel élément produit du travail, c’est un élément concret et existant dans le monde réel (document, exécutable, fichier, base de donnée...). </a:t>
            </a:r>
          </a:p>
          <a:p>
            <a:pPr marL="0" indent="0">
              <a:lnSpc>
                <a:spcPct val="150000"/>
              </a:lnSpc>
              <a:buNone/>
            </a:pPr>
            <a:r>
              <a:rPr lang="fr-FR" dirty="0">
                <a:effectLst/>
                <a:latin typeface="+mj-lt"/>
              </a:rPr>
              <a:t>Un artefact se représente par un rectangle contenant son nom et le stéréotype &lt;&lt;</a:t>
            </a:r>
            <a:r>
              <a:rPr lang="fr-FR" dirty="0" err="1">
                <a:effectLst/>
                <a:latin typeface="+mj-lt"/>
              </a:rPr>
              <a:t>artifact</a:t>
            </a:r>
            <a:r>
              <a:rPr lang="fr-FR" dirty="0">
                <a:effectLst/>
                <a:latin typeface="+mj-lt"/>
              </a:rPr>
              <a:t>&gt;&gt;. Un artefact qui est la manifestation d’un composant est relié à celui-ci par une relation de dépendance (flèche en pointillées) stéréotypé &lt;&lt;</a:t>
            </a:r>
            <a:r>
              <a:rPr lang="fr-FR" dirty="0" err="1">
                <a:effectLst/>
                <a:latin typeface="+mj-lt"/>
              </a:rPr>
              <a:t>manifest</a:t>
            </a:r>
            <a:r>
              <a:rPr lang="fr-FR" dirty="0">
                <a:effectLst/>
                <a:latin typeface="+mj-lt"/>
              </a:rPr>
              <a:t>&gt;&gt; orienté de l’artefact vers le composant.</a:t>
            </a:r>
          </a:p>
          <a:p>
            <a:pPr marL="0" indent="0">
              <a:lnSpc>
                <a:spcPct val="150000"/>
              </a:lnSpc>
              <a:buNone/>
            </a:pPr>
            <a:endParaRPr lang="fr-FR" dirty="0">
              <a:latin typeface="+mj-lt"/>
            </a:endParaRPr>
          </a:p>
        </p:txBody>
      </p:sp>
      <p:pic>
        <p:nvPicPr>
          <p:cNvPr id="5" name="Image 4">
            <a:extLst>
              <a:ext uri="{FF2B5EF4-FFF2-40B4-BE49-F238E27FC236}">
                <a16:creationId xmlns:a16="http://schemas.microsoft.com/office/drawing/2014/main" id="{8D472033-26B1-4459-9253-C11EFE7AC429}"/>
              </a:ext>
            </a:extLst>
          </p:cNvPr>
          <p:cNvPicPr>
            <a:picLocks noChangeAspect="1"/>
          </p:cNvPicPr>
          <p:nvPr/>
        </p:nvPicPr>
        <p:blipFill>
          <a:blip r:embed="rId2"/>
          <a:stretch>
            <a:fillRect/>
          </a:stretch>
        </p:blipFill>
        <p:spPr>
          <a:xfrm>
            <a:off x="1326301" y="4919447"/>
            <a:ext cx="6200775" cy="1038225"/>
          </a:xfrm>
          <a:prstGeom prst="rect">
            <a:avLst/>
          </a:prstGeom>
        </p:spPr>
      </p:pic>
    </p:spTree>
    <p:extLst>
      <p:ext uri="{BB962C8B-B14F-4D97-AF65-F5344CB8AC3E}">
        <p14:creationId xmlns:p14="http://schemas.microsoft.com/office/powerpoint/2010/main" val="307862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5E8407-38FF-4004-A2F1-2F2A31634E36}"/>
              </a:ext>
            </a:extLst>
          </p:cNvPr>
          <p:cNvSpPr>
            <a:spLocks noGrp="1"/>
          </p:cNvSpPr>
          <p:nvPr>
            <p:ph type="title"/>
          </p:nvPr>
        </p:nvSpPr>
        <p:spPr>
          <a:xfrm>
            <a:off x="677334" y="609600"/>
            <a:ext cx="8596668" cy="676940"/>
          </a:xfrm>
        </p:spPr>
        <p:txBody>
          <a:bodyPr>
            <a:noAutofit/>
          </a:bodyPr>
          <a:lstStyle/>
          <a:p>
            <a:r>
              <a:rPr lang="fr-FR" sz="1800" dirty="0">
                <a:effectLst/>
                <a:latin typeface="Berlin Sans FB Demi" panose="020E0802020502020306" pitchFamily="34" charset="0"/>
              </a:rPr>
              <a:t>VII. DIAGRAMME DE DÉPLOIEMENT : DÉPLOIEMENT PHYSIQUE DU SYSTÈME</a:t>
            </a:r>
            <a:br>
              <a:rPr lang="fr-FR" sz="1800" dirty="0">
                <a:effectLst/>
                <a:latin typeface="Berlin Sans FB Demi" panose="020E0802020502020306" pitchFamily="34" charset="0"/>
              </a:rPr>
            </a:br>
            <a:r>
              <a:rPr lang="fr-FR" sz="1800" dirty="0">
                <a:effectLst/>
              </a:rPr>
              <a:t>Les artefacts</a:t>
            </a:r>
            <a:endParaRPr lang="fr-FR" sz="1800" dirty="0"/>
          </a:p>
        </p:txBody>
      </p:sp>
      <p:pic>
        <p:nvPicPr>
          <p:cNvPr id="5" name="Espace réservé du contenu 4">
            <a:extLst>
              <a:ext uri="{FF2B5EF4-FFF2-40B4-BE49-F238E27FC236}">
                <a16:creationId xmlns:a16="http://schemas.microsoft.com/office/drawing/2014/main" id="{E726DE4C-E971-412A-A928-DE619E036E44}"/>
              </a:ext>
            </a:extLst>
          </p:cNvPr>
          <p:cNvPicPr>
            <a:picLocks noGrp="1" noChangeAspect="1"/>
          </p:cNvPicPr>
          <p:nvPr>
            <p:ph idx="1"/>
          </p:nvPr>
        </p:nvPicPr>
        <p:blipFill>
          <a:blip r:embed="rId2"/>
          <a:stretch>
            <a:fillRect/>
          </a:stretch>
        </p:blipFill>
        <p:spPr>
          <a:xfrm>
            <a:off x="1932781" y="1809325"/>
            <a:ext cx="6086475" cy="1743075"/>
          </a:xfrm>
        </p:spPr>
      </p:pic>
      <p:pic>
        <p:nvPicPr>
          <p:cNvPr id="7" name="Image 6">
            <a:extLst>
              <a:ext uri="{FF2B5EF4-FFF2-40B4-BE49-F238E27FC236}">
                <a16:creationId xmlns:a16="http://schemas.microsoft.com/office/drawing/2014/main" id="{0C76661E-55FB-4BC1-AD15-6E38EB435D87}"/>
              </a:ext>
            </a:extLst>
          </p:cNvPr>
          <p:cNvPicPr>
            <a:picLocks noChangeAspect="1"/>
          </p:cNvPicPr>
          <p:nvPr/>
        </p:nvPicPr>
        <p:blipFill>
          <a:blip r:embed="rId3"/>
          <a:stretch>
            <a:fillRect/>
          </a:stretch>
        </p:blipFill>
        <p:spPr>
          <a:xfrm>
            <a:off x="2214336" y="3971151"/>
            <a:ext cx="7210425" cy="2466975"/>
          </a:xfrm>
          <a:prstGeom prst="rect">
            <a:avLst/>
          </a:prstGeom>
        </p:spPr>
      </p:pic>
    </p:spTree>
    <p:extLst>
      <p:ext uri="{BB962C8B-B14F-4D97-AF65-F5344CB8AC3E}">
        <p14:creationId xmlns:p14="http://schemas.microsoft.com/office/powerpoint/2010/main" val="1724982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C332D0-7EBE-472E-9060-5186408DC74E}"/>
              </a:ext>
            </a:extLst>
          </p:cNvPr>
          <p:cNvSpPr>
            <a:spLocks noGrp="1"/>
          </p:cNvSpPr>
          <p:nvPr>
            <p:ph type="title"/>
          </p:nvPr>
        </p:nvSpPr>
        <p:spPr>
          <a:xfrm>
            <a:off x="677334" y="609600"/>
            <a:ext cx="8596668" cy="751367"/>
          </a:xfrm>
        </p:spPr>
        <p:txBody>
          <a:bodyPr/>
          <a:lstStyle/>
          <a:p>
            <a:r>
              <a:rPr lang="fr-FR" dirty="0">
                <a:latin typeface="Berlin Sans FB Demi" panose="020E0802020502020306" pitchFamily="34" charset="0"/>
              </a:rPr>
              <a:t>CONCLUSION</a:t>
            </a:r>
          </a:p>
        </p:txBody>
      </p:sp>
      <p:sp>
        <p:nvSpPr>
          <p:cNvPr id="3" name="Espace réservé du contenu 2">
            <a:extLst>
              <a:ext uri="{FF2B5EF4-FFF2-40B4-BE49-F238E27FC236}">
                <a16:creationId xmlns:a16="http://schemas.microsoft.com/office/drawing/2014/main" id="{6E29617A-CE82-463D-9D2D-A545DFD79C21}"/>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28778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6B16E-A34C-4D96-93AA-D3CCC9032425}"/>
              </a:ext>
            </a:extLst>
          </p:cNvPr>
          <p:cNvSpPr>
            <a:spLocks noGrp="1"/>
          </p:cNvSpPr>
          <p:nvPr>
            <p:ph type="title"/>
          </p:nvPr>
        </p:nvSpPr>
        <p:spPr>
          <a:xfrm>
            <a:off x="677334" y="609600"/>
            <a:ext cx="8596668" cy="719470"/>
          </a:xfrm>
        </p:spPr>
        <p:txBody>
          <a:bodyPr/>
          <a:lstStyle/>
          <a:p>
            <a:r>
              <a:rPr lang="fr-FR" dirty="0">
                <a:latin typeface="Berlin Sans FB Demi" panose="020E0802020502020306" pitchFamily="34" charset="0"/>
              </a:rPr>
              <a:t>I. DEFINITIONS</a:t>
            </a:r>
          </a:p>
        </p:txBody>
      </p:sp>
      <p:sp>
        <p:nvSpPr>
          <p:cNvPr id="3" name="Espace réservé du contenu 2">
            <a:extLst>
              <a:ext uri="{FF2B5EF4-FFF2-40B4-BE49-F238E27FC236}">
                <a16:creationId xmlns:a16="http://schemas.microsoft.com/office/drawing/2014/main" id="{4EE8F8D1-924E-4803-9B8C-DDBB482F7C68}"/>
              </a:ext>
            </a:extLst>
          </p:cNvPr>
          <p:cNvSpPr>
            <a:spLocks noGrp="1"/>
          </p:cNvSpPr>
          <p:nvPr>
            <p:ph idx="1"/>
          </p:nvPr>
        </p:nvSpPr>
        <p:spPr>
          <a:xfrm>
            <a:off x="677334" y="1605516"/>
            <a:ext cx="8596668" cy="4435847"/>
          </a:xfrm>
        </p:spPr>
        <p:txBody>
          <a:bodyPr/>
          <a:lstStyle/>
          <a:p>
            <a:pPr>
              <a:lnSpc>
                <a:spcPct val="150000"/>
              </a:lnSpc>
            </a:pPr>
            <a:r>
              <a:rPr lang="fr-FR" b="1" dirty="0"/>
              <a:t>L'architecture matérielle d’un système informatique </a:t>
            </a:r>
            <a:r>
              <a:rPr lang="fr-FR" dirty="0"/>
              <a:t>est l'ensemble des caractéristiques générales, la conception, le choix et l'organisation des différents dispositifs électroniques des appareils informatiques (ordinateurs, serveurs, consoles de jeux, ...).</a:t>
            </a:r>
          </a:p>
          <a:p>
            <a:pPr>
              <a:lnSpc>
                <a:spcPct val="150000"/>
              </a:lnSpc>
            </a:pPr>
            <a:r>
              <a:rPr lang="fr-FR" b="1" dirty="0"/>
              <a:t>L'architecture logicielle </a:t>
            </a:r>
            <a:r>
              <a:rPr lang="fr-FR" dirty="0"/>
              <a:t>décrit les différentes applications, leurs indépendances et les règles associés. Pour un projet web, elle comprend en général : L'infrastructure de base : serveur HTTP, pare-feu, serveur messagerie, moteur de recherche, connecteur BD, BD, SE ...</a:t>
            </a:r>
          </a:p>
          <a:p>
            <a:endParaRPr lang="fr-FR" dirty="0"/>
          </a:p>
        </p:txBody>
      </p:sp>
    </p:spTree>
    <p:extLst>
      <p:ext uri="{BB962C8B-B14F-4D97-AF65-F5344CB8AC3E}">
        <p14:creationId xmlns:p14="http://schemas.microsoft.com/office/powerpoint/2010/main" val="336625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868EA-7072-489F-86FF-76A532E46FB8}"/>
              </a:ext>
            </a:extLst>
          </p:cNvPr>
          <p:cNvSpPr>
            <a:spLocks noGrp="1"/>
          </p:cNvSpPr>
          <p:nvPr>
            <p:ph type="title"/>
          </p:nvPr>
        </p:nvSpPr>
        <p:spPr>
          <a:xfrm>
            <a:off x="677334" y="609600"/>
            <a:ext cx="8596668" cy="836428"/>
          </a:xfrm>
        </p:spPr>
        <p:txBody>
          <a:bodyPr/>
          <a:lstStyle/>
          <a:p>
            <a:r>
              <a:rPr lang="fr-FR" dirty="0">
                <a:latin typeface="Berlin Sans FB Demi" panose="020E0802020502020306" pitchFamily="34" charset="0"/>
              </a:rPr>
              <a:t>II. LES MODELES D’ARCHITECTURE</a:t>
            </a:r>
          </a:p>
        </p:txBody>
      </p:sp>
      <p:sp>
        <p:nvSpPr>
          <p:cNvPr id="3" name="Espace réservé du contenu 2">
            <a:extLst>
              <a:ext uri="{FF2B5EF4-FFF2-40B4-BE49-F238E27FC236}">
                <a16:creationId xmlns:a16="http://schemas.microsoft.com/office/drawing/2014/main" id="{D29640BF-E96B-493A-8F6D-49519C24783B}"/>
              </a:ext>
            </a:extLst>
          </p:cNvPr>
          <p:cNvSpPr>
            <a:spLocks noGrp="1"/>
          </p:cNvSpPr>
          <p:nvPr>
            <p:ph idx="1"/>
          </p:nvPr>
        </p:nvSpPr>
        <p:spPr>
          <a:xfrm>
            <a:off x="677334" y="1446028"/>
            <a:ext cx="8596668" cy="4954771"/>
          </a:xfrm>
        </p:spPr>
        <p:txBody>
          <a:bodyPr/>
          <a:lstStyle/>
          <a:p>
            <a:pPr marL="0" indent="0">
              <a:lnSpc>
                <a:spcPct val="150000"/>
              </a:lnSpc>
              <a:buNone/>
            </a:pPr>
            <a:r>
              <a:rPr lang="fr-FR" dirty="0"/>
              <a:t>Un modèle d’architecture est un patron décrivant une architecture logicielle permettant de résoudre un problème particulier. Il définit un ensemble de composants et de connecteurs ainsi que leurs règles de configurations. Il existe en particulier six grands modèles à savoir :</a:t>
            </a:r>
          </a:p>
          <a:p>
            <a:pPr>
              <a:lnSpc>
                <a:spcPct val="150000"/>
              </a:lnSpc>
            </a:pPr>
            <a:r>
              <a:rPr lang="fr-FR" dirty="0">
                <a:effectLst/>
                <a:latin typeface="+mj-lt"/>
              </a:rPr>
              <a:t>Architecture n-niveaux</a:t>
            </a:r>
          </a:p>
          <a:p>
            <a:pPr>
              <a:lnSpc>
                <a:spcPct val="150000"/>
              </a:lnSpc>
            </a:pPr>
            <a:r>
              <a:rPr lang="fr-FR" dirty="0">
                <a:effectLst/>
                <a:latin typeface="+mj-lt"/>
              </a:rPr>
              <a:t>L’architecture pilotée par les évènements</a:t>
            </a:r>
            <a:endParaRPr lang="fr-FR" dirty="0">
              <a:latin typeface="+mj-lt"/>
            </a:endParaRPr>
          </a:p>
          <a:p>
            <a:pPr>
              <a:lnSpc>
                <a:spcPct val="150000"/>
              </a:lnSpc>
            </a:pPr>
            <a:r>
              <a:rPr lang="fr-FR" dirty="0"/>
              <a:t>L’architecture orientée services</a:t>
            </a:r>
          </a:p>
          <a:p>
            <a:pPr>
              <a:lnSpc>
                <a:spcPct val="150000"/>
              </a:lnSpc>
            </a:pPr>
            <a:r>
              <a:rPr lang="fr-FR" dirty="0"/>
              <a:t>L’architecture modulaire</a:t>
            </a:r>
          </a:p>
          <a:p>
            <a:pPr>
              <a:lnSpc>
                <a:spcPct val="150000"/>
              </a:lnSpc>
            </a:pPr>
            <a:r>
              <a:rPr lang="fr-FR" dirty="0">
                <a:effectLst/>
                <a:latin typeface="Arial" panose="020B0604020202020204" pitchFamily="34" charset="0"/>
              </a:rPr>
              <a:t>L’architecture en couche</a:t>
            </a:r>
            <a:endParaRPr lang="fr-FR" dirty="0"/>
          </a:p>
          <a:p>
            <a:pPr>
              <a:lnSpc>
                <a:spcPct val="150000"/>
              </a:lnSpc>
            </a:pPr>
            <a:r>
              <a:rPr lang="fr-FR" dirty="0"/>
              <a:t>L’architecture centrée sur les données</a:t>
            </a:r>
          </a:p>
        </p:txBody>
      </p:sp>
    </p:spTree>
    <p:extLst>
      <p:ext uri="{BB962C8B-B14F-4D97-AF65-F5344CB8AC3E}">
        <p14:creationId xmlns:p14="http://schemas.microsoft.com/office/powerpoint/2010/main" val="399506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8E0E7C-8EBD-4564-8666-C193BC4B001C}"/>
              </a:ext>
            </a:extLst>
          </p:cNvPr>
          <p:cNvSpPr>
            <a:spLocks noGrp="1"/>
          </p:cNvSpPr>
          <p:nvPr>
            <p:ph type="title"/>
          </p:nvPr>
        </p:nvSpPr>
        <p:spPr>
          <a:xfrm>
            <a:off x="677334" y="513907"/>
            <a:ext cx="8596668" cy="1320800"/>
          </a:xfrm>
        </p:spPr>
        <p:txBody>
          <a:bodyPr>
            <a:normAutofit/>
          </a:bodyPr>
          <a:lstStyle/>
          <a:p>
            <a:r>
              <a:rPr lang="fr-FR" sz="3200" dirty="0">
                <a:latin typeface="Berlin Sans FB Demi" panose="020E0802020502020306" pitchFamily="34" charset="0"/>
              </a:rPr>
              <a:t>II. LES MODELES D’ARCHITECTURE</a:t>
            </a:r>
            <a:br>
              <a:rPr lang="fr-FR" sz="3200" dirty="0">
                <a:latin typeface="Berlin Sans FB Demi" panose="020E0802020502020306" pitchFamily="34" charset="0"/>
              </a:rPr>
            </a:br>
            <a:r>
              <a:rPr lang="fr-FR" sz="2400" dirty="0">
                <a:effectLst/>
                <a:latin typeface="+mj-lt"/>
              </a:rPr>
              <a:t>Architecture n-niveaux</a:t>
            </a:r>
            <a:endParaRPr lang="fr-FR" sz="3200" dirty="0"/>
          </a:p>
        </p:txBody>
      </p:sp>
      <p:sp>
        <p:nvSpPr>
          <p:cNvPr id="3" name="Espace réservé du contenu 2">
            <a:extLst>
              <a:ext uri="{FF2B5EF4-FFF2-40B4-BE49-F238E27FC236}">
                <a16:creationId xmlns:a16="http://schemas.microsoft.com/office/drawing/2014/main" id="{4D64CB8E-F0F3-4473-9572-516BD45ED43E}"/>
              </a:ext>
            </a:extLst>
          </p:cNvPr>
          <p:cNvSpPr>
            <a:spLocks noGrp="1"/>
          </p:cNvSpPr>
          <p:nvPr>
            <p:ph idx="1"/>
          </p:nvPr>
        </p:nvSpPr>
        <p:spPr>
          <a:xfrm>
            <a:off x="677334" y="1834707"/>
            <a:ext cx="8596668" cy="4691028"/>
          </a:xfrm>
        </p:spPr>
        <p:txBody>
          <a:bodyPr/>
          <a:lstStyle/>
          <a:p>
            <a:pPr>
              <a:lnSpc>
                <a:spcPct val="150000"/>
              </a:lnSpc>
            </a:pPr>
            <a:r>
              <a:rPr lang="fr-FR" dirty="0">
                <a:effectLst/>
                <a:latin typeface="+mj-lt"/>
              </a:rPr>
              <a:t>Architecture n-niveaux: l'architecture à plusieurs niveaux est une architecture client-serveur dans laquelle la présentation, le traitement des applications et la gestion des données sont des processus logiquement distincts. Par exemple, une application qui utilise un middleware pour traiter les demandes de données entre un utilisateur et une base de données utilise une architecture à plusieurs niveaux. L'utilisation la plus répandue de l'architecture à plusieurs niveaux fait référence à l'architecture à trois niveaux.</a:t>
            </a:r>
            <a:endParaRPr lang="fr-FR" dirty="0"/>
          </a:p>
        </p:txBody>
      </p:sp>
    </p:spTree>
    <p:extLst>
      <p:ext uri="{BB962C8B-B14F-4D97-AF65-F5344CB8AC3E}">
        <p14:creationId xmlns:p14="http://schemas.microsoft.com/office/powerpoint/2010/main" val="152965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3B598-CBF0-4632-8FDC-D794D35EF808}"/>
              </a:ext>
            </a:extLst>
          </p:cNvPr>
          <p:cNvSpPr>
            <a:spLocks noGrp="1"/>
          </p:cNvSpPr>
          <p:nvPr>
            <p:ph type="title"/>
          </p:nvPr>
        </p:nvSpPr>
        <p:spPr>
          <a:xfrm>
            <a:off x="677334" y="609600"/>
            <a:ext cx="8596668" cy="1123507"/>
          </a:xfrm>
        </p:spPr>
        <p:txBody>
          <a:bodyPr/>
          <a:lstStyle/>
          <a:p>
            <a:r>
              <a:rPr lang="fr-FR" dirty="0">
                <a:latin typeface="Berlin Sans FB Demi" panose="020E0802020502020306" pitchFamily="34" charset="0"/>
              </a:rPr>
              <a:t>II. LES MODELES D’ARCHITECTURE</a:t>
            </a:r>
            <a:br>
              <a:rPr lang="fr-FR" dirty="0">
                <a:latin typeface="Berlin Sans FB Demi" panose="020E0802020502020306" pitchFamily="34" charset="0"/>
              </a:rPr>
            </a:br>
            <a:r>
              <a:rPr lang="fr-FR" sz="2400" dirty="0">
                <a:effectLst/>
                <a:latin typeface="+mj-lt"/>
              </a:rPr>
              <a:t>Architecture n-niveaux</a:t>
            </a:r>
            <a:endParaRPr lang="fr-FR" dirty="0"/>
          </a:p>
        </p:txBody>
      </p:sp>
      <p:sp>
        <p:nvSpPr>
          <p:cNvPr id="3" name="Espace réservé du contenu 2">
            <a:extLst>
              <a:ext uri="{FF2B5EF4-FFF2-40B4-BE49-F238E27FC236}">
                <a16:creationId xmlns:a16="http://schemas.microsoft.com/office/drawing/2014/main" id="{99274F23-DAAC-40E7-A28D-9B0E53FA729C}"/>
              </a:ext>
            </a:extLst>
          </p:cNvPr>
          <p:cNvSpPr>
            <a:spLocks noGrp="1"/>
          </p:cNvSpPr>
          <p:nvPr>
            <p:ph idx="1"/>
          </p:nvPr>
        </p:nvSpPr>
        <p:spPr>
          <a:xfrm>
            <a:off x="677334" y="1884142"/>
            <a:ext cx="8596668" cy="3880773"/>
          </a:xfrm>
        </p:spPr>
        <p:txBody>
          <a:bodyPr/>
          <a:lstStyle/>
          <a:p>
            <a:pPr>
              <a:buFont typeface="Courier New" panose="02070309020205020404" pitchFamily="49" charset="0"/>
              <a:buChar char="o"/>
            </a:pPr>
            <a:r>
              <a:rPr lang="fr-FR" dirty="0">
                <a:effectLst/>
                <a:latin typeface="Times New Roman" panose="02020603050405020304" pitchFamily="18" charset="0"/>
              </a:rPr>
              <a:t>L’architecture à trois niveaux: </a:t>
            </a:r>
            <a:endParaRPr lang="fr-FR" dirty="0">
              <a:effectLst/>
              <a:latin typeface="+mj-lt"/>
            </a:endParaRPr>
          </a:p>
          <a:p>
            <a:endParaRPr lang="fr-FR" dirty="0"/>
          </a:p>
        </p:txBody>
      </p:sp>
      <p:pic>
        <p:nvPicPr>
          <p:cNvPr id="4" name="Image 3">
            <a:extLst>
              <a:ext uri="{FF2B5EF4-FFF2-40B4-BE49-F238E27FC236}">
                <a16:creationId xmlns:a16="http://schemas.microsoft.com/office/drawing/2014/main" id="{66EBDD2F-985D-4DC3-9AA1-514843427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457" y="2696017"/>
            <a:ext cx="4762500" cy="2571750"/>
          </a:xfrm>
          <a:prstGeom prst="rect">
            <a:avLst/>
          </a:prstGeom>
        </p:spPr>
      </p:pic>
    </p:spTree>
    <p:extLst>
      <p:ext uri="{BB962C8B-B14F-4D97-AF65-F5344CB8AC3E}">
        <p14:creationId xmlns:p14="http://schemas.microsoft.com/office/powerpoint/2010/main" val="12453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6D8F1-5574-46A3-A22D-94FB04891349}"/>
              </a:ext>
            </a:extLst>
          </p:cNvPr>
          <p:cNvSpPr>
            <a:spLocks noGrp="1"/>
          </p:cNvSpPr>
          <p:nvPr>
            <p:ph type="title"/>
          </p:nvPr>
        </p:nvSpPr>
        <p:spPr/>
        <p:txBody>
          <a:bodyPr/>
          <a:lstStyle/>
          <a:p>
            <a:r>
              <a:rPr lang="fr-FR" dirty="0">
                <a:latin typeface="Berlin Sans FB Demi" panose="020E0802020502020306" pitchFamily="34" charset="0"/>
              </a:rPr>
              <a:t>II. LES MODELES D’ARCHITECTURE</a:t>
            </a:r>
            <a:br>
              <a:rPr lang="fr-FR" dirty="0">
                <a:latin typeface="Berlin Sans FB Demi" panose="020E0802020502020306" pitchFamily="34" charset="0"/>
              </a:rPr>
            </a:br>
            <a:r>
              <a:rPr lang="fr-FR" sz="2400" dirty="0">
                <a:effectLst/>
                <a:latin typeface="+mj-lt"/>
              </a:rPr>
              <a:t>Architecture n-niveaux</a:t>
            </a:r>
            <a:endParaRPr lang="fr-FR" dirty="0"/>
          </a:p>
        </p:txBody>
      </p:sp>
      <p:sp>
        <p:nvSpPr>
          <p:cNvPr id="3" name="Espace réservé du contenu 2">
            <a:extLst>
              <a:ext uri="{FF2B5EF4-FFF2-40B4-BE49-F238E27FC236}">
                <a16:creationId xmlns:a16="http://schemas.microsoft.com/office/drawing/2014/main" id="{7F893788-19D8-44DD-B5AB-9F50F513D72A}"/>
              </a:ext>
            </a:extLst>
          </p:cNvPr>
          <p:cNvSpPr>
            <a:spLocks noGrp="1"/>
          </p:cNvSpPr>
          <p:nvPr>
            <p:ph idx="1"/>
          </p:nvPr>
        </p:nvSpPr>
        <p:spPr>
          <a:xfrm>
            <a:off x="677334" y="1930401"/>
            <a:ext cx="8596668" cy="4110962"/>
          </a:xfrm>
        </p:spPr>
        <p:txBody>
          <a:bodyPr/>
          <a:lstStyle/>
          <a:p>
            <a:pPr>
              <a:buFont typeface="Courier New" panose="02070309020205020404" pitchFamily="49" charset="0"/>
              <a:buChar char="o"/>
            </a:pPr>
            <a:r>
              <a:rPr lang="fr-FR" dirty="0"/>
              <a:t>L’architecture à 2 niveaux</a:t>
            </a:r>
          </a:p>
          <a:p>
            <a:pPr>
              <a:buFont typeface="Courier New" panose="02070309020205020404" pitchFamily="49" charset="0"/>
              <a:buChar char="o"/>
            </a:pPr>
            <a:endParaRPr lang="fr-FR" dirty="0"/>
          </a:p>
        </p:txBody>
      </p:sp>
      <p:pic>
        <p:nvPicPr>
          <p:cNvPr id="4" name="Image 3">
            <a:extLst>
              <a:ext uri="{FF2B5EF4-FFF2-40B4-BE49-F238E27FC236}">
                <a16:creationId xmlns:a16="http://schemas.microsoft.com/office/drawing/2014/main" id="{E21B12BC-E0CA-49C5-9B0D-D2D64F1FC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2940566"/>
            <a:ext cx="3590925" cy="2571750"/>
          </a:xfrm>
          <a:prstGeom prst="rect">
            <a:avLst/>
          </a:prstGeom>
        </p:spPr>
      </p:pic>
    </p:spTree>
    <p:extLst>
      <p:ext uri="{BB962C8B-B14F-4D97-AF65-F5344CB8AC3E}">
        <p14:creationId xmlns:p14="http://schemas.microsoft.com/office/powerpoint/2010/main" val="74127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64FF71-E171-43EB-835E-8EB55F3AD153}"/>
              </a:ext>
            </a:extLst>
          </p:cNvPr>
          <p:cNvSpPr>
            <a:spLocks noGrp="1"/>
          </p:cNvSpPr>
          <p:nvPr>
            <p:ph type="title"/>
          </p:nvPr>
        </p:nvSpPr>
        <p:spPr/>
        <p:txBody>
          <a:bodyPr/>
          <a:lstStyle/>
          <a:p>
            <a:r>
              <a:rPr lang="fr-FR" dirty="0">
                <a:latin typeface="Berlin Sans FB Demi" panose="020E0802020502020306" pitchFamily="34" charset="0"/>
              </a:rPr>
              <a:t>II. LES MODELES D’ARCHITECTURE</a:t>
            </a:r>
            <a:br>
              <a:rPr lang="fr-FR" dirty="0">
                <a:latin typeface="Berlin Sans FB Demi" panose="020E0802020502020306" pitchFamily="34" charset="0"/>
              </a:rPr>
            </a:br>
            <a:r>
              <a:rPr lang="fr-FR" sz="2400" dirty="0">
                <a:effectLst/>
                <a:latin typeface="+mj-lt"/>
              </a:rPr>
              <a:t>Architecture n-niveaux</a:t>
            </a:r>
            <a:endParaRPr lang="fr-FR" dirty="0"/>
          </a:p>
        </p:txBody>
      </p:sp>
      <p:sp>
        <p:nvSpPr>
          <p:cNvPr id="3" name="Espace réservé du contenu 2">
            <a:extLst>
              <a:ext uri="{FF2B5EF4-FFF2-40B4-BE49-F238E27FC236}">
                <a16:creationId xmlns:a16="http://schemas.microsoft.com/office/drawing/2014/main" id="{795D8AF6-6B0E-438C-91D1-C990BE54921E}"/>
              </a:ext>
            </a:extLst>
          </p:cNvPr>
          <p:cNvSpPr>
            <a:spLocks noGrp="1"/>
          </p:cNvSpPr>
          <p:nvPr>
            <p:ph idx="1"/>
          </p:nvPr>
        </p:nvSpPr>
        <p:spPr>
          <a:xfrm>
            <a:off x="677334" y="1930401"/>
            <a:ext cx="8596668" cy="4110962"/>
          </a:xfrm>
        </p:spPr>
        <p:txBody>
          <a:bodyPr/>
          <a:lstStyle/>
          <a:p>
            <a:pPr>
              <a:buFont typeface="Courier New" panose="02070309020205020404" pitchFamily="49" charset="0"/>
              <a:buChar char="o"/>
            </a:pPr>
            <a:r>
              <a:rPr lang="fr-FR" dirty="0"/>
              <a:t>L’architecture à 4 niveaux</a:t>
            </a:r>
          </a:p>
        </p:txBody>
      </p:sp>
      <p:pic>
        <p:nvPicPr>
          <p:cNvPr id="4" name="Image 3">
            <a:extLst>
              <a:ext uri="{FF2B5EF4-FFF2-40B4-BE49-F238E27FC236}">
                <a16:creationId xmlns:a16="http://schemas.microsoft.com/office/drawing/2014/main" id="{884F40A4-2094-4FAB-89CF-CA29BD0A3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679" y="2573080"/>
            <a:ext cx="2905713" cy="3691270"/>
          </a:xfrm>
          <a:prstGeom prst="rect">
            <a:avLst/>
          </a:prstGeom>
        </p:spPr>
      </p:pic>
    </p:spTree>
    <p:extLst>
      <p:ext uri="{BB962C8B-B14F-4D97-AF65-F5344CB8AC3E}">
        <p14:creationId xmlns:p14="http://schemas.microsoft.com/office/powerpoint/2010/main" val="151663924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TotalTime>
  <Words>2036</Words>
  <Application>Microsoft Office PowerPoint</Application>
  <PresentationFormat>Grand écran</PresentationFormat>
  <Paragraphs>105</Paragraphs>
  <Slides>34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Arial</vt:lpstr>
      <vt:lpstr>Berlin Sans FB Demi</vt:lpstr>
      <vt:lpstr>Courier New</vt:lpstr>
      <vt:lpstr>Times New Roman</vt:lpstr>
      <vt:lpstr>Trebuchet MS</vt:lpstr>
      <vt:lpstr>Wingdings 3</vt:lpstr>
      <vt:lpstr>Facette</vt:lpstr>
      <vt:lpstr>ARCHITECTURE LOGICIELLE ET MATERIELLE DU SYSTEME</vt:lpstr>
      <vt:lpstr>PLAN</vt:lpstr>
      <vt:lpstr>INTRODUCTION</vt:lpstr>
      <vt:lpstr>I. DEFINITIONS</vt:lpstr>
      <vt:lpstr>II. LES MODELES D’ARCHITECTURE</vt:lpstr>
      <vt:lpstr>II. LES MODELES D’ARCHITECTURE Architecture n-niveaux</vt:lpstr>
      <vt:lpstr>II. LES MODELES D’ARCHITECTURE Architecture n-niveaux</vt:lpstr>
      <vt:lpstr>II. LES MODELES D’ARCHITECTURE Architecture n-niveaux</vt:lpstr>
      <vt:lpstr>II. LES MODELES D’ARCHITECTURE Architecture n-niveaux</vt:lpstr>
      <vt:lpstr>II. LES MODELES D’ARCHITECTURE L’architecture pilotée par les évènements</vt:lpstr>
      <vt:lpstr>II. LES MODELES D’ARCHITECTURE L'architecture orientée services</vt:lpstr>
      <vt:lpstr>II. LES MODELES D’ARCHITECTURE L’architecture modulaire</vt:lpstr>
      <vt:lpstr>II. LES MODELES D’ARCHITECTURE L’architecture modulaire</vt:lpstr>
      <vt:lpstr>II. LES MODELES D’ARCHITECTURE L'architecture centrée sur les données</vt:lpstr>
      <vt:lpstr>III. L’ORGANISATION EN COUCHE D’UN SYSTÈME INFORMATIQUE Couche d'abstraction </vt:lpstr>
      <vt:lpstr>III. L’ORGANISATION EN COUCHE D’UN SYSTÈME INFORMATIQUE Structure en couche d’un logiciel</vt:lpstr>
      <vt:lpstr>III. L’ORGANISATION EN COUCHE D’UN SYSTÈME INFORMATIQUE La couche de langages et machines</vt:lpstr>
      <vt:lpstr>III. L’ORGANISATION EN COUCHE D’UN SYSTÈME INFORMATIQUE Machines multicouches</vt:lpstr>
      <vt:lpstr>IV. SOUS-SYSTÈME INFORMATIQUE</vt:lpstr>
      <vt:lpstr>V. LES PAQUETAGES ET LEURS RELATIONS Paquetages</vt:lpstr>
      <vt:lpstr>V. LES PAQUETAGES ET LEURS RELATIONS Paquetages</vt:lpstr>
      <vt:lpstr>V. LES PAQUETAGES ET LEURS RELATIONS Dépendance entre paquetages/ Visibilité</vt:lpstr>
      <vt:lpstr>V. LES PAQUETAGES ET LEURS RELATIONS Dépendance entre paquetages/ Dépendance de type « import »</vt:lpstr>
      <vt:lpstr>V. LES PAQUETAGES ET LEURS RELATIONS Dépendance entre paquetages/ Dépendance de type « access »</vt:lpstr>
      <vt:lpstr>V. LES PAQUETAGES ET LEURS RELATIONS Dépendance entre paquetages/ Dépendance de type « merge »</vt:lpstr>
      <vt:lpstr>VI. DIAGRAMME DE COMPOSANTS : ORGANISATION DU CODE EN MODULES, DÉPENDANCES Notion de composant</vt:lpstr>
      <vt:lpstr>VI. DIAGRAMME DE COMPOSANTS : ORGANISATION DU CODE EN MODULES, DÉPENDANCES Notion de composant</vt:lpstr>
      <vt:lpstr>VI. DIAGRAMME DE COMPOSANTS : ORGANISATION DU CODE EN MODULES, DÉPENDANCES Notion de composant</vt:lpstr>
      <vt:lpstr>VII. DIAGRAMME DE DÉPLOIEMENT : DÉPLOIEMENT PHYSIQUE DU SYSTÈME </vt:lpstr>
      <vt:lpstr>VII. DIAGRAMME DE DÉPLOIEMENT : DÉPLOIEMENT PHYSIQUE DU SYSTÈME Les éléments du diagramme de déploiement</vt:lpstr>
      <vt:lpstr>VII. DIAGRAMME DE DÉPLOIEMENT : DÉPLOIEMENT PHYSIQUE DU SYSTÈME Les chemins de communication</vt:lpstr>
      <vt:lpstr>VII. DIAGRAMME DE DÉPLOIEMENT : DÉPLOIEMENT PHYSIQUE DU SYSTÈME Les artefacts</vt:lpstr>
      <vt:lpstr>VII. DIAGRAMME DE DÉPLOIEMENT : DÉPLOIEMENT PHYSIQUE DU SYSTÈME Les artefacts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LOGICIELLE ET MATERIELLE DU SYSTEME</dc:title>
  <dc:creator>david katoh</dc:creator>
  <cp:lastModifiedBy>david katoh</cp:lastModifiedBy>
  <cp:revision>19</cp:revision>
  <dcterms:created xsi:type="dcterms:W3CDTF">2022-02-23T05:15:54Z</dcterms:created>
  <dcterms:modified xsi:type="dcterms:W3CDTF">2022-02-23T08:52:37Z</dcterms:modified>
</cp:coreProperties>
</file>