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T Sans"/>
      <p:regular r:id="rId35"/>
      <p:bold r:id="rId36"/>
      <p:italic r:id="rId37"/>
      <p:boldItalic r:id="rId38"/>
    </p:embeddedFont>
    <p:embeddedFont>
      <p:font typeface="Century Gothic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bold.fntdata"/><Relationship Id="rId20" Type="http://schemas.openxmlformats.org/officeDocument/2006/relationships/slide" Target="slides/slide15.xml"/><Relationship Id="rId42" Type="http://schemas.openxmlformats.org/officeDocument/2006/relationships/font" Target="fonts/CenturyGothic-boldItalic.fntdata"/><Relationship Id="rId41" Type="http://schemas.openxmlformats.org/officeDocument/2006/relationships/font" Target="fonts/CenturyGothic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TSans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TSans-italic.fntdata"/><Relationship Id="rId14" Type="http://schemas.openxmlformats.org/officeDocument/2006/relationships/slide" Target="slides/slide9.xml"/><Relationship Id="rId36" Type="http://schemas.openxmlformats.org/officeDocument/2006/relationships/font" Target="fonts/PTSans-bold.fntdata"/><Relationship Id="rId17" Type="http://schemas.openxmlformats.org/officeDocument/2006/relationships/slide" Target="slides/slide12.xml"/><Relationship Id="rId39" Type="http://schemas.openxmlformats.org/officeDocument/2006/relationships/font" Target="fonts/CenturyGothic-regular.fntdata"/><Relationship Id="rId16" Type="http://schemas.openxmlformats.org/officeDocument/2006/relationships/slide" Target="slides/slide11.xml"/><Relationship Id="rId38" Type="http://schemas.openxmlformats.org/officeDocument/2006/relationships/font" Target="fonts/PT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7876486b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7876486b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7bc80e0e2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7bc80e0e2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7bc80e0e2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7bc80e0e2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7bc80e0e2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7bc80e0e2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7876486b8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7876486b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7bc80e0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7bc80e0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7bc80e0e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7bc80e0e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7bc80e0e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7bc80e0e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7bc80e0e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7bc80e0e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7bc80e0e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7bc80e0e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7bc80e0e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7bc80e0e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7876486b8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7876486b8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7bc80e0e2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7bc80e0e2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7bc80e0e2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7bc80e0e2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7bc80e0e2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7bc80e0e2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7bc80e0e2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7bc80e0e2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7bc80e0e2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7bc80e0e2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7bc80e0e2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7bc80e0e2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7bc80e0e2_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7bc80e0e2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7876486b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7876486b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7bc80e0e2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7bc80e0e2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7876486b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7876486b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7876486b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7876486b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7876486b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7876486b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7bc80e0e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7bc80e0e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7bc80e0e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7bc80e0e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7bc80e0e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7bc80e0e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7bc80e0e2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7bc80e0e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17.png"/><Relationship Id="rId8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30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factoring.guru/fr/pattern-language-boo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rgbClr val="F3F3F3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60700" y="2112775"/>
            <a:ext cx="5622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LES DESIGN PATTERNS ET LEURS </a:t>
            </a: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RÔLES</a:t>
            </a:r>
            <a:endParaRPr sz="2300">
              <a:solidFill>
                <a:srgbClr val="CC4125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79050" y="3513050"/>
            <a:ext cx="26223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PT Sans"/>
                <a:ea typeface="PT Sans"/>
                <a:cs typeface="PT Sans"/>
                <a:sym typeface="PT Sans"/>
              </a:rPr>
              <a:t>Membres du groupe 1</a:t>
            </a:r>
            <a:endParaRPr sz="1500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PT Sans"/>
                <a:ea typeface="PT Sans"/>
                <a:cs typeface="PT Sans"/>
                <a:sym typeface="PT Sans"/>
              </a:rPr>
              <a:t>AMOUZOU Kokou Benjamin</a:t>
            </a:r>
            <a:endParaRPr sz="1500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PT Sans"/>
                <a:ea typeface="PT Sans"/>
                <a:cs typeface="PT Sans"/>
                <a:sym typeface="PT Sans"/>
              </a:rPr>
              <a:t>EDJAMTOLI Abidé Céline</a:t>
            </a:r>
            <a:endParaRPr sz="1500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PT Sans"/>
                <a:ea typeface="PT Sans"/>
                <a:cs typeface="PT Sans"/>
                <a:sym typeface="PT Sans"/>
              </a:rPr>
              <a:t>OFFRIDAM Kossi Jean Claude</a:t>
            </a:r>
            <a:endParaRPr sz="150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312975" y="3613900"/>
            <a:ext cx="1536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PT Sans"/>
                <a:ea typeface="PT Sans"/>
                <a:cs typeface="PT Sans"/>
                <a:sym typeface="PT Sans"/>
              </a:rPr>
              <a:t>Chargé du cours</a:t>
            </a:r>
            <a:endParaRPr sz="1500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PT Sans"/>
                <a:ea typeface="PT Sans"/>
                <a:cs typeface="PT Sans"/>
                <a:sym typeface="PT Sans"/>
              </a:rPr>
              <a:t>Dr APEKE Séna</a:t>
            </a:r>
            <a:endParaRPr sz="150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895475" y="2715750"/>
            <a:ext cx="12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PT Sans"/>
                <a:ea typeface="PT Sans"/>
                <a:cs typeface="PT Sans"/>
                <a:sym typeface="PT Sans"/>
              </a:rPr>
              <a:t>02 Mars 2022</a:t>
            </a: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103400" y="1581150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PT Sans"/>
                <a:ea typeface="PT Sans"/>
                <a:cs typeface="PT Sans"/>
                <a:sym typeface="PT Sans"/>
              </a:rPr>
              <a:t>MITST03</a:t>
            </a: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274850" y="112700"/>
            <a:ext cx="853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4.1.2 - Le pattern Fabrique (Suite et fin)</a:t>
            </a:r>
            <a:endParaRPr sz="2300">
              <a:solidFill>
                <a:srgbClr val="CC4125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274850" y="722750"/>
            <a:ext cx="8265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Remplacer les appels directs au constructeur de l’objet (à l’aide de l’opérateur new) en appelant une méthode </a:t>
            </a:r>
            <a:r>
              <a:rPr i="1" lang="fr" sz="17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fabrique</a:t>
            </a:r>
            <a:r>
              <a:rPr lang="fr" sz="17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spéciale…</a:t>
            </a:r>
            <a:endParaRPr sz="170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050" y="1779675"/>
            <a:ext cx="5691893" cy="32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/>
        </p:nvSpPr>
        <p:spPr>
          <a:xfrm>
            <a:off x="302550" y="131175"/>
            <a:ext cx="853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4.1.2 - Le pattern Prototype</a:t>
            </a:r>
            <a:endParaRPr sz="2300">
              <a:solidFill>
                <a:srgbClr val="CC4125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274850" y="722750"/>
            <a:ext cx="8265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Crée</a:t>
            </a: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 de </a:t>
            </a:r>
            <a:r>
              <a:rPr lang="fr" sz="1700">
                <a:solidFill>
                  <a:srgbClr val="0070C0"/>
                </a:solidFill>
                <a:latin typeface="PT Sans"/>
                <a:ea typeface="PT Sans"/>
                <a:cs typeface="PT Sans"/>
                <a:sym typeface="PT Sans"/>
              </a:rPr>
              <a:t>nouveaux objets</a:t>
            </a: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 à partir d’</a:t>
            </a:r>
            <a:r>
              <a:rPr lang="fr" sz="1700">
                <a:solidFill>
                  <a:srgbClr val="0070C0"/>
                </a:solidFill>
                <a:latin typeface="PT Sans"/>
                <a:ea typeface="PT Sans"/>
                <a:cs typeface="PT Sans"/>
                <a:sym typeface="PT Sans"/>
              </a:rPr>
              <a:t>objets existants</a:t>
            </a: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 sans rendre le code dépendant de leur classe</a:t>
            </a:r>
            <a:endParaRPr sz="170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274850" y="1781838"/>
            <a:ext cx="82650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Vous voulez créer une </a:t>
            </a:r>
            <a:r>
              <a:rPr lang="fr" sz="1700">
                <a:solidFill>
                  <a:srgbClr val="0070C0"/>
                </a:solidFill>
                <a:latin typeface="PT Sans"/>
                <a:ea typeface="PT Sans"/>
                <a:cs typeface="PT Sans"/>
                <a:sym typeface="PT Sans"/>
              </a:rPr>
              <a:t>copie identique</a:t>
            </a: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 d’un </a:t>
            </a:r>
            <a:r>
              <a:rPr lang="fr" sz="1700">
                <a:solidFill>
                  <a:srgbClr val="0070C0"/>
                </a:solidFill>
                <a:latin typeface="PT Sans"/>
                <a:ea typeface="PT Sans"/>
                <a:cs typeface="PT Sans"/>
                <a:sym typeface="PT Sans"/>
              </a:rPr>
              <a:t>objet existant,</a:t>
            </a: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 comment faites-vous ?</a:t>
            </a:r>
            <a:endParaRPr sz="1700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Approche directe: parcourt de l’objet</a:t>
            </a:r>
            <a:endParaRPr sz="1700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Mais</a:t>
            </a:r>
            <a:endParaRPr sz="1700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	Attribut private non accessible</a:t>
            </a:r>
            <a:endParaRPr sz="1700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	Non connaissance de la classe</a:t>
            </a:r>
            <a:endParaRPr sz="17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137900" y="103475"/>
            <a:ext cx="853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4.1.2 - Le pattern Prototype (Suite et fin)</a:t>
            </a:r>
            <a:endParaRPr sz="2300">
              <a:solidFill>
                <a:srgbClr val="CC4125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207450" y="776325"/>
            <a:ext cx="872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Interface commune, méthode clone(), implémentation, redéfinition de la méthode clone()</a:t>
            </a:r>
            <a:endParaRPr sz="1700"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425" y="2620950"/>
            <a:ext cx="3305725" cy="23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900" y="1356775"/>
            <a:ext cx="5143300" cy="36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/>
        </p:nvSpPr>
        <p:spPr>
          <a:xfrm>
            <a:off x="302550" y="321975"/>
            <a:ext cx="853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4.2 - </a:t>
            </a: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Les design patterns structurels</a:t>
            </a:r>
            <a:endParaRPr sz="2300">
              <a:solidFill>
                <a:srgbClr val="CC4125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218975" y="1050025"/>
            <a:ext cx="8538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Les patterns de structure correspondent à des manières d'organiser les classes ou les objets de façon à ce qu'ils soient faciles à utiliser. </a:t>
            </a:r>
            <a:endParaRPr sz="1700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Ils sont sept en tout : </a:t>
            </a:r>
            <a:r>
              <a:rPr lang="fr" sz="17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Adaptateu</a:t>
            </a:r>
            <a:r>
              <a:rPr lang="fr" sz="17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r, Composite, Décorateur, </a:t>
            </a:r>
            <a:r>
              <a:rPr lang="fr" sz="1700">
                <a:solidFill>
                  <a:schemeClr val="accent1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Façade, </a:t>
            </a:r>
            <a:r>
              <a:rPr lang="fr" sz="17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Pont, Poids Mouche, Procuration.</a:t>
            </a:r>
            <a:endParaRPr sz="1700"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Nous nous attarderons sur l’adaptateur, le composite et le décorateur</a:t>
            </a:r>
            <a:r>
              <a:rPr lang="fr" sz="17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.</a:t>
            </a:r>
            <a:endParaRPr sz="170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/>
        </p:nvSpPr>
        <p:spPr>
          <a:xfrm>
            <a:off x="129475" y="321975"/>
            <a:ext cx="853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4.2.1 - Le </a:t>
            </a: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Pattern Adapter</a:t>
            </a:r>
            <a:endParaRPr sz="2300">
              <a:solidFill>
                <a:srgbClr val="CC4125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099" y="860775"/>
            <a:ext cx="4824626" cy="263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2026338" y="3586025"/>
            <a:ext cx="5091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L'Adaptateur</a:t>
            </a: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 est un patron de conception structurel qui permet de faire collaborer des objets ayant des interfaces normalement incompatibles.</a:t>
            </a:r>
            <a:endParaRPr sz="170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/>
        </p:nvSpPr>
        <p:spPr>
          <a:xfrm>
            <a:off x="236888" y="192700"/>
            <a:ext cx="853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4.2.1 - Le Pattern Adapter</a:t>
            </a:r>
            <a:endParaRPr sz="2300">
              <a:solidFill>
                <a:srgbClr val="CC4125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225" y="1746050"/>
            <a:ext cx="3567400" cy="207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8575" y="790675"/>
            <a:ext cx="17526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7150" y="321975"/>
            <a:ext cx="24384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5700" y="2049975"/>
            <a:ext cx="235267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30050" y="3987125"/>
            <a:ext cx="3352580" cy="101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4800" y="1948000"/>
            <a:ext cx="2310425" cy="289258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/>
        </p:nvSpPr>
        <p:spPr>
          <a:xfrm>
            <a:off x="129475" y="321975"/>
            <a:ext cx="853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4.2.2 - Le </a:t>
            </a: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Pattern Composite</a:t>
            </a:r>
            <a:endParaRPr sz="2300">
              <a:solidFill>
                <a:srgbClr val="CC4125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950" y="743000"/>
            <a:ext cx="4035501" cy="25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1954950" y="3350500"/>
            <a:ext cx="52341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Le pattern composite est un patron de conception structurel qui permet d’agencer les objets dans des arborescences afin de pouvoir traiter celles-ci comme des objets individuels.</a:t>
            </a:r>
            <a:endParaRPr sz="170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/>
        </p:nvSpPr>
        <p:spPr>
          <a:xfrm>
            <a:off x="129475" y="321975"/>
            <a:ext cx="853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4.2.2 - Le Pattern Composite</a:t>
            </a:r>
            <a:endParaRPr sz="2300">
              <a:solidFill>
                <a:srgbClr val="CC4125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825" y="1083250"/>
            <a:ext cx="2792350" cy="341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100" y="1013175"/>
            <a:ext cx="228600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387" y="2610175"/>
            <a:ext cx="225742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3300" y="2230325"/>
            <a:ext cx="2505075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8963" y="321975"/>
            <a:ext cx="204787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/>
        </p:nvSpPr>
        <p:spPr>
          <a:xfrm>
            <a:off x="129475" y="321975"/>
            <a:ext cx="853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4.2.3 - Le </a:t>
            </a: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Pattern Decorator</a:t>
            </a:r>
            <a:endParaRPr sz="2300">
              <a:solidFill>
                <a:srgbClr val="CC4125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725" y="690625"/>
            <a:ext cx="4192750" cy="26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/>
        </p:nvSpPr>
        <p:spPr>
          <a:xfrm>
            <a:off x="1954950" y="3311075"/>
            <a:ext cx="52341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Décorateur est un patron de conception structurel qui permet d’affecter dynamiquement de nouveaux comportements à des objets en les plaçant dans des emballeurs qui implémentent ces comportements.</a:t>
            </a:r>
            <a:endParaRPr sz="170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/>
        </p:nvSpPr>
        <p:spPr>
          <a:xfrm>
            <a:off x="129475" y="321975"/>
            <a:ext cx="853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4.2.3 - Le Pattern Decorator</a:t>
            </a:r>
            <a:endParaRPr sz="2300">
              <a:solidFill>
                <a:srgbClr val="CC4125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098" y="1212825"/>
            <a:ext cx="3221825" cy="349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500" y="860775"/>
            <a:ext cx="1857375" cy="94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875" y="1974338"/>
            <a:ext cx="1952625" cy="11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9400" y="1974350"/>
            <a:ext cx="3228975" cy="11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1488" y="3495663"/>
            <a:ext cx="307657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87788" y="126975"/>
            <a:ext cx="298132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02550" y="1092550"/>
            <a:ext cx="85389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1- Introduction et histoire des design patterns</a:t>
            </a:r>
            <a:endParaRPr sz="19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2- Définition d’un design pattern</a:t>
            </a:r>
            <a:endParaRPr sz="19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9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3- Pourquoi apprendre les design patterns ?</a:t>
            </a:r>
            <a:endParaRPr sz="19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4- Les grandes familles de design patterns</a:t>
            </a:r>
            <a:endParaRPr sz="19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5- Conclusion</a:t>
            </a:r>
            <a:endParaRPr sz="19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02550" y="462250"/>
            <a:ext cx="6681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Sommaire</a:t>
            </a:r>
            <a:endParaRPr sz="2300">
              <a:solidFill>
                <a:srgbClr val="CC4125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/>
        </p:nvSpPr>
        <p:spPr>
          <a:xfrm>
            <a:off x="129475" y="321975"/>
            <a:ext cx="853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4.3 - </a:t>
            </a: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Les design patterns de comportement</a:t>
            </a:r>
            <a:endParaRPr sz="2300">
              <a:solidFill>
                <a:srgbClr val="CC4125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235675" y="998200"/>
            <a:ext cx="77637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Ce sont des patrons qui s’occupent des algorithmes et de la répartition des responsabilités entre les objets. </a:t>
            </a:r>
            <a:endParaRPr sz="1700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Ils sont 11 au total : </a:t>
            </a:r>
            <a:r>
              <a:rPr lang="fr" sz="1700">
                <a:solidFill>
                  <a:srgbClr val="0070C0"/>
                </a:solidFill>
                <a:latin typeface="PT Sans"/>
                <a:ea typeface="PT Sans"/>
                <a:cs typeface="PT Sans"/>
                <a:sym typeface="PT Sans"/>
              </a:rPr>
              <a:t>Chaîne de responsabilité, Commande, Itérateur, Médiateur, Mémento, Observateur, État, Stratégie, Patron de méthode, Visiteur</a:t>
            </a: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.</a:t>
            </a:r>
            <a:endParaRPr sz="170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18" name="Google Shape;21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/>
        </p:nvSpPr>
        <p:spPr>
          <a:xfrm>
            <a:off x="129475" y="321975"/>
            <a:ext cx="853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4.3.1 - Pattern observateur</a:t>
            </a:r>
            <a:endParaRPr sz="2300">
              <a:solidFill>
                <a:srgbClr val="CC4125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213525" y="860775"/>
            <a:ext cx="8611200" cy="3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Le pattern observateur est un patron de conception comportemental qui permet de mettre en place un mécanisme de souscription pour envoyer des notifications à plusieurs objets, au sujet d’événements concernant les objets qu’ils observent.</a:t>
            </a:r>
            <a:endParaRPr sz="17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latin typeface="PT Sans"/>
                <a:ea typeface="PT Sans"/>
                <a:cs typeface="PT Sans"/>
                <a:sym typeface="PT Sans"/>
              </a:rPr>
              <a:t>Problème</a:t>
            </a:r>
            <a:endParaRPr sz="1700" u="sng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Un magasin souhaite informer régulièrement ses clients lors de l’arrivée de nouveaux articles. Le magasin peut envoyer à chaque fois des emails à tous ses clients. Il risquerait cependant d’agacer ceux qui ne sont pas intéressés par l’arrivée de nouveaux articles. Comment faire alors ?</a:t>
            </a:r>
            <a:endParaRPr sz="170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5" name="Google Shape;22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/>
        </p:nvSpPr>
        <p:spPr>
          <a:xfrm>
            <a:off x="640050" y="621925"/>
            <a:ext cx="7763700" cy="4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Solution</a:t>
            </a:r>
            <a:endParaRPr sz="1700" u="sng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Le patron de conception Observateur vous propose d’ajouter un mécanisme de souscription à la classe diffuseur pour permettre aux objets individuels de s’inscrire ou se désinscrire de ce diffuseur.</a:t>
            </a:r>
            <a:endParaRPr sz="1700"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862" y="621925"/>
            <a:ext cx="5668275" cy="26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/>
        </p:nvSpPr>
        <p:spPr>
          <a:xfrm>
            <a:off x="129475" y="321975"/>
            <a:ext cx="853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4.3.2 - Pattern Etat</a:t>
            </a:r>
            <a:endParaRPr sz="2300">
              <a:solidFill>
                <a:srgbClr val="CC4125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8" name="Google Shape;238;p35"/>
          <p:cNvSpPr txBox="1"/>
          <p:nvPr/>
        </p:nvSpPr>
        <p:spPr>
          <a:xfrm>
            <a:off x="253450" y="860775"/>
            <a:ext cx="77637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Le pattern état est un patron de conception comportemental qui permet de modifier le comportement d’un objet lorsque son état interne change. L’objet donne l’impression qu’il change de classe.</a:t>
            </a:r>
            <a:endParaRPr sz="1700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latin typeface="PT Sans"/>
                <a:ea typeface="PT Sans"/>
                <a:cs typeface="PT Sans"/>
                <a:sym typeface="PT Sans"/>
              </a:rPr>
              <a:t>Problème</a:t>
            </a:r>
            <a:endParaRPr sz="1700" u="sng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Le principe repose sur le fait qu’un programme possède un nombre fini d'états. Le programme se comporte différemment selon son état et peut en changer instantanément.</a:t>
            </a:r>
            <a:endParaRPr sz="170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9" name="Google Shape;23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/>
        </p:nvSpPr>
        <p:spPr>
          <a:xfrm>
            <a:off x="129475" y="321975"/>
            <a:ext cx="853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4.3.2 - Pattern Etat</a:t>
            </a:r>
            <a:endParaRPr sz="2300">
              <a:solidFill>
                <a:srgbClr val="CC4125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45" name="Google Shape;245;p36"/>
          <p:cNvSpPr txBox="1"/>
          <p:nvPr/>
        </p:nvSpPr>
        <p:spPr>
          <a:xfrm>
            <a:off x="221925" y="3361900"/>
            <a:ext cx="77637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Solution</a:t>
            </a:r>
            <a:endParaRPr sz="1700" u="sng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Le patron de conception état propose de créer de nouvelles classes pour tous les états possibles d’un objet et d’extraire les comportements liés aux états dans ces classes.</a:t>
            </a:r>
            <a:endParaRPr sz="1700" u="sng"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175" y="1269075"/>
            <a:ext cx="4496250" cy="18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/>
        </p:nvSpPr>
        <p:spPr>
          <a:xfrm>
            <a:off x="129475" y="321975"/>
            <a:ext cx="853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4.3.3 - Pattern Visiteur</a:t>
            </a:r>
            <a:endParaRPr sz="2300">
              <a:solidFill>
                <a:srgbClr val="CC4125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337875" y="3950200"/>
            <a:ext cx="77637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Visiteur</a:t>
            </a:r>
            <a:r>
              <a:rPr lang="fr" sz="17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est un patron de conception comportemental qui vous permet de séparer les algorithmes et les objets sur lesquels ils opèrent.</a:t>
            </a:r>
            <a:endParaRPr sz="1700" u="sng"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50" y="1013175"/>
            <a:ext cx="7320226" cy="28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/>
        </p:nvSpPr>
        <p:spPr>
          <a:xfrm>
            <a:off x="129475" y="321975"/>
            <a:ext cx="853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4.3.3 - Pattern Visiteur</a:t>
            </a:r>
            <a:endParaRPr sz="2300">
              <a:solidFill>
                <a:srgbClr val="CC4125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690150" y="860775"/>
            <a:ext cx="7763700" cy="4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Problème</a:t>
            </a:r>
            <a:endParaRPr sz="1700" u="sng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Imaginez que votre équipe développe une application avec des informations géographiques qui prennent la forme d’un graphe géant.</a:t>
            </a:r>
            <a:endParaRPr b="1" sz="17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62" name="Google Shape;26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63" name="Google Shape;2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450" y="1237613"/>
            <a:ext cx="6695751" cy="26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/>
        </p:nvSpPr>
        <p:spPr>
          <a:xfrm>
            <a:off x="112650" y="103450"/>
            <a:ext cx="853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4.3.3 - Pattern Visiteur</a:t>
            </a:r>
            <a:endParaRPr sz="2300">
              <a:solidFill>
                <a:srgbClr val="CC4125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69" name="Google Shape;269;p39"/>
          <p:cNvSpPr txBox="1"/>
          <p:nvPr/>
        </p:nvSpPr>
        <p:spPr>
          <a:xfrm>
            <a:off x="212675" y="860775"/>
            <a:ext cx="7763700" cy="4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Solution</a:t>
            </a:r>
            <a:endParaRPr sz="1700" u="sng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Le patron de conception visiteur vous propose de placer ce nouveau comportement dans une classe séparée que l’on appelle </a:t>
            </a:r>
            <a:r>
              <a:rPr i="1" lang="fr" sz="17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visiteur</a:t>
            </a:r>
            <a:r>
              <a:rPr lang="fr" sz="17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plutôt que de l’intégrer dans des classes existantes. </a:t>
            </a:r>
            <a:endParaRPr b="1" sz="17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0" name="Google Shape;27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71" name="Google Shape;2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00" y="642250"/>
            <a:ext cx="6989025" cy="25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7" name="Google Shape;277;p40"/>
          <p:cNvSpPr txBox="1"/>
          <p:nvPr/>
        </p:nvSpPr>
        <p:spPr>
          <a:xfrm>
            <a:off x="112650" y="103450"/>
            <a:ext cx="853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5- Conclusion</a:t>
            </a:r>
            <a:endParaRPr sz="2300">
              <a:solidFill>
                <a:srgbClr val="CC4125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8" name="Google Shape;278;p40"/>
          <p:cNvSpPr txBox="1"/>
          <p:nvPr/>
        </p:nvSpPr>
        <p:spPr>
          <a:xfrm>
            <a:off x="260525" y="697575"/>
            <a:ext cx="84969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Deux mots de fin:</a:t>
            </a:r>
            <a:endParaRPr sz="1700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Bonne compréhension des concepts clés de la POO: Classes abstraites, Interfaces… pour la compréhension de designs patterns</a:t>
            </a:r>
            <a:endParaRPr sz="1700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Designs patterns, oui mais pas toujours la solution optimale</a:t>
            </a:r>
            <a:endParaRPr sz="17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4" name="Google Shape;284;p41"/>
          <p:cNvSpPr txBox="1"/>
          <p:nvPr/>
        </p:nvSpPr>
        <p:spPr>
          <a:xfrm>
            <a:off x="4014750" y="2302350"/>
            <a:ext cx="1114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Merci !</a:t>
            </a:r>
            <a:endParaRPr sz="2300">
              <a:solidFill>
                <a:srgbClr val="CC4125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02550" y="296775"/>
            <a:ext cx="853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CC412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1- </a:t>
            </a: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Introduction et histoire des design patterns</a:t>
            </a:r>
            <a:endParaRPr sz="1500">
              <a:solidFill>
                <a:srgbClr val="CC4125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71600" y="996500"/>
            <a:ext cx="85389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111111"/>
                </a:solidFill>
                <a:latin typeface="PT Sans"/>
                <a:ea typeface="PT Sans"/>
                <a:cs typeface="PT Sans"/>
                <a:sym typeface="PT Sans"/>
              </a:rPr>
              <a:t>Le concept de patron de conception a d’abord été décrit par </a:t>
            </a:r>
            <a:r>
              <a:rPr lang="fr" sz="1700">
                <a:solidFill>
                  <a:srgbClr val="0070C0"/>
                </a:solidFill>
                <a:latin typeface="PT Sans"/>
                <a:ea typeface="PT Sans"/>
                <a:cs typeface="PT Sans"/>
                <a:sym typeface="PT Sans"/>
              </a:rPr>
              <a:t>Christopher Alexander</a:t>
            </a:r>
            <a:r>
              <a:rPr lang="fr" sz="1700">
                <a:solidFill>
                  <a:srgbClr val="111111"/>
                </a:solidFill>
                <a:latin typeface="PT Sans"/>
                <a:ea typeface="PT Sans"/>
                <a:cs typeface="PT Sans"/>
                <a:sym typeface="PT Sans"/>
              </a:rPr>
              <a:t> dans « </a:t>
            </a:r>
            <a:r>
              <a:rPr lang="fr" sz="1700">
                <a:solidFill>
                  <a:srgbClr val="0070C0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Pattern Language: Towns, Buildings, Construction</a:t>
            </a:r>
            <a:r>
              <a:rPr lang="fr" sz="1700">
                <a:solidFill>
                  <a:srgbClr val="111111"/>
                </a:solidFill>
                <a:latin typeface="PT Sans"/>
                <a:ea typeface="PT Sans"/>
                <a:cs typeface="PT Sans"/>
                <a:sym typeface="PT Sans"/>
              </a:rPr>
              <a:t> ».</a:t>
            </a:r>
            <a:endParaRPr sz="1900"/>
          </a:p>
        </p:txBody>
      </p:sp>
      <p:sp>
        <p:nvSpPr>
          <p:cNvPr id="72" name="Google Shape;72;p15"/>
          <p:cNvSpPr txBox="1"/>
          <p:nvPr/>
        </p:nvSpPr>
        <p:spPr>
          <a:xfrm>
            <a:off x="338100" y="2217075"/>
            <a:ext cx="8467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285"/>
              </a:spcBef>
              <a:spcAft>
                <a:spcPts val="285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En 1994, la </a:t>
            </a:r>
            <a:r>
              <a:rPr lang="fr" sz="1700">
                <a:solidFill>
                  <a:srgbClr val="111111"/>
                </a:solidFill>
                <a:latin typeface="PT Sans"/>
                <a:ea typeface="PT Sans"/>
                <a:cs typeface="PT Sans"/>
                <a:sym typeface="PT Sans"/>
              </a:rPr>
              <a:t>bande des quatre, ou « Gang of Four » (</a:t>
            </a:r>
            <a:r>
              <a:rPr lang="fr" sz="1700">
                <a:solidFill>
                  <a:srgbClr val="0070C0"/>
                </a:solidFill>
                <a:latin typeface="PT Sans"/>
                <a:ea typeface="PT Sans"/>
                <a:cs typeface="PT Sans"/>
                <a:sym typeface="PT Sans"/>
              </a:rPr>
              <a:t>Erich Gamma, Richard Helm, Ralph Johnson et John Vlissides</a:t>
            </a:r>
            <a:r>
              <a:rPr lang="fr" sz="17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), a publié le livre </a:t>
            </a:r>
            <a:r>
              <a:rPr lang="fr" sz="1700">
                <a:solidFill>
                  <a:srgbClr val="111111"/>
                </a:solidFill>
                <a:latin typeface="PT Sans"/>
                <a:ea typeface="PT Sans"/>
                <a:cs typeface="PT Sans"/>
                <a:sym typeface="PT Sans"/>
              </a:rPr>
              <a:t>« </a:t>
            </a:r>
            <a:r>
              <a:rPr lang="fr" sz="1700">
                <a:solidFill>
                  <a:srgbClr val="0070C0"/>
                </a:solidFill>
                <a:latin typeface="PT Sans"/>
                <a:ea typeface="PT Sans"/>
                <a:cs typeface="PT Sans"/>
                <a:sym typeface="PT Sans"/>
              </a:rPr>
              <a:t>Design patterns: Elements of Reusable Object-Oriented Software </a:t>
            </a:r>
            <a:r>
              <a:rPr lang="fr" sz="1700">
                <a:solidFill>
                  <a:srgbClr val="111111"/>
                </a:solidFill>
                <a:latin typeface="PT Sans"/>
                <a:ea typeface="PT Sans"/>
                <a:cs typeface="PT Sans"/>
                <a:sym typeface="PT Sans"/>
              </a:rPr>
              <a:t>»</a:t>
            </a:r>
            <a:r>
              <a:rPr lang="fr" sz="17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.</a:t>
            </a:r>
            <a:endParaRPr sz="1900"/>
          </a:p>
        </p:txBody>
      </p:sp>
      <p:sp>
        <p:nvSpPr>
          <p:cNvPr id="73" name="Google Shape;73;p15"/>
          <p:cNvSpPr txBox="1"/>
          <p:nvPr/>
        </p:nvSpPr>
        <p:spPr>
          <a:xfrm>
            <a:off x="368700" y="3738575"/>
            <a:ext cx="84066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Les grandes familles de design patterns selon le </a:t>
            </a:r>
            <a:r>
              <a:rPr lang="fr" sz="1700">
                <a:solidFill>
                  <a:srgbClr val="0070C0"/>
                </a:solidFill>
                <a:latin typeface="PT Sans"/>
                <a:ea typeface="PT Sans"/>
                <a:cs typeface="PT Sans"/>
                <a:sym typeface="PT Sans"/>
              </a:rPr>
              <a:t>Gang of Four</a:t>
            </a:r>
            <a:r>
              <a:rPr b="1" lang="fr" sz="17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: </a:t>
            </a:r>
            <a:r>
              <a:rPr lang="fr" sz="17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Design pattern de création, de structure et de comportement.</a:t>
            </a:r>
            <a:endParaRPr sz="17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163100" y="338800"/>
            <a:ext cx="853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2</a:t>
            </a: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- Définition d’un design pattern</a:t>
            </a:r>
            <a:endParaRPr sz="1500">
              <a:solidFill>
                <a:srgbClr val="CC4125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213200" y="1177425"/>
            <a:ext cx="84387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PT Sans"/>
              <a:buChar char="●"/>
            </a:pPr>
            <a:r>
              <a:rPr lang="fr" sz="17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Un design pattern est un </a:t>
            </a:r>
            <a:r>
              <a:rPr lang="fr" sz="1700">
                <a:solidFill>
                  <a:srgbClr val="0070C0"/>
                </a:solidFill>
                <a:latin typeface="PT Sans"/>
                <a:ea typeface="PT Sans"/>
                <a:cs typeface="PT Sans"/>
                <a:sym typeface="PT Sans"/>
              </a:rPr>
              <a:t>modèle de conception </a:t>
            </a:r>
            <a:r>
              <a:rPr lang="fr" sz="17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qui permet de faire la </a:t>
            </a:r>
            <a:r>
              <a:rPr lang="fr" sz="1700">
                <a:solidFill>
                  <a:srgbClr val="0070C0"/>
                </a:solidFill>
                <a:latin typeface="PT Sans"/>
                <a:ea typeface="PT Sans"/>
                <a:cs typeface="PT Sans"/>
                <a:sym typeface="PT Sans"/>
              </a:rPr>
              <a:t>description d'un problème qui se produit fréquemment</a:t>
            </a:r>
            <a:r>
              <a:rPr lang="fr" sz="17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et </a:t>
            </a:r>
            <a:r>
              <a:rPr lang="fr" sz="1700">
                <a:solidFill>
                  <a:srgbClr val="0070C0"/>
                </a:solidFill>
                <a:latin typeface="PT Sans"/>
                <a:ea typeface="PT Sans"/>
                <a:cs typeface="PT Sans"/>
                <a:sym typeface="PT Sans"/>
              </a:rPr>
              <a:t>l'architecture de la solution à ce problème de telle sorte que la solution soit réutilisable</a:t>
            </a:r>
            <a:r>
              <a:rPr lang="fr" sz="17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plusieurs fois</a:t>
            </a:r>
            <a:endParaRPr sz="17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PT Sans"/>
              <a:buChar char="●"/>
            </a:pPr>
            <a:r>
              <a:rPr lang="fr" sz="17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Les patrons de conception sont des solutions de niveaux </a:t>
            </a:r>
            <a:r>
              <a:rPr lang="fr" sz="1700">
                <a:solidFill>
                  <a:srgbClr val="0070C0"/>
                </a:solidFill>
                <a:latin typeface="PT Sans"/>
                <a:ea typeface="PT Sans"/>
                <a:cs typeface="PT Sans"/>
                <a:sym typeface="PT Sans"/>
              </a:rPr>
              <a:t>classe et méthode</a:t>
            </a:r>
            <a:r>
              <a:rPr lang="fr" sz="17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à des problèmes courants principalement dans le </a:t>
            </a:r>
            <a:r>
              <a:rPr lang="fr" sz="1700">
                <a:solidFill>
                  <a:srgbClr val="0070C0"/>
                </a:solidFill>
                <a:latin typeface="PT Sans"/>
                <a:ea typeface="PT Sans"/>
                <a:cs typeface="PT Sans"/>
                <a:sym typeface="PT Sans"/>
              </a:rPr>
              <a:t>développement orienté objet</a:t>
            </a:r>
            <a:endParaRPr sz="17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285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1111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129475" y="321975"/>
            <a:ext cx="853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3</a:t>
            </a: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- Pourquoi apprendre les design patterns ?</a:t>
            </a:r>
            <a:endParaRPr sz="2300">
              <a:solidFill>
                <a:srgbClr val="CC4125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179575" y="1062075"/>
            <a:ext cx="84387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lnSpc>
                <a:spcPct val="200000"/>
              </a:lnSpc>
              <a:spcBef>
                <a:spcPts val="285"/>
              </a:spcBef>
              <a:spcAft>
                <a:spcPts val="0"/>
              </a:spcAft>
              <a:buClr>
                <a:srgbClr val="111111"/>
              </a:buClr>
              <a:buSzPts val="1700"/>
              <a:buFont typeface="PT Sans"/>
              <a:buChar char="●"/>
            </a:pPr>
            <a:r>
              <a:rPr lang="fr" sz="1700">
                <a:solidFill>
                  <a:srgbClr val="111111"/>
                </a:solidFill>
                <a:latin typeface="PT Sans"/>
                <a:ea typeface="PT Sans"/>
                <a:cs typeface="PT Sans"/>
                <a:sym typeface="PT Sans"/>
              </a:rPr>
              <a:t>IIs enseignent des techniques éprouvées pour résoudre des problèmes connus de façon optimale en utilisant les principes de la conception orientée objet ;</a:t>
            </a:r>
            <a:endParaRPr sz="1700">
              <a:solidFill>
                <a:srgbClr val="11111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700"/>
              <a:buFont typeface="PT Sans"/>
              <a:buChar char="●"/>
            </a:pPr>
            <a:r>
              <a:rPr lang="fr" sz="1700">
                <a:solidFill>
                  <a:srgbClr val="111111"/>
                </a:solidFill>
                <a:latin typeface="PT Sans"/>
                <a:ea typeface="PT Sans"/>
                <a:cs typeface="PT Sans"/>
                <a:sym typeface="PT Sans"/>
              </a:rPr>
              <a:t>Ils fournissent un langage commun entre professionnels ;</a:t>
            </a:r>
            <a:endParaRPr sz="1700">
              <a:solidFill>
                <a:srgbClr val="11111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700"/>
              <a:buFont typeface="PT Sans"/>
              <a:buChar char="●"/>
            </a:pPr>
            <a:r>
              <a:rPr lang="fr" sz="1700">
                <a:solidFill>
                  <a:srgbClr val="111111"/>
                </a:solidFill>
                <a:latin typeface="PT Sans"/>
                <a:ea typeface="PT Sans"/>
                <a:cs typeface="PT Sans"/>
                <a:sym typeface="PT Sans"/>
              </a:rPr>
              <a:t>Ils permettent d’écrire du code fermé à la modification et ouvert à l’extension: code </a:t>
            </a:r>
            <a:r>
              <a:rPr lang="fr" sz="1700">
                <a:solidFill>
                  <a:srgbClr val="111111"/>
                </a:solidFill>
                <a:latin typeface="PT Sans"/>
                <a:ea typeface="PT Sans"/>
                <a:cs typeface="PT Sans"/>
                <a:sym typeface="PT Sans"/>
              </a:rPr>
              <a:t>réutilisable</a:t>
            </a:r>
            <a:r>
              <a:rPr lang="fr" sz="1700">
                <a:solidFill>
                  <a:srgbClr val="111111"/>
                </a:solidFill>
                <a:latin typeface="PT Sans"/>
                <a:ea typeface="PT Sans"/>
                <a:cs typeface="PT Sans"/>
                <a:sym typeface="PT Sans"/>
              </a:rPr>
              <a:t> et extensible ;</a:t>
            </a:r>
            <a:endParaRPr sz="1700">
              <a:solidFill>
                <a:srgbClr val="11111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700"/>
              <a:buFont typeface="PT Sans"/>
              <a:buChar char="●"/>
            </a:pPr>
            <a:r>
              <a:rPr lang="fr" sz="1700">
                <a:solidFill>
                  <a:srgbClr val="111111"/>
                </a:solidFill>
                <a:latin typeface="PT Sans"/>
                <a:ea typeface="PT Sans"/>
                <a:cs typeface="PT Sans"/>
                <a:sym typeface="PT Sans"/>
              </a:rPr>
              <a:t>Le programme résultant est donc facilement maintenable.</a:t>
            </a:r>
            <a:endParaRPr sz="1700">
              <a:solidFill>
                <a:srgbClr val="11111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104275" y="86650"/>
            <a:ext cx="85389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4 - Les grandes familles de design patterns</a:t>
            </a:r>
            <a:endParaRPr sz="2300">
              <a:solidFill>
                <a:srgbClr val="CC4125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4.1 - Les design patterns de créations</a:t>
            </a:r>
            <a:endParaRPr sz="2000">
              <a:solidFill>
                <a:srgbClr val="CC4125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75925" y="1218650"/>
            <a:ext cx="85389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Les patrons de création fournissent des </a:t>
            </a:r>
            <a:r>
              <a:rPr lang="fr" sz="1700">
                <a:solidFill>
                  <a:srgbClr val="0070C0"/>
                </a:solidFill>
                <a:latin typeface="PT Sans"/>
                <a:ea typeface="PT Sans"/>
                <a:cs typeface="PT Sans"/>
                <a:sym typeface="PT Sans"/>
              </a:rPr>
              <a:t>mécanismes de création d’objets</a:t>
            </a:r>
            <a:r>
              <a:rPr lang="fr" sz="17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qui augmentent la flexibilité et la réutilisation du code.</a:t>
            </a:r>
            <a:endParaRPr sz="17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Cinq en tout: </a:t>
            </a:r>
            <a:r>
              <a:rPr lang="fr" sz="1700">
                <a:solidFill>
                  <a:srgbClr val="0070C0"/>
                </a:solidFill>
                <a:latin typeface="PT Sans"/>
                <a:ea typeface="PT Sans"/>
                <a:cs typeface="PT Sans"/>
                <a:sym typeface="PT Sans"/>
              </a:rPr>
              <a:t>Singleton, </a:t>
            </a:r>
            <a:r>
              <a:rPr lang="fr" sz="1700">
                <a:solidFill>
                  <a:srgbClr val="0070C0"/>
                </a:solidFill>
                <a:latin typeface="PT Sans"/>
                <a:ea typeface="PT Sans"/>
                <a:cs typeface="PT Sans"/>
                <a:sym typeface="PT Sans"/>
              </a:rPr>
              <a:t>Fabrique, Prototype, Fabrique abstraite, Monteur.</a:t>
            </a:r>
            <a:endParaRPr sz="1700">
              <a:solidFill>
                <a:srgbClr val="0070C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70C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Nous parcourons ensemble les trois premiers.</a:t>
            </a:r>
            <a:endParaRPr sz="17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222750" y="103475"/>
            <a:ext cx="853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4.1.1 - Le pattern Singleton</a:t>
            </a:r>
            <a:endParaRPr sz="2300">
              <a:solidFill>
                <a:srgbClr val="CC4125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222750" y="785150"/>
            <a:ext cx="86985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Patron de conception très connu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Garantit l’existence d’une </a:t>
            </a:r>
            <a:r>
              <a:rPr lang="fr" sz="1700">
                <a:solidFill>
                  <a:srgbClr val="0070C0"/>
                </a:solidFill>
              </a:rPr>
              <a:t>unique instance</a:t>
            </a:r>
            <a:r>
              <a:rPr lang="fr" sz="1700"/>
              <a:t> pour une classe 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Fournit un point d’</a:t>
            </a:r>
            <a:r>
              <a:rPr lang="fr" sz="1700">
                <a:solidFill>
                  <a:srgbClr val="0070C0"/>
                </a:solidFill>
              </a:rPr>
              <a:t>accès global</a:t>
            </a:r>
            <a:r>
              <a:rPr lang="fr" sz="1700"/>
              <a:t> à cette instance.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Résout deux problèmes: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	Accès à une </a:t>
            </a:r>
            <a:r>
              <a:rPr lang="fr" sz="1700">
                <a:solidFill>
                  <a:srgbClr val="0070C0"/>
                </a:solidFill>
              </a:rPr>
              <a:t>ressource partagé</a:t>
            </a:r>
            <a:r>
              <a:rPr lang="fr" sz="1700"/>
              <a:t>: fichier, base de données, ...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	Protection de l’instance en </a:t>
            </a:r>
            <a:r>
              <a:rPr lang="fr" sz="1700">
                <a:solidFill>
                  <a:srgbClr val="0070C0"/>
                </a:solidFill>
              </a:rPr>
              <a:t>empêchant les modifications</a:t>
            </a:r>
            <a:r>
              <a:rPr lang="fr" sz="1700">
                <a:solidFill>
                  <a:srgbClr val="111111"/>
                </a:solidFill>
              </a:rPr>
              <a:t>.</a:t>
            </a:r>
            <a:endParaRPr sz="1700">
              <a:solidFill>
                <a:srgbClr val="111111"/>
              </a:solidFill>
            </a:endParaRPr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137900" y="103475"/>
            <a:ext cx="853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4.1.1 - Le pattern Singleton (Suite et fin)</a:t>
            </a:r>
            <a:endParaRPr sz="2300">
              <a:solidFill>
                <a:srgbClr val="CC4125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230350" y="722750"/>
            <a:ext cx="8265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Implémentation</a:t>
            </a:r>
            <a:endParaRPr sz="1700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070C0"/>
                </a:solidFill>
                <a:latin typeface="PT Sans"/>
                <a:ea typeface="PT Sans"/>
                <a:cs typeface="PT Sans"/>
                <a:sym typeface="PT Sans"/>
              </a:rPr>
              <a:t>Propriété statique</a:t>
            </a: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, </a:t>
            </a:r>
            <a:r>
              <a:rPr lang="fr" sz="1700">
                <a:solidFill>
                  <a:srgbClr val="0070C0"/>
                </a:solidFill>
                <a:latin typeface="PT Sans"/>
                <a:ea typeface="PT Sans"/>
                <a:cs typeface="PT Sans"/>
                <a:sym typeface="PT Sans"/>
              </a:rPr>
              <a:t>Constructeur private</a:t>
            </a: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, </a:t>
            </a:r>
            <a:r>
              <a:rPr lang="fr" sz="17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Méthode publique</a:t>
            </a: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 retournant l’instance</a:t>
            </a:r>
            <a:endParaRPr sz="1700"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975" y="1642025"/>
            <a:ext cx="4095750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295500" y="4432450"/>
            <a:ext cx="3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70C0"/>
                </a:solidFill>
              </a:rPr>
              <a:t>Verrou</a:t>
            </a:r>
            <a:r>
              <a:rPr lang="fr"/>
              <a:t> en environement </a:t>
            </a:r>
            <a:r>
              <a:rPr lang="fr">
                <a:solidFill>
                  <a:srgbClr val="0070C0"/>
                </a:solidFill>
              </a:rPr>
              <a:t>multi-thread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137900" y="103475"/>
            <a:ext cx="853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CC4125"/>
                </a:solidFill>
                <a:latin typeface="PT Sans"/>
                <a:ea typeface="PT Sans"/>
                <a:cs typeface="PT Sans"/>
                <a:sym typeface="PT Sans"/>
              </a:rPr>
              <a:t>4.1.2 - Le pattern Fabrique (Factory method)</a:t>
            </a:r>
            <a:endParaRPr sz="2300">
              <a:solidFill>
                <a:srgbClr val="CC4125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207450" y="713525"/>
            <a:ext cx="8265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Définit une interface pour créer des objets dans une classe mère</a:t>
            </a:r>
            <a:endParaRPr sz="1700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Délègue le type des objets à créer aux sous classes</a:t>
            </a:r>
            <a:endParaRPr sz="170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255150" y="1779113"/>
            <a:ext cx="86337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PT Sans"/>
                <a:ea typeface="PT Sans"/>
                <a:cs typeface="PT Sans"/>
                <a:sym typeface="PT Sans"/>
              </a:rPr>
              <a:t>Concrètement, une application gestion logistique pour camion devant intégrer des bateaux…</a:t>
            </a:r>
            <a:endParaRPr sz="1700"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250" y="2664200"/>
            <a:ext cx="445770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