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68" r:id="rId3"/>
    <p:sldId id="269"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67" r:id="rId20"/>
    <p:sldId id="257" r:id="rId21"/>
    <p:sldId id="258" r:id="rId22"/>
    <p:sldId id="259" r:id="rId23"/>
    <p:sldId id="260" r:id="rId24"/>
    <p:sldId id="261" r:id="rId25"/>
    <p:sldId id="262" r:id="rId26"/>
    <p:sldId id="263" r:id="rId27"/>
    <p:sldId id="264" r:id="rId28"/>
    <p:sldId id="265" r:id="rId29"/>
    <p:sldId id="266" r:id="rId30"/>
    <p:sldId id="27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2EE03AB-9448-49E2-954D-7331893A1677}">
          <p14:sldIdLst>
            <p14:sldId id="256"/>
            <p14:sldId id="268"/>
            <p14:sldId id="269"/>
            <p14:sldId id="271"/>
            <p14:sldId id="272"/>
            <p14:sldId id="273"/>
            <p14:sldId id="274"/>
            <p14:sldId id="275"/>
            <p14:sldId id="276"/>
            <p14:sldId id="277"/>
            <p14:sldId id="278"/>
            <p14:sldId id="279"/>
            <p14:sldId id="280"/>
            <p14:sldId id="281"/>
            <p14:sldId id="282"/>
            <p14:sldId id="283"/>
            <p14:sldId id="284"/>
            <p14:sldId id="285"/>
          </p14:sldIdLst>
        </p14:section>
        <p14:section name="Section sans titre" id="{6DD266A1-E2FC-400B-8719-D78B5ADF804B}">
          <p14:sldIdLst>
            <p14:sldId id="267"/>
            <p14:sldId id="257"/>
            <p14:sldId id="258"/>
            <p14:sldId id="259"/>
            <p14:sldId id="260"/>
            <p14:sldId id="261"/>
            <p14:sldId id="262"/>
            <p14:sldId id="263"/>
            <p14:sldId id="264"/>
            <p14:sldId id="265"/>
            <p14:sldId id="266"/>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ce kenneth" initials="bk" lastIdx="1" clrIdx="0">
    <p:extLst>
      <p:ext uri="{19B8F6BF-5375-455C-9EA6-DF929625EA0E}">
        <p15:presenceInfo xmlns:p15="http://schemas.microsoft.com/office/powerpoint/2012/main" userId="af0e5ea98a0e7b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000" autoAdjust="0"/>
  </p:normalViewPr>
  <p:slideViewPr>
    <p:cSldViewPr snapToGrid="0">
      <p:cViewPr varScale="1">
        <p:scale>
          <a:sx n="66" d="100"/>
          <a:sy n="66" d="100"/>
        </p:scale>
        <p:origin x="12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TG"/>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D6EC8-AE72-4CC5-8BE3-FDDDEADD2E96}" type="datetimeFigureOut">
              <a:rPr lang="fr-TG" smtClean="0"/>
              <a:t>03/09/2022</a:t>
            </a:fld>
            <a:endParaRPr lang="fr-TG"/>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TG"/>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G"/>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TG"/>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F7F52-48C7-4982-A84F-ABEF713C0CF4}" type="slidenum">
              <a:rPr lang="fr-TG" smtClean="0"/>
              <a:t>‹N°›</a:t>
            </a:fld>
            <a:endParaRPr lang="fr-TG"/>
          </a:p>
        </p:txBody>
      </p:sp>
    </p:spTree>
    <p:extLst>
      <p:ext uri="{BB962C8B-B14F-4D97-AF65-F5344CB8AC3E}">
        <p14:creationId xmlns:p14="http://schemas.microsoft.com/office/powerpoint/2010/main" val="324805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python.org/fr/3.5/reference/compound_stmts.html#try"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ocs.python.org/fr/3.5/reference/compound_stmts.html#excep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python.org/fr/3.5/reference/simple_stmts.html#rais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fr/3.5/library/exceptions.html#ZeroDivisionError"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python.org/fr/3.5/library/exceptions.html#TypeError" TargetMode="External"/><Relationship Id="rId4" Type="http://schemas.openxmlformats.org/officeDocument/2006/relationships/hyperlink" Target="https://docs.python.org/fr/3.5/library/exceptions.html#NameErro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Contraintes structurelles :</a:t>
            </a:r>
          </a:p>
          <a:p>
            <a:r>
              <a:rPr lang="fr-FR" dirty="0"/>
              <a:t>	les attributs dans les classes, les différents types de relations entre classes (généralisation, association, agrégation, composition, dépendance), la cardinalité et la navigabilité des propriétés structurelles,,</a:t>
            </a:r>
          </a:p>
          <a:p>
            <a:r>
              <a:rPr lang="fr-FR" dirty="0"/>
              <a:t>Contraintes de type :</a:t>
            </a:r>
          </a:p>
          <a:p>
            <a:r>
              <a:rPr lang="fr-FR" dirty="0"/>
              <a:t>•	typage des propriétés, etc. ;</a:t>
            </a:r>
          </a:p>
          <a:p>
            <a:r>
              <a:rPr lang="fr-FR" dirty="0"/>
              <a:t>Contraintes diverses :</a:t>
            </a:r>
          </a:p>
          <a:p>
            <a:r>
              <a:rPr lang="fr-FR" dirty="0"/>
              <a:t>•	les contraintes de visibilité, les méthodes et classes abstraites (contrainte abstract), etc.</a:t>
            </a:r>
          </a:p>
          <a:p>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6</a:t>
            </a:fld>
            <a:endParaRPr lang="fr-TG"/>
          </a:p>
        </p:txBody>
      </p:sp>
    </p:spTree>
    <p:extLst>
      <p:ext uri="{BB962C8B-B14F-4D97-AF65-F5344CB8AC3E}">
        <p14:creationId xmlns:p14="http://schemas.microsoft.com/office/powerpoint/2010/main" val="3101820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cet exemple on demande a l’utilisateur de saisir un entier, tant que sa saisit ne correspondra pas a la condition , il recevra un message d’erreur</a:t>
            </a:r>
          </a:p>
          <a:p>
            <a:endParaRPr lang="fr-FR" dirty="0"/>
          </a:p>
          <a:p>
            <a:r>
              <a:rPr lang="fr-FR" dirty="0"/>
              <a:t>Le code fonctionnera comme suit : </a:t>
            </a:r>
          </a:p>
          <a:p>
            <a:r>
              <a:rPr lang="fr-FR" dirty="0"/>
              <a:t>  Dans la fonction Try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a:t>
            </a:r>
            <a:r>
              <a:rPr lang="fr-TG" sz="12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si aucune exception n’intervient, la clause </a:t>
            </a:r>
            <a:r>
              <a:rPr lang="fr-TG" sz="12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except</a:t>
            </a:r>
            <a:r>
              <a:rPr lang="fr-TG" sz="12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est sautée et l’exécution de l’instruction </a:t>
            </a:r>
            <a:r>
              <a:rPr lang="fr-TG" sz="1200" u="none" strike="noStrike" dirty="0" err="1">
                <a:solidFill>
                  <a:srgbClr val="0072AA"/>
                </a:solidFill>
                <a:effectLst/>
                <a:latin typeface="Arial" panose="020B0604020202020204" pitchFamily="34" charset="0"/>
                <a:ea typeface="Times New Roman" panose="02020603050405020304" pitchFamily="18" charset="0"/>
                <a:cs typeface="Times New Roman" panose="02020603050405020304" pitchFamily="18" charset="0"/>
                <a:hlinkClick r:id="rId3"/>
              </a:rPr>
              <a:t>try</a:t>
            </a:r>
            <a:r>
              <a:rPr lang="fr-TG" sz="12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est terminée ;</a:t>
            </a:r>
            <a:endParaRPr lang="fr-TG"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 </a:t>
            </a:r>
            <a:r>
              <a:rPr lang="fr-FR" sz="1800" dirty="0">
                <a:solidFill>
                  <a:srgbClr val="222222"/>
                </a:solidFill>
                <a:effectLst/>
                <a:latin typeface="Arial" panose="020B0604020202020204" pitchFamily="34" charset="0"/>
                <a:cs typeface="Times New Roman" panose="02020603050405020304" pitchFamily="18" charset="0"/>
              </a:rPr>
              <a:t>si</a:t>
            </a:r>
            <a:r>
              <a:rPr lang="fr-TG"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une exception intervient pendant l’exécution de la clause </a:t>
            </a:r>
            <a:r>
              <a:rPr lang="fr-TG"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try</a:t>
            </a:r>
            <a:r>
              <a:rPr lang="fr-TG"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le reste de cette clause est sauté. Si le type d’exception levée correspond à un nom </a:t>
            </a:r>
            <a:r>
              <a:rPr lang="fr-FR"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r>
              <a:rPr lang="fr-TG"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indiqué après le mot-clé </a:t>
            </a:r>
            <a:r>
              <a:rPr lang="fr-TG" sz="1800" u="none" strike="noStrike" dirty="0" err="1">
                <a:solidFill>
                  <a:srgbClr val="0072AA"/>
                </a:solidFill>
                <a:effectLst/>
                <a:latin typeface="Arial" panose="020B0604020202020204" pitchFamily="34" charset="0"/>
                <a:ea typeface="Times New Roman" panose="02020603050405020304" pitchFamily="18" charset="0"/>
                <a:cs typeface="Times New Roman" panose="02020603050405020304" pitchFamily="18" charset="0"/>
                <a:hlinkClick r:id="rId4"/>
              </a:rPr>
              <a:t>except</a:t>
            </a:r>
            <a:r>
              <a:rPr lang="fr-TG"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la clause </a:t>
            </a:r>
            <a:r>
              <a:rPr lang="fr-TG" sz="1800" dirty="0" err="1">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except</a:t>
            </a:r>
            <a:r>
              <a:rPr lang="fr-TG"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correspondante est exécutée, puis l’exécution continue après l’instruction </a:t>
            </a:r>
            <a:r>
              <a:rPr lang="fr-TG" sz="1800" u="none" strike="noStrike" dirty="0" err="1">
                <a:solidFill>
                  <a:srgbClr val="0072AA"/>
                </a:solidFill>
                <a:effectLst/>
                <a:latin typeface="Arial" panose="020B0604020202020204" pitchFamily="34" charset="0"/>
                <a:ea typeface="Times New Roman" panose="02020603050405020304" pitchFamily="18" charset="0"/>
                <a:cs typeface="Times New Roman" panose="02020603050405020304" pitchFamily="18" charset="0"/>
                <a:hlinkClick r:id="rId3"/>
              </a:rPr>
              <a:t>try</a:t>
            </a:r>
            <a:r>
              <a:rPr lang="fr-TG"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fr-TG" sz="18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23</a:t>
            </a:fld>
            <a:endParaRPr lang="fr-TG"/>
          </a:p>
        </p:txBody>
      </p:sp>
    </p:spTree>
    <p:extLst>
      <p:ext uri="{BB962C8B-B14F-4D97-AF65-F5344CB8AC3E}">
        <p14:creationId xmlns:p14="http://schemas.microsoft.com/office/powerpoint/2010/main" val="115484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Entre temps il faut noter qu’il est aussi possible d’écrire une condition </a:t>
            </a:r>
            <a:r>
              <a:rPr lang="fr-FR" dirty="0" err="1"/>
              <a:t>else</a:t>
            </a:r>
            <a:r>
              <a:rPr lang="fr-FR" dirty="0"/>
              <a:t> dans la clause </a:t>
            </a:r>
            <a:r>
              <a:rPr lang="fr-FR" dirty="0" err="1"/>
              <a:t>try</a:t>
            </a:r>
            <a:endParaRPr lang="fr-FR"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24</a:t>
            </a:fld>
            <a:endParaRPr lang="fr-TG"/>
          </a:p>
        </p:txBody>
      </p:sp>
    </p:spTree>
    <p:extLst>
      <p:ext uri="{BB962C8B-B14F-4D97-AF65-F5344CB8AC3E}">
        <p14:creationId xmlns:p14="http://schemas.microsoft.com/office/powerpoint/2010/main" val="350672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TG" sz="1800" dirty="0">
                <a:solidFill>
                  <a:srgbClr val="222222"/>
                </a:solidFill>
                <a:effectLst/>
                <a:latin typeface="Arial" panose="020B0604020202020204" pitchFamily="34" charset="0"/>
                <a:ea typeface="Calibri" panose="020F0502020204030204" pitchFamily="34" charset="0"/>
              </a:rPr>
              <a:t>La dernière </a:t>
            </a:r>
            <a:r>
              <a:rPr lang="fr-TG" sz="1800" b="1" dirty="0">
                <a:effectLst/>
                <a:latin typeface="Arial" panose="020B0604020202020204" pitchFamily="34" charset="0"/>
                <a:ea typeface="Calibri" panose="020F0502020204030204" pitchFamily="34" charset="0"/>
              </a:rPr>
              <a:t>clause </a:t>
            </a:r>
            <a:r>
              <a:rPr lang="fr-TG" sz="1800" b="1" dirty="0" err="1">
                <a:effectLst/>
                <a:latin typeface="Arial" panose="020B0604020202020204" pitchFamily="34" charset="0"/>
                <a:ea typeface="Calibri" panose="020F0502020204030204" pitchFamily="34" charset="0"/>
              </a:rPr>
              <a:t>except</a:t>
            </a:r>
            <a:r>
              <a:rPr lang="fr-TG" sz="1800" dirty="0">
                <a:effectLst/>
                <a:latin typeface="Arial" panose="020B0604020202020204" pitchFamily="34" charset="0"/>
                <a:ea typeface="Calibri" panose="020F0502020204030204" pitchFamily="34" charset="0"/>
              </a:rPr>
              <a:t> </a:t>
            </a:r>
            <a:r>
              <a:rPr lang="fr-TG" sz="1800" dirty="0">
                <a:solidFill>
                  <a:srgbClr val="222222"/>
                </a:solidFill>
                <a:effectLst/>
                <a:latin typeface="Arial" panose="020B0604020202020204" pitchFamily="34" charset="0"/>
                <a:ea typeface="Calibri" panose="020F0502020204030204" pitchFamily="34" charset="0"/>
              </a:rPr>
              <a:t>peut omettre le(s) nom(s) d’exception(s) et joue alors le rôle de joker. </a:t>
            </a:r>
            <a:endParaRPr lang="fr-FR" sz="1800" dirty="0">
              <a:solidFill>
                <a:srgbClr val="222222"/>
              </a:solidFill>
              <a:effectLst/>
              <a:latin typeface="Arial" panose="020B0604020202020204" pitchFamily="34" charset="0"/>
              <a:ea typeface="Calibri" panose="020F0502020204030204" pitchFamily="34" charset="0"/>
            </a:endParaRPr>
          </a:p>
          <a:p>
            <a:r>
              <a:rPr lang="fr-TG" sz="1800" dirty="0">
                <a:solidFill>
                  <a:srgbClr val="222222"/>
                </a:solidFill>
                <a:effectLst/>
                <a:latin typeface="Arial" panose="020B0604020202020204" pitchFamily="34" charset="0"/>
                <a:ea typeface="Calibri" panose="020F0502020204030204" pitchFamily="34" charset="0"/>
              </a:rPr>
              <a:t>C’est toutefois à utiliser avec beaucoup de précautions car il est facile de masquer une vraie erreur de programmation par ce biais. Elle peut aussi être utilisée pour afficher un message d’erreur avant de propager l’exception (en permettant à un appelant de gérer également l’exception) </a:t>
            </a:r>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25</a:t>
            </a:fld>
            <a:endParaRPr lang="fr-TG"/>
          </a:p>
        </p:txBody>
      </p:sp>
    </p:spTree>
    <p:extLst>
      <p:ext uri="{BB962C8B-B14F-4D97-AF65-F5344CB8AC3E}">
        <p14:creationId xmlns:p14="http://schemas.microsoft.com/office/powerpoint/2010/main" val="1569172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TG"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L’argument de </a:t>
            </a:r>
            <a:r>
              <a:rPr lang="fr-TG" sz="1800" b="1"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raise</a:t>
            </a:r>
            <a:r>
              <a:rPr lang="fr-TG"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indique l'exception à lever. Il doit s'agir soit d'une instance d'exception, soit d'une classe d'exception (une classe qui dérive de Exception). </a:t>
            </a:r>
            <a:endParaRPr lang="fr-FR"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TG"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Si vous avez besoin de savoir si une exception a été levée mais que vous n’avez pas intention de la gérer, une forme plus simple de l’instruction </a:t>
            </a:r>
            <a:r>
              <a:rPr lang="fr-TG" sz="1800" b="1" u="none" strike="noStrike" dirty="0" err="1">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3"/>
              </a:rPr>
              <a:t>raise</a:t>
            </a:r>
            <a:r>
              <a:rPr lang="fr-TG"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permet de propager l’exception :</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26</a:t>
            </a:fld>
            <a:endParaRPr lang="fr-TG"/>
          </a:p>
        </p:txBody>
      </p:sp>
    </p:spTree>
    <p:extLst>
      <p:ext uri="{BB962C8B-B14F-4D97-AF65-F5344CB8AC3E}">
        <p14:creationId xmlns:p14="http://schemas.microsoft.com/office/powerpoint/2010/main" val="1784210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TG" sz="1800" dirty="0">
                <a:effectLst/>
                <a:latin typeface="Arial" panose="020B0604020202020204" pitchFamily="34" charset="0"/>
                <a:ea typeface="Calibri" panose="020F0502020204030204" pitchFamily="34" charset="0"/>
                <a:cs typeface="Times New Roman" panose="02020603050405020304" pitchFamily="18" charset="0"/>
              </a:rPr>
              <a:t>élément&gt; peut être une classe, une opération, etc. Pour faire référence à un élément op (comme un</a:t>
            </a:r>
            <a:r>
              <a:rPr lang="fr-FR" sz="1800" dirty="0">
                <a:effectLst/>
                <a:latin typeface="Arial" panose="020B0604020202020204" pitchFamily="34" charset="0"/>
                <a:ea typeface="Calibri" panose="020F0502020204030204" pitchFamily="34" charset="0"/>
                <a:cs typeface="Times New Roman" panose="02020603050405020304" pitchFamily="18" charset="0"/>
              </a:rPr>
              <a:t>e </a:t>
            </a:r>
            <a:r>
              <a:rPr lang="fr-TG" sz="1800" dirty="0">
                <a:effectLst/>
                <a:latin typeface="Arial" panose="020B0604020202020204" pitchFamily="34" charset="0"/>
                <a:ea typeface="Calibri" panose="020F0502020204030204" pitchFamily="34" charset="0"/>
                <a:cs typeface="Times New Roman" panose="02020603050405020304" pitchFamily="18" charset="0"/>
              </a:rPr>
              <a:t>opération), il faut utiliser les :: comme séparateur.</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fr-TG" sz="1800" dirty="0">
                <a:effectLst/>
                <a:latin typeface="Arial" panose="020B0604020202020204" pitchFamily="34" charset="0"/>
                <a:ea typeface="Calibri" panose="020F0502020204030204" pitchFamily="34" charset="0"/>
                <a:cs typeface="Times New Roman" panose="02020603050405020304" pitchFamily="18" charset="0"/>
              </a:rPr>
              <a:t>&lt;</a:t>
            </a:r>
            <a:r>
              <a:rPr lang="fr-TG" sz="1800" dirty="0" err="1">
                <a:effectLst/>
                <a:latin typeface="Arial" panose="020B0604020202020204" pitchFamily="34" charset="0"/>
                <a:ea typeface="Calibri" panose="020F0502020204030204" pitchFamily="34" charset="0"/>
                <a:cs typeface="Times New Roman" panose="02020603050405020304" pitchFamily="18" charset="0"/>
              </a:rPr>
              <a:t>expression_logique</a:t>
            </a:r>
            <a:r>
              <a:rPr lang="fr-TG" sz="1800" dirty="0">
                <a:effectLst/>
                <a:latin typeface="Arial" panose="020B0604020202020204" pitchFamily="34" charset="0"/>
                <a:ea typeface="Calibri" panose="020F0502020204030204" pitchFamily="34" charset="0"/>
                <a:cs typeface="Times New Roman" panose="02020603050405020304" pitchFamily="18" charset="0"/>
              </a:rPr>
              <a:t>&gt; est une expression logique qui doit toujours être vraie.</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fr-TG" sz="1800" dirty="0">
                <a:effectLst/>
                <a:latin typeface="Arial" panose="020B0604020202020204" pitchFamily="34" charset="0"/>
                <a:ea typeface="Calibri" panose="020F0502020204030204" pitchFamily="34" charset="0"/>
                <a:cs typeface="Times New Roman" panose="02020603050405020304" pitchFamily="18" charset="0"/>
              </a:rPr>
              <a:t>&lt;requête&gt; est une expression qui retourne un résultat dont le type doit être compatible avec le type du résultat de l'opération désignée par le contexte.</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9</a:t>
            </a:fld>
            <a:endParaRPr lang="fr-TG"/>
          </a:p>
        </p:txBody>
      </p:sp>
    </p:spTree>
    <p:extLst>
      <p:ext uri="{BB962C8B-B14F-4D97-AF65-F5344CB8AC3E}">
        <p14:creationId xmlns:p14="http://schemas.microsoft.com/office/powerpoint/2010/main" val="2359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10</a:t>
            </a:fld>
            <a:endParaRPr lang="fr-TG"/>
          </a:p>
        </p:txBody>
      </p:sp>
    </p:spTree>
    <p:extLst>
      <p:ext uri="{BB962C8B-B14F-4D97-AF65-F5344CB8AC3E}">
        <p14:creationId xmlns:p14="http://schemas.microsoft.com/office/powerpoint/2010/main" val="282496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TG"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Elles sont modélisées entre deux traits épais comme des chemins parallèles, le premier de ces traits étant appelé « </a:t>
            </a:r>
            <a:r>
              <a:rPr lang="fr-TG" sz="18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fork</a:t>
            </a:r>
            <a:r>
              <a:rPr lang="fr-TG"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et le second « </a:t>
            </a:r>
            <a:r>
              <a:rPr lang="fr-TG"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join</a:t>
            </a:r>
            <a:r>
              <a:rPr lang="fr-TG"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 Les séquences d’actions en parallèle débutent en même temps, sont toutes exécutées, mais par définition ne finissent pas au même instant. La fin de l’action </a:t>
            </a:r>
            <a:r>
              <a:rPr lang="fr-TG"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join</a:t>
            </a:r>
            <a:r>
              <a:rPr lang="fr-TG"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intervient lorsque toutes les actions en parallèle se terminent ; </a:t>
            </a:r>
            <a:r>
              <a:rPr lang="fr-TG" sz="1800" i="1"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join</a:t>
            </a:r>
            <a:r>
              <a:rPr lang="fr-TG"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est donc un point de synchronisation.</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16</a:t>
            </a:fld>
            <a:endParaRPr lang="fr-TG"/>
          </a:p>
        </p:txBody>
      </p:sp>
    </p:spTree>
    <p:extLst>
      <p:ext uri="{BB962C8B-B14F-4D97-AF65-F5344CB8AC3E}">
        <p14:creationId xmlns:p14="http://schemas.microsoft.com/office/powerpoint/2010/main" val="81504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itérations sont lies aux processus unifiés </a:t>
            </a:r>
          </a:p>
          <a:p>
            <a:pPr marL="0" marR="0" lvl="0" indent="0" algn="l" defTabSz="914400" rtl="0" eaLnBrk="1" fontAlgn="auto" latinLnBrk="0" hangingPunct="1">
              <a:lnSpc>
                <a:spcPct val="100000"/>
              </a:lnSpc>
              <a:spcBef>
                <a:spcPts val="0"/>
              </a:spcBef>
              <a:spcAft>
                <a:spcPts val="0"/>
              </a:spcAft>
              <a:buClrTx/>
              <a:buSzTx/>
              <a:buFontTx/>
              <a:buNone/>
              <a:tabLst/>
              <a:defRPr/>
            </a:pPr>
            <a:r>
              <a:rPr lang="fr-TG" sz="1800" dirty="0">
                <a:solidFill>
                  <a:srgbClr val="202122"/>
                </a:solidFill>
                <a:effectLst/>
                <a:latin typeface="Arial" panose="020B0604020202020204" pitchFamily="34" charset="0"/>
                <a:ea typeface="Calibri" panose="020F0502020204030204" pitchFamily="34" charset="0"/>
              </a:rPr>
              <a:t>Les itérations sont planifiées de façon progressive au cours de l'avancement du projet. L'itération en cours est planifiée en détail lorsqu'elle démarre, avec un calendrier et un objectif de contenu (cas d'utilisation à traiter, changements à apporter aux livrables des itérations précédentes, composants à réaliser...). Le plan de l'itération suivante est préparé lorsque les éléments en sont connus. </a:t>
            </a:r>
            <a:r>
              <a:rPr lang="fr-TG" sz="1800">
                <a:solidFill>
                  <a:srgbClr val="202122"/>
                </a:solidFill>
                <a:effectLst/>
                <a:latin typeface="Arial" panose="020B0604020202020204" pitchFamily="34" charset="0"/>
                <a:ea typeface="Calibri" panose="020F0502020204030204" pitchFamily="34" charset="0"/>
              </a:rPr>
              <a:t>Il est ainsi tout d'abord estimé dans les grandes lignes, puis affiné en fonction des informations découvertes lors de l'itération en cours.</a:t>
            </a:r>
            <a:endParaRPr lang="fr-FR" dirty="0"/>
          </a:p>
          <a:p>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18</a:t>
            </a:fld>
            <a:endParaRPr lang="fr-TG"/>
          </a:p>
        </p:txBody>
      </p:sp>
    </p:spTree>
    <p:extLst>
      <p:ext uri="{BB962C8B-B14F-4D97-AF65-F5344CB8AC3E}">
        <p14:creationId xmlns:p14="http://schemas.microsoft.com/office/powerpoint/2010/main" val="137604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19</a:t>
            </a:fld>
            <a:endParaRPr lang="fr-TG"/>
          </a:p>
        </p:txBody>
      </p:sp>
    </p:spTree>
    <p:extLst>
      <p:ext uri="{BB962C8B-B14F-4D97-AF65-F5344CB8AC3E}">
        <p14:creationId xmlns:p14="http://schemas.microsoft.com/office/powerpoint/2010/main" val="271975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mieux illustrer cela, prenons un exemple de code a erreur afin de voir les différents exceptions présents.</a:t>
            </a:r>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20</a:t>
            </a:fld>
            <a:endParaRPr lang="fr-TG"/>
          </a:p>
        </p:txBody>
      </p:sp>
    </p:spTree>
    <p:extLst>
      <p:ext uri="{BB962C8B-B14F-4D97-AF65-F5344CB8AC3E}">
        <p14:creationId xmlns:p14="http://schemas.microsoft.com/office/powerpoint/2010/main" val="2682511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TG"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La dernière ligne</a:t>
            </a:r>
            <a:r>
              <a:rPr lang="fr-FR"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nous indique l’exception survenue.</a:t>
            </a:r>
          </a:p>
          <a:p>
            <a:pPr algn="just">
              <a:lnSpc>
                <a:spcPct val="107000"/>
              </a:lnSpc>
              <a:spcAft>
                <a:spcPts val="800"/>
              </a:spcAft>
            </a:pPr>
            <a:r>
              <a:rPr lang="fr-FR"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Les exceptions peuvent être de différentes types et ces </a:t>
            </a:r>
            <a:r>
              <a:rPr lang="fr-FR" sz="1200" dirty="0" err="1">
                <a:solidFill>
                  <a:srgbClr val="222222"/>
                </a:solidFill>
                <a:effectLst/>
                <a:latin typeface="Arial" panose="020B0604020202020204" pitchFamily="34" charset="0"/>
                <a:ea typeface="Calibri" panose="020F0502020204030204" pitchFamily="34" charset="0"/>
                <a:cs typeface="Times New Roman" panose="02020603050405020304" pitchFamily="18" charset="0"/>
              </a:rPr>
              <a:t>dernieres</a:t>
            </a:r>
            <a:r>
              <a:rPr lang="fr-FR"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sont indiques dans le message d’erreur.</a:t>
            </a:r>
          </a:p>
          <a:p>
            <a:pPr algn="just">
              <a:lnSpc>
                <a:spcPct val="107000"/>
              </a:lnSpc>
              <a:spcAft>
                <a:spcPts val="800"/>
              </a:spcAft>
            </a:pPr>
            <a:r>
              <a:rPr lang="fr-FR"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Ici </a:t>
            </a:r>
            <a:r>
              <a:rPr lang="fr-TG"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les types indiqués </a:t>
            </a:r>
            <a:r>
              <a:rPr lang="fr-FR"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sont </a:t>
            </a:r>
            <a:r>
              <a:rPr lang="fr-TG" sz="1200" u="none" strike="noStrike" dirty="0" err="1">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3" tooltip="ZeroDivisionError"/>
              </a:rPr>
              <a:t>ZeroDivisionError</a:t>
            </a:r>
            <a:r>
              <a:rPr lang="fr-TG"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fr-TG" sz="1200" u="none" strike="noStrike" dirty="0" err="1">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4" tooltip="NameError"/>
              </a:rPr>
              <a:t>NameError</a:t>
            </a:r>
            <a:r>
              <a:rPr lang="fr-TG"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et </a:t>
            </a:r>
            <a:r>
              <a:rPr lang="fr-TG" sz="1200" u="none" strike="noStrike" dirty="0" err="1">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5" tooltip="TypeError"/>
              </a:rPr>
              <a:t>TypeError</a:t>
            </a:r>
            <a:r>
              <a:rPr lang="fr-TG"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a:t>
            </a:r>
            <a:endParaRPr lang="fr-FR" sz="12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TG" sz="12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Le reste de la ligne fournit plus de détails en fonction du type de l’exception et de ce qui l’a causée.</a:t>
            </a:r>
            <a:endParaRPr lang="fr-TG"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TG" sz="12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La partie précédente dans le message d’erreur indique le contexte dans lequel s’est produite l’exception, sous la forme d’une trace de pile d’exécution.</a:t>
            </a:r>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21</a:t>
            </a:fld>
            <a:endParaRPr lang="fr-TG"/>
          </a:p>
        </p:txBody>
      </p:sp>
    </p:spTree>
    <p:extLst>
      <p:ext uri="{BB962C8B-B14F-4D97-AF65-F5344CB8AC3E}">
        <p14:creationId xmlns:p14="http://schemas.microsoft.com/office/powerpoint/2010/main" val="210319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fr-TG"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C'est un peu comme si vous étiez coincés sur une île déserte. Vous lanceriez à la mer une bouteille contenant avec des informations qui permettent de vous retrouver. </a:t>
            </a:r>
            <a:endParaRPr lang="fr-FR"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fr-TG"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Il n'y aurait alors plus qu'à espérer que quelqu'un attrape votre bouteille (sinon vous mourrez de faim).</a:t>
            </a:r>
            <a:br>
              <a:rPr lang="fr-TG"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fr-TG"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C'est la même chose ici, on lance un objet en espérant qu'un autre bout de code le rattrapera, sinon le programme plantera.</a:t>
            </a:r>
            <a:endParaRPr lang="fr-FR"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fr-FR"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fr-FR" sz="1800" dirty="0">
                <a:effectLst/>
                <a:latin typeface="Arial" panose="020B0604020202020204" pitchFamily="34" charset="0"/>
                <a:ea typeface="Calibri" panose="020F0502020204030204" pitchFamily="34" charset="0"/>
              </a:rPr>
              <a:t>Quand </a:t>
            </a:r>
            <a:r>
              <a:rPr lang="fr-TG" sz="1800" dirty="0">
                <a:effectLst/>
                <a:latin typeface="Arial" panose="020B0604020202020204" pitchFamily="34" charset="0"/>
                <a:ea typeface="Calibri" panose="020F0502020204030204" pitchFamily="34" charset="0"/>
              </a:rPr>
              <a:t>elle est</a:t>
            </a:r>
            <a:r>
              <a:rPr lang="fr-FR" sz="1800" dirty="0">
                <a:effectLst/>
                <a:latin typeface="Arial" panose="020B0604020202020204" pitchFamily="34" charset="0"/>
                <a:ea typeface="Calibri" panose="020F0502020204030204" pitchFamily="34" charset="0"/>
              </a:rPr>
              <a:t> bien</a:t>
            </a:r>
            <a:r>
              <a:rPr lang="fr-TG" sz="1800" dirty="0">
                <a:effectLst/>
                <a:latin typeface="Arial" panose="020B0604020202020204" pitchFamily="34" charset="0"/>
                <a:ea typeface="Calibri" panose="020F0502020204030204" pitchFamily="34" charset="0"/>
              </a:rPr>
              <a:t> réalisée,</a:t>
            </a:r>
            <a:r>
              <a:rPr lang="fr-FR" sz="1800" dirty="0">
                <a:effectLst/>
                <a:latin typeface="Arial" panose="020B0604020202020204" pitchFamily="34" charset="0"/>
                <a:ea typeface="Calibri" panose="020F0502020204030204" pitchFamily="34" charset="0"/>
              </a:rPr>
              <a:t> elle permet</a:t>
            </a:r>
            <a:r>
              <a:rPr lang="fr-TG" sz="1800" dirty="0">
                <a:effectLst/>
                <a:latin typeface="Arial" panose="020B0604020202020204" pitchFamily="34" charset="0"/>
                <a:ea typeface="Calibri" panose="020F0502020204030204" pitchFamily="34" charset="0"/>
              </a:rPr>
              <a:t> de traiter les erreurs d'implémentation en les prévoyant à l'avance. </a:t>
            </a:r>
            <a:r>
              <a:rPr lang="fr-FR" sz="1800" dirty="0">
                <a:effectLst/>
                <a:latin typeface="Arial" panose="020B0604020202020204" pitchFamily="34" charset="0"/>
                <a:ea typeface="Calibri" panose="020F0502020204030204" pitchFamily="34" charset="0"/>
              </a:rPr>
              <a:t>Elle n’est pas </a:t>
            </a:r>
            <a:r>
              <a:rPr lang="fr-TG" sz="1800" dirty="0">
                <a:effectLst/>
                <a:latin typeface="Arial" panose="020B0604020202020204" pitchFamily="34" charset="0"/>
                <a:ea typeface="Calibri" panose="020F0502020204030204" pitchFamily="34" charset="0"/>
              </a:rPr>
              <a:t>exhaustive car il faudrait penser à toutes les erreurs susceptibles de survenir, mais on peut facilement en éviter une grande partie.</a:t>
            </a:r>
            <a:br>
              <a:rPr lang="fr-TG" sz="1800" dirty="0">
                <a:effectLst/>
                <a:latin typeface="Arial" panose="020B0604020202020204" pitchFamily="34" charset="0"/>
                <a:ea typeface="Calibri" panose="020F0502020204030204" pitchFamily="34" charset="0"/>
              </a:rPr>
            </a:br>
            <a:endParaRPr lang="fr-FR" sz="1800" dirty="0">
              <a:effectLst/>
              <a:latin typeface="Arial" panose="020B0604020202020204" pitchFamily="34" charset="0"/>
              <a:ea typeface="Calibri" panose="020F0502020204030204" pitchFamily="34"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fr-TG" sz="1800" dirty="0">
                <a:solidFill>
                  <a:srgbClr val="222222"/>
                </a:solidFill>
                <a:effectLst/>
                <a:latin typeface="Arial" panose="020B0604020202020204" pitchFamily="34" charset="0"/>
                <a:ea typeface="Calibri" panose="020F0502020204030204" pitchFamily="34" charset="0"/>
              </a:rPr>
              <a:t>Il est possible d’écrire des programmes qui prennent en charge certaines exceptions. </a:t>
            </a:r>
            <a:endParaRPr lang="fr-TG"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sp>
        <p:nvSpPr>
          <p:cNvPr id="4" name="Espace réservé du numéro de diapositive 3"/>
          <p:cNvSpPr>
            <a:spLocks noGrp="1"/>
          </p:cNvSpPr>
          <p:nvPr>
            <p:ph type="sldNum" sz="quarter" idx="5"/>
          </p:nvPr>
        </p:nvSpPr>
        <p:spPr/>
        <p:txBody>
          <a:bodyPr/>
          <a:lstStyle/>
          <a:p>
            <a:fld id="{613F7F52-48C7-4982-A84F-ABEF713C0CF4}" type="slidenum">
              <a:rPr lang="fr-TG" smtClean="0"/>
              <a:t>22</a:t>
            </a:fld>
            <a:endParaRPr lang="fr-TG"/>
          </a:p>
        </p:txBody>
      </p:sp>
    </p:spTree>
    <p:extLst>
      <p:ext uri="{BB962C8B-B14F-4D97-AF65-F5344CB8AC3E}">
        <p14:creationId xmlns:p14="http://schemas.microsoft.com/office/powerpoint/2010/main" val="136161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3/9/2022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fr/3.5/reference/compound_stmts.html#tr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fr/3.5/reference/simple_stmts.html#rai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84BC5-B964-469A-8D36-BB53358213B3}"/>
              </a:ext>
            </a:extLst>
          </p:cNvPr>
          <p:cNvSpPr>
            <a:spLocks noGrp="1"/>
          </p:cNvSpPr>
          <p:nvPr>
            <p:ph type="ctrTitle"/>
          </p:nvPr>
        </p:nvSpPr>
        <p:spPr>
          <a:xfrm>
            <a:off x="1774423" y="802298"/>
            <a:ext cx="9574895" cy="2920713"/>
          </a:xfrm>
        </p:spPr>
        <p:txBody>
          <a:bodyPr>
            <a:normAutofit fontScale="90000"/>
          </a:bodyPr>
          <a:lstStyle/>
          <a:p>
            <a:r>
              <a:rPr lang="fr-FR" dirty="0" err="1"/>
              <a:t>InTRODUCTION</a:t>
            </a:r>
            <a:r>
              <a:rPr lang="fr-FR" dirty="0"/>
              <a:t> AUX OCL et LES MECANISMES AVANCES</a:t>
            </a:r>
            <a:endParaRPr lang="fr-TG" dirty="0"/>
          </a:p>
        </p:txBody>
      </p:sp>
      <p:sp>
        <p:nvSpPr>
          <p:cNvPr id="3" name="Sous-titre 2">
            <a:extLst>
              <a:ext uri="{FF2B5EF4-FFF2-40B4-BE49-F238E27FC236}">
                <a16:creationId xmlns:a16="http://schemas.microsoft.com/office/drawing/2014/main" id="{CD8C226C-200B-40A7-A175-6129FB881C2D}"/>
              </a:ext>
            </a:extLst>
          </p:cNvPr>
          <p:cNvSpPr>
            <a:spLocks noGrp="1"/>
          </p:cNvSpPr>
          <p:nvPr>
            <p:ph type="subTitle" idx="1"/>
          </p:nvPr>
        </p:nvSpPr>
        <p:spPr>
          <a:xfrm>
            <a:off x="1774424" y="3724074"/>
            <a:ext cx="9574894" cy="977621"/>
          </a:xfrm>
        </p:spPr>
        <p:txBody>
          <a:bodyPr/>
          <a:lstStyle/>
          <a:p>
            <a:r>
              <a:rPr lang="fr-FR" dirty="0"/>
              <a:t>Groupe 7:  </a:t>
            </a:r>
            <a:r>
              <a:rPr lang="fr-FR" dirty="0" err="1"/>
              <a:t>AGbOZOH</a:t>
            </a:r>
            <a:r>
              <a:rPr lang="fr-FR" dirty="0"/>
              <a:t> </a:t>
            </a:r>
          </a:p>
          <a:p>
            <a:endParaRPr lang="fr-TG" dirty="0"/>
          </a:p>
        </p:txBody>
      </p:sp>
    </p:spTree>
    <p:extLst>
      <p:ext uri="{BB962C8B-B14F-4D97-AF65-F5344CB8AC3E}">
        <p14:creationId xmlns:p14="http://schemas.microsoft.com/office/powerpoint/2010/main" val="207774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F676E-35AD-4C58-BC76-94E11D60B81A}"/>
              </a:ext>
            </a:extLst>
          </p:cNvPr>
          <p:cNvSpPr>
            <a:spLocks noGrp="1"/>
          </p:cNvSpPr>
          <p:nvPr>
            <p:ph type="title"/>
          </p:nvPr>
        </p:nvSpPr>
        <p:spPr>
          <a:xfrm>
            <a:off x="1450392" y="2691803"/>
            <a:ext cx="9291215" cy="1049235"/>
          </a:xfrm>
        </p:spPr>
        <p:txBody>
          <a:bodyPr/>
          <a:lstStyle/>
          <a:p>
            <a:r>
              <a:rPr lang="fr-FR" dirty="0"/>
              <a:t>OCL : Exercices</a:t>
            </a:r>
            <a:endParaRPr lang="fr-TG" dirty="0"/>
          </a:p>
        </p:txBody>
      </p:sp>
      <p:sp>
        <p:nvSpPr>
          <p:cNvPr id="3" name="Espace réservé du contenu 2">
            <a:extLst>
              <a:ext uri="{FF2B5EF4-FFF2-40B4-BE49-F238E27FC236}">
                <a16:creationId xmlns:a16="http://schemas.microsoft.com/office/drawing/2014/main" id="{267D54D0-F436-4A45-9123-E16BF662C8E3}"/>
              </a:ext>
            </a:extLst>
          </p:cNvPr>
          <p:cNvSpPr>
            <a:spLocks noGrp="1"/>
          </p:cNvSpPr>
          <p:nvPr>
            <p:ph idx="1"/>
          </p:nvPr>
        </p:nvSpPr>
        <p:spPr/>
        <p:txBody>
          <a:bodyPr/>
          <a:lstStyle/>
          <a:p>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spTree>
    <p:extLst>
      <p:ext uri="{BB962C8B-B14F-4D97-AF65-F5344CB8AC3E}">
        <p14:creationId xmlns:p14="http://schemas.microsoft.com/office/powerpoint/2010/main" val="240710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DD2B02B-B243-47BB-8E42-5FEA66CE2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523" y="-555171"/>
            <a:ext cx="9291214" cy="7213163"/>
          </a:xfrm>
          <a:prstGeom prst="rect">
            <a:avLst/>
          </a:prstGeom>
        </p:spPr>
      </p:pic>
    </p:spTree>
    <p:extLst>
      <p:ext uri="{BB962C8B-B14F-4D97-AF65-F5344CB8AC3E}">
        <p14:creationId xmlns:p14="http://schemas.microsoft.com/office/powerpoint/2010/main" val="271336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C0B8EE9-BAA6-48FF-BBB5-DD669A7A7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009" y="130629"/>
            <a:ext cx="8503090" cy="5894613"/>
          </a:xfrm>
          <a:prstGeom prst="rect">
            <a:avLst/>
          </a:prstGeom>
        </p:spPr>
      </p:pic>
    </p:spTree>
    <p:extLst>
      <p:ext uri="{BB962C8B-B14F-4D97-AF65-F5344CB8AC3E}">
        <p14:creationId xmlns:p14="http://schemas.microsoft.com/office/powerpoint/2010/main" val="284592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FE1A0-87C9-4C21-B1D5-90D801D6E0B1}"/>
              </a:ext>
            </a:extLst>
          </p:cNvPr>
          <p:cNvSpPr>
            <a:spLocks noGrp="1"/>
          </p:cNvSpPr>
          <p:nvPr>
            <p:ph type="title"/>
          </p:nvPr>
        </p:nvSpPr>
        <p:spPr/>
        <p:txBody>
          <a:bodyPr/>
          <a:lstStyle/>
          <a:p>
            <a:r>
              <a:rPr lang="fr-FR" dirty="0"/>
              <a:t>2-CONCURRENCE</a:t>
            </a:r>
            <a:endParaRPr lang="fr-TG" dirty="0"/>
          </a:p>
        </p:txBody>
      </p:sp>
      <p:sp>
        <p:nvSpPr>
          <p:cNvPr id="3" name="Espace réservé du contenu 2">
            <a:extLst>
              <a:ext uri="{FF2B5EF4-FFF2-40B4-BE49-F238E27FC236}">
                <a16:creationId xmlns:a16="http://schemas.microsoft.com/office/drawing/2014/main" id="{B274035E-BA3B-46CA-84AC-779FA318928A}"/>
              </a:ext>
            </a:extLst>
          </p:cNvPr>
          <p:cNvSpPr>
            <a:spLocks noGrp="1"/>
          </p:cNvSpPr>
          <p:nvPr>
            <p:ph idx="1"/>
          </p:nvPr>
        </p:nvSpPr>
        <p:spPr/>
        <p:txBody>
          <a:bodyPr/>
          <a:lstStyle/>
          <a:p>
            <a:r>
              <a:rPr lang="fr-FR" dirty="0"/>
              <a:t>Les actions qui se déroulent en même temps sont dites concurrentes.</a:t>
            </a:r>
          </a:p>
          <a:p>
            <a:r>
              <a:rPr lang="fr-FR" dirty="0"/>
              <a:t>Le principe de concurrence évoque l’exécution simultanée de deux ou plusieurs taches .</a:t>
            </a:r>
            <a:endParaRPr lang="fr-TG" dirty="0"/>
          </a:p>
        </p:txBody>
      </p:sp>
    </p:spTree>
    <p:extLst>
      <p:ext uri="{BB962C8B-B14F-4D97-AF65-F5344CB8AC3E}">
        <p14:creationId xmlns:p14="http://schemas.microsoft.com/office/powerpoint/2010/main" val="300435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B4C77C-8CC8-440F-942A-86AB3CDC8A2A}"/>
              </a:ext>
            </a:extLst>
          </p:cNvPr>
          <p:cNvSpPr>
            <a:spLocks noGrp="1"/>
          </p:cNvSpPr>
          <p:nvPr>
            <p:ph type="title"/>
          </p:nvPr>
        </p:nvSpPr>
        <p:spPr/>
        <p:txBody>
          <a:bodyPr/>
          <a:lstStyle/>
          <a:p>
            <a:r>
              <a:rPr lang="fr-FR" dirty="0"/>
              <a:t>2-Concurrence</a:t>
            </a:r>
            <a:endParaRPr lang="fr-TG" dirty="0"/>
          </a:p>
        </p:txBody>
      </p:sp>
      <p:pic>
        <p:nvPicPr>
          <p:cNvPr id="4" name="Espace réservé du contenu 3">
            <a:extLst>
              <a:ext uri="{FF2B5EF4-FFF2-40B4-BE49-F238E27FC236}">
                <a16:creationId xmlns:a16="http://schemas.microsoft.com/office/drawing/2014/main" id="{E974EBBC-EAB5-4555-BC48-2E7CD666E5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0686" y="2388276"/>
            <a:ext cx="7543799" cy="3572051"/>
          </a:xfrm>
          <a:prstGeom prst="rect">
            <a:avLst/>
          </a:prstGeom>
        </p:spPr>
      </p:pic>
    </p:spTree>
    <p:extLst>
      <p:ext uri="{BB962C8B-B14F-4D97-AF65-F5344CB8AC3E}">
        <p14:creationId xmlns:p14="http://schemas.microsoft.com/office/powerpoint/2010/main" val="156759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38E3E2-EEAC-438F-B752-A825FF903EF5}"/>
              </a:ext>
            </a:extLst>
          </p:cNvPr>
          <p:cNvSpPr>
            <a:spLocks noGrp="1"/>
          </p:cNvSpPr>
          <p:nvPr>
            <p:ph type="title"/>
          </p:nvPr>
        </p:nvSpPr>
        <p:spPr/>
        <p:txBody>
          <a:bodyPr/>
          <a:lstStyle/>
          <a:p>
            <a:r>
              <a:rPr lang="fr-FR" dirty="0"/>
              <a:t>2-COncURRENCE</a:t>
            </a:r>
            <a:endParaRPr lang="fr-TG" dirty="0"/>
          </a:p>
        </p:txBody>
      </p:sp>
      <p:sp>
        <p:nvSpPr>
          <p:cNvPr id="3" name="Espace réservé du contenu 2">
            <a:extLst>
              <a:ext uri="{FF2B5EF4-FFF2-40B4-BE49-F238E27FC236}">
                <a16:creationId xmlns:a16="http://schemas.microsoft.com/office/drawing/2014/main" id="{6C9B1556-D45B-4963-9061-ADE10AD2A59E}"/>
              </a:ext>
            </a:extLst>
          </p:cNvPr>
          <p:cNvSpPr>
            <a:spLocks noGrp="1"/>
          </p:cNvSpPr>
          <p:nvPr>
            <p:ph idx="1"/>
          </p:nvPr>
        </p:nvSpPr>
        <p:spPr/>
        <p:txBody>
          <a:bodyPr/>
          <a:lstStyle/>
          <a:p>
            <a:r>
              <a:rPr lang="fr-FR" dirty="0"/>
              <a:t>IL est lie aux diagrammes dynamiques en particulier le diagramme d’</a:t>
            </a:r>
            <a:r>
              <a:rPr lang="fr-FR" dirty="0" err="1"/>
              <a:t>etat</a:t>
            </a:r>
            <a:r>
              <a:rPr lang="fr-FR" dirty="0"/>
              <a:t> transition</a:t>
            </a:r>
          </a:p>
          <a:p>
            <a:r>
              <a:rPr lang="fr-FR" dirty="0"/>
              <a:t>Les diagrammes d’états-transitions permettent de décrire efficacement les mécanismes concurrents grâce à l’utilisation d’états orthogonaux. </a:t>
            </a:r>
          </a:p>
          <a:p>
            <a:r>
              <a:rPr lang="fr-FR" dirty="0"/>
              <a:t>Un état orthogonal est un état composite comportant plus d’une région, chaque région représentant un flot d’exécution </a:t>
            </a:r>
            <a:endParaRPr lang="fr-TG" dirty="0"/>
          </a:p>
        </p:txBody>
      </p:sp>
    </p:spTree>
    <p:extLst>
      <p:ext uri="{BB962C8B-B14F-4D97-AF65-F5344CB8AC3E}">
        <p14:creationId xmlns:p14="http://schemas.microsoft.com/office/powerpoint/2010/main" val="289949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520B32-50D2-4FD6-8A2C-ACA64398972F}"/>
              </a:ext>
            </a:extLst>
          </p:cNvPr>
          <p:cNvSpPr>
            <a:spLocks noGrp="1"/>
          </p:cNvSpPr>
          <p:nvPr>
            <p:ph type="title"/>
          </p:nvPr>
        </p:nvSpPr>
        <p:spPr>
          <a:xfrm>
            <a:off x="2305937" y="221023"/>
            <a:ext cx="7808825" cy="881832"/>
          </a:xfrm>
        </p:spPr>
        <p:txBody>
          <a:bodyPr/>
          <a:lstStyle/>
          <a:p>
            <a:r>
              <a:rPr lang="fr-FR" dirty="0"/>
              <a:t>2-CONCURRENCE</a:t>
            </a:r>
            <a:endParaRPr lang="fr-TG" dirty="0"/>
          </a:p>
        </p:txBody>
      </p:sp>
      <p:pic>
        <p:nvPicPr>
          <p:cNvPr id="4" name="Image 3">
            <a:extLst>
              <a:ext uri="{FF2B5EF4-FFF2-40B4-BE49-F238E27FC236}">
                <a16:creationId xmlns:a16="http://schemas.microsoft.com/office/drawing/2014/main" id="{5804162B-FABE-4556-8215-D7C1585C1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132" y="984647"/>
            <a:ext cx="6326434" cy="4888706"/>
          </a:xfrm>
          <a:prstGeom prst="rect">
            <a:avLst/>
          </a:prstGeom>
        </p:spPr>
      </p:pic>
    </p:spTree>
    <p:extLst>
      <p:ext uri="{BB962C8B-B14F-4D97-AF65-F5344CB8AC3E}">
        <p14:creationId xmlns:p14="http://schemas.microsoft.com/office/powerpoint/2010/main" val="217101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DA51A-8E7F-4572-A94A-74291AB2E48F}"/>
              </a:ext>
            </a:extLst>
          </p:cNvPr>
          <p:cNvSpPr>
            <a:spLocks noGrp="1"/>
          </p:cNvSpPr>
          <p:nvPr>
            <p:ph type="title"/>
          </p:nvPr>
        </p:nvSpPr>
        <p:spPr/>
        <p:txBody>
          <a:bodyPr/>
          <a:lstStyle/>
          <a:p>
            <a:r>
              <a:rPr lang="fr-FR" dirty="0"/>
              <a:t>3- ITERATION</a:t>
            </a:r>
            <a:endParaRPr lang="fr-TG" dirty="0"/>
          </a:p>
        </p:txBody>
      </p:sp>
      <p:sp>
        <p:nvSpPr>
          <p:cNvPr id="3" name="Espace réservé du contenu 2">
            <a:extLst>
              <a:ext uri="{FF2B5EF4-FFF2-40B4-BE49-F238E27FC236}">
                <a16:creationId xmlns:a16="http://schemas.microsoft.com/office/drawing/2014/main" id="{1CC516CA-FED0-4782-8DA3-204AB2F2EC3B}"/>
              </a:ext>
            </a:extLst>
          </p:cNvPr>
          <p:cNvSpPr>
            <a:spLocks noGrp="1"/>
          </p:cNvSpPr>
          <p:nvPr>
            <p:ph idx="1"/>
          </p:nvPr>
        </p:nvSpPr>
        <p:spPr/>
        <p:txBody>
          <a:bodyPr>
            <a:normAutofit lnSpcReduction="10000"/>
          </a:bodyPr>
          <a:lstStyle/>
          <a:p>
            <a:r>
              <a:rPr lang="fr-FR" dirty="0"/>
              <a:t>L'idée est simple : pour modéliser (comprendre et représenter) un système complexe, il vaut mieux s'y prendre en plusieurs fois, en affinant son analyse par étape.</a:t>
            </a:r>
          </a:p>
          <a:p>
            <a:r>
              <a:rPr lang="fr-FR" dirty="0"/>
              <a:t>Le but est de mieux maîtriser la part d'inconnu et d'incertitude qui caractérisent les systèmes complexes.</a:t>
            </a:r>
          </a:p>
          <a:p>
            <a:r>
              <a:rPr lang="fr-FR" dirty="0"/>
              <a:t>Qu’entendons-nous par itération ? C'est une séquence distincte d'activités avec un plan de base et des critères d'évaluation, qui produit une version. Le contenu d'une itération est porteur d'améliorations ou d'évolutions du système.</a:t>
            </a:r>
            <a:endParaRPr lang="fr-TG" dirty="0"/>
          </a:p>
        </p:txBody>
      </p:sp>
    </p:spTree>
    <p:extLst>
      <p:ext uri="{BB962C8B-B14F-4D97-AF65-F5344CB8AC3E}">
        <p14:creationId xmlns:p14="http://schemas.microsoft.com/office/powerpoint/2010/main" val="3863065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384FC5-4621-4E98-8B23-1DB1B2349A90}"/>
              </a:ext>
            </a:extLst>
          </p:cNvPr>
          <p:cNvSpPr>
            <a:spLocks noGrp="1"/>
          </p:cNvSpPr>
          <p:nvPr>
            <p:ph type="title"/>
          </p:nvPr>
        </p:nvSpPr>
        <p:spPr>
          <a:xfrm>
            <a:off x="1451579" y="200363"/>
            <a:ext cx="9291215" cy="942638"/>
          </a:xfrm>
        </p:spPr>
        <p:txBody>
          <a:bodyPr/>
          <a:lstStyle/>
          <a:p>
            <a:r>
              <a:rPr lang="fr-FR" dirty="0"/>
              <a:t>3- ITERATION</a:t>
            </a:r>
            <a:endParaRPr lang="fr-TG" dirty="0"/>
          </a:p>
        </p:txBody>
      </p:sp>
      <p:pic>
        <p:nvPicPr>
          <p:cNvPr id="4" name="Image 3">
            <a:extLst>
              <a:ext uri="{FF2B5EF4-FFF2-40B4-BE49-F238E27FC236}">
                <a16:creationId xmlns:a16="http://schemas.microsoft.com/office/drawing/2014/main" id="{B46D941F-8C59-4E2A-98B4-0111CF007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579" y="1322614"/>
            <a:ext cx="9161991" cy="4669972"/>
          </a:xfrm>
          <a:prstGeom prst="rect">
            <a:avLst/>
          </a:prstGeom>
        </p:spPr>
      </p:pic>
    </p:spTree>
    <p:extLst>
      <p:ext uri="{BB962C8B-B14F-4D97-AF65-F5344CB8AC3E}">
        <p14:creationId xmlns:p14="http://schemas.microsoft.com/office/powerpoint/2010/main" val="360650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5CBC6-E2BE-485D-833A-F700C7E7A9F1}"/>
              </a:ext>
            </a:extLst>
          </p:cNvPr>
          <p:cNvSpPr>
            <a:spLocks noGrp="1"/>
          </p:cNvSpPr>
          <p:nvPr>
            <p:ph type="title"/>
          </p:nvPr>
        </p:nvSpPr>
        <p:spPr/>
        <p:txBody>
          <a:bodyPr/>
          <a:lstStyle/>
          <a:p>
            <a:r>
              <a:rPr lang="fr-FR" dirty="0"/>
              <a:t>4- SEQUENCES</a:t>
            </a:r>
            <a:endParaRPr lang="fr-TG" dirty="0"/>
          </a:p>
        </p:txBody>
      </p:sp>
      <p:sp>
        <p:nvSpPr>
          <p:cNvPr id="3" name="Espace réservé du contenu 2">
            <a:extLst>
              <a:ext uri="{FF2B5EF4-FFF2-40B4-BE49-F238E27FC236}">
                <a16:creationId xmlns:a16="http://schemas.microsoft.com/office/drawing/2014/main" id="{CC403F15-A81B-49B4-BAFD-0A841EC138E1}"/>
              </a:ext>
            </a:extLst>
          </p:cNvPr>
          <p:cNvSpPr>
            <a:spLocks noGrp="1"/>
          </p:cNvSpPr>
          <p:nvPr>
            <p:ph idx="1"/>
          </p:nvPr>
        </p:nvSpPr>
        <p:spPr>
          <a:xfrm>
            <a:off x="1451579" y="1853754"/>
            <a:ext cx="9291215" cy="3450613"/>
          </a:xfrm>
        </p:spPr>
        <p:txBody>
          <a:bodyPr>
            <a:normAutofit fontScale="92500"/>
          </a:bodyPr>
          <a:lstStyle/>
          <a:p>
            <a:pPr marL="0" indent="0" algn="just">
              <a:lnSpc>
                <a:spcPct val="107000"/>
              </a:lnSpc>
              <a:spcAft>
                <a:spcPts val="800"/>
              </a:spcAft>
              <a:buNone/>
            </a:pP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dirty="0">
                <a:effectLst/>
                <a:latin typeface="Arial" panose="020B0604020202020204" pitchFamily="34" charset="0"/>
                <a:ea typeface="Calibri" panose="020F0502020204030204" pitchFamily="34" charset="0"/>
                <a:cs typeface="Times New Roman" panose="02020603050405020304" pitchFamily="18" charset="0"/>
              </a:rPr>
              <a:t>Il s’agit d’une suite de messages entre les acteurs du système. </a:t>
            </a:r>
            <a:r>
              <a:rPr lang="fr-FR" sz="1800" spc="10" dirty="0">
                <a:effectLst/>
                <a:latin typeface="Arial" panose="020B0604020202020204" pitchFamily="34" charset="0"/>
                <a:ea typeface="Calibri" panose="020F0502020204030204" pitchFamily="34" charset="0"/>
                <a:cs typeface="Times New Roman" panose="02020603050405020304" pitchFamily="18" charset="0"/>
              </a:rPr>
              <a:t>Le diagramme de séquence représente la séquence de messages entre les objets au cours d'une interaction.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spc="10" dirty="0">
                <a:effectLst/>
                <a:latin typeface="Arial" panose="020B0604020202020204" pitchFamily="34" charset="0"/>
                <a:ea typeface="Calibri" panose="020F0502020204030204" pitchFamily="34" charset="0"/>
                <a:cs typeface="Times New Roman" panose="02020603050405020304" pitchFamily="18" charset="0"/>
              </a:rPr>
              <a:t>Ils définissent </a:t>
            </a:r>
            <a:r>
              <a:rPr lang="fr-FR" sz="1800" dirty="0">
                <a:effectLst/>
                <a:latin typeface="Arial" panose="020B0604020202020204" pitchFamily="34" charset="0"/>
                <a:ea typeface="Calibri" panose="020F0502020204030204" pitchFamily="34" charset="0"/>
                <a:cs typeface="Times New Roman" panose="02020603050405020304" pitchFamily="18" charset="0"/>
              </a:rPr>
              <a:t>comment les éléments du système interagissent entre eux et avec les acteurs.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fr-FR" sz="1800" dirty="0">
                <a:effectLst/>
                <a:latin typeface="Arial" panose="020B0604020202020204" pitchFamily="34" charset="0"/>
                <a:ea typeface="Calibri" panose="020F0502020204030204" pitchFamily="34" charset="0"/>
                <a:cs typeface="Times New Roman" panose="02020603050405020304" pitchFamily="18" charset="0"/>
              </a:rPr>
              <a:t>A moins que le système à modéliser soit extrêmement simple, nous ne pouvons pas modéliser la dynamique globale du système dans un seul diagramme.  Nous ferons donc appel à un ensemble de diagrammes de séquences chacun correspondant à une sous fonction du système, généralement d’ailleurs pour illustrer un cas d’utilisation.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TG" dirty="0"/>
          </a:p>
        </p:txBody>
      </p:sp>
    </p:spTree>
    <p:extLst>
      <p:ext uri="{BB962C8B-B14F-4D97-AF65-F5344CB8AC3E}">
        <p14:creationId xmlns:p14="http://schemas.microsoft.com/office/powerpoint/2010/main" val="190079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81324-67FC-43B2-8A28-D2E6C83C45F7}"/>
              </a:ext>
            </a:extLst>
          </p:cNvPr>
          <p:cNvSpPr>
            <a:spLocks noGrp="1"/>
          </p:cNvSpPr>
          <p:nvPr>
            <p:ph type="title"/>
          </p:nvPr>
        </p:nvSpPr>
        <p:spPr/>
        <p:txBody>
          <a:bodyPr/>
          <a:lstStyle/>
          <a:p>
            <a:r>
              <a:rPr lang="fr-FR" dirty="0" err="1"/>
              <a:t>PlAN</a:t>
            </a:r>
            <a:endParaRPr lang="fr-TG" dirty="0"/>
          </a:p>
        </p:txBody>
      </p:sp>
      <p:sp>
        <p:nvSpPr>
          <p:cNvPr id="3" name="Espace réservé du contenu 2">
            <a:extLst>
              <a:ext uri="{FF2B5EF4-FFF2-40B4-BE49-F238E27FC236}">
                <a16:creationId xmlns:a16="http://schemas.microsoft.com/office/drawing/2014/main" id="{B54F406E-1A28-43F7-A733-76D566D8F7BD}"/>
              </a:ext>
            </a:extLst>
          </p:cNvPr>
          <p:cNvSpPr>
            <a:spLocks noGrp="1"/>
          </p:cNvSpPr>
          <p:nvPr>
            <p:ph idx="1"/>
          </p:nvPr>
        </p:nvSpPr>
        <p:spPr/>
        <p:txBody>
          <a:bodyPr/>
          <a:lstStyle/>
          <a:p>
            <a:r>
              <a:rPr lang="fr-FR" dirty="0"/>
              <a:t>INTRODUCTION</a:t>
            </a:r>
          </a:p>
          <a:p>
            <a:r>
              <a:rPr lang="fr-FR" dirty="0"/>
              <a:t>L’OCL</a:t>
            </a:r>
          </a:p>
          <a:p>
            <a:r>
              <a:rPr lang="fr-FR" dirty="0"/>
              <a:t>LA CONCURRENCE</a:t>
            </a:r>
          </a:p>
          <a:p>
            <a:r>
              <a:rPr lang="fr-FR" dirty="0"/>
              <a:t>L’ITERATION</a:t>
            </a:r>
          </a:p>
          <a:p>
            <a:r>
              <a:rPr lang="fr-FR" dirty="0"/>
              <a:t>LES SEQUNCES</a:t>
            </a:r>
          </a:p>
          <a:p>
            <a:r>
              <a:rPr lang="fr-FR" dirty="0"/>
              <a:t>LES EXCEPTIONS</a:t>
            </a:r>
          </a:p>
          <a:p>
            <a:r>
              <a:rPr lang="fr-FR" dirty="0"/>
              <a:t>CONCLUSION</a:t>
            </a:r>
          </a:p>
          <a:p>
            <a:pPr marL="0" indent="0">
              <a:buNone/>
            </a:pPr>
            <a:endParaRPr lang="fr-TG" dirty="0"/>
          </a:p>
        </p:txBody>
      </p:sp>
    </p:spTree>
    <p:extLst>
      <p:ext uri="{BB962C8B-B14F-4D97-AF65-F5344CB8AC3E}">
        <p14:creationId xmlns:p14="http://schemas.microsoft.com/office/powerpoint/2010/main" val="429143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5CBC6-E2BE-485D-833A-F700C7E7A9F1}"/>
              </a:ext>
            </a:extLst>
          </p:cNvPr>
          <p:cNvSpPr>
            <a:spLocks noGrp="1"/>
          </p:cNvSpPr>
          <p:nvPr>
            <p:ph type="title"/>
          </p:nvPr>
        </p:nvSpPr>
        <p:spPr/>
        <p:txBody>
          <a:bodyPr/>
          <a:lstStyle/>
          <a:p>
            <a:r>
              <a:rPr lang="fr-FR" dirty="0"/>
              <a:t>5- EXCEPTIONS</a:t>
            </a:r>
            <a:endParaRPr lang="fr-TG" dirty="0"/>
          </a:p>
        </p:txBody>
      </p:sp>
      <p:sp>
        <p:nvSpPr>
          <p:cNvPr id="3" name="Espace réservé du contenu 2">
            <a:extLst>
              <a:ext uri="{FF2B5EF4-FFF2-40B4-BE49-F238E27FC236}">
                <a16:creationId xmlns:a16="http://schemas.microsoft.com/office/drawing/2014/main" id="{CC403F15-A81B-49B4-BAFD-0A841EC138E1}"/>
              </a:ext>
            </a:extLst>
          </p:cNvPr>
          <p:cNvSpPr>
            <a:spLocks noGrp="1"/>
          </p:cNvSpPr>
          <p:nvPr>
            <p:ph idx="1"/>
          </p:nvPr>
        </p:nvSpPr>
        <p:spPr>
          <a:xfrm>
            <a:off x="1450392" y="2768086"/>
            <a:ext cx="9291215" cy="1335284"/>
          </a:xfrm>
        </p:spPr>
        <p:txBody>
          <a:bodyPr/>
          <a:lstStyle/>
          <a:p>
            <a:pPr marL="0" indent="0" algn="just">
              <a:buNone/>
            </a:pPr>
            <a:r>
              <a:rPr lang="fr-TG" sz="1800" dirty="0">
                <a:effectLst/>
                <a:latin typeface="Arial" panose="020B0604020202020204" pitchFamily="34" charset="0"/>
                <a:ea typeface="Calibri" panose="020F0502020204030204" pitchFamily="34" charset="0"/>
                <a:cs typeface="Times New Roman" panose="02020603050405020304" pitchFamily="18" charset="0"/>
              </a:rPr>
              <a:t>Les exceptions </a:t>
            </a:r>
            <a:r>
              <a:rPr lang="fr-FR" sz="1800" dirty="0">
                <a:effectLst/>
                <a:latin typeface="Arial" panose="020B0604020202020204" pitchFamily="34" charset="0"/>
                <a:ea typeface="Calibri" panose="020F0502020204030204" pitchFamily="34" charset="0"/>
                <a:cs typeface="Times New Roman" panose="02020603050405020304" pitchFamily="18" charset="0"/>
              </a:rPr>
              <a:t>constituent</a:t>
            </a:r>
            <a:r>
              <a:rPr lang="fr-TG" sz="1800" dirty="0">
                <a:effectLst/>
                <a:latin typeface="Arial" panose="020B0604020202020204" pitchFamily="34" charset="0"/>
                <a:ea typeface="Calibri" panose="020F0502020204030204" pitchFamily="34" charset="0"/>
                <a:cs typeface="Times New Roman" panose="02020603050405020304" pitchFamily="18" charset="0"/>
              </a:rPr>
              <a:t> un moyen</a:t>
            </a:r>
            <a:r>
              <a:rPr lang="fr-FR" sz="1800" dirty="0">
                <a:effectLst/>
                <a:latin typeface="Arial" panose="020B0604020202020204" pitchFamily="34" charset="0"/>
                <a:ea typeface="Calibri" panose="020F0502020204030204" pitchFamily="34" charset="0"/>
                <a:cs typeface="Times New Roman" panose="02020603050405020304" pitchFamily="18" charset="0"/>
              </a:rPr>
              <a:t> efficace</a:t>
            </a:r>
            <a:r>
              <a:rPr lang="fr-TG" sz="1800" dirty="0">
                <a:effectLst/>
                <a:latin typeface="Arial" panose="020B0604020202020204" pitchFamily="34" charset="0"/>
                <a:ea typeface="Calibri" panose="020F0502020204030204" pitchFamily="34" charset="0"/>
                <a:cs typeface="Times New Roman" panose="02020603050405020304" pitchFamily="18" charset="0"/>
              </a:rPr>
              <a:t> </a:t>
            </a:r>
            <a:r>
              <a:rPr lang="fr-FR" sz="1800" dirty="0">
                <a:effectLst/>
                <a:latin typeface="Arial" panose="020B0604020202020204" pitchFamily="34" charset="0"/>
                <a:ea typeface="Calibri" panose="020F0502020204030204" pitchFamily="34" charset="0"/>
                <a:cs typeface="Times New Roman" panose="02020603050405020304" pitchFamily="18" charset="0"/>
              </a:rPr>
              <a:t>pour</a:t>
            </a:r>
            <a:r>
              <a:rPr lang="fr-TG" sz="1800" dirty="0">
                <a:effectLst/>
                <a:latin typeface="Arial" panose="020B0604020202020204" pitchFamily="34" charset="0"/>
                <a:ea typeface="Calibri" panose="020F0502020204030204" pitchFamily="34" charset="0"/>
                <a:cs typeface="Times New Roman" panose="02020603050405020304" pitchFamily="18" charset="0"/>
              </a:rPr>
              <a:t> </a:t>
            </a:r>
            <a:r>
              <a:rPr lang="fr-FR" sz="1800" dirty="0">
                <a:effectLst/>
                <a:latin typeface="Arial" panose="020B0604020202020204" pitchFamily="34" charset="0"/>
                <a:ea typeface="Calibri" panose="020F0502020204030204" pitchFamily="34" charset="0"/>
                <a:cs typeface="Times New Roman" panose="02020603050405020304" pitchFamily="18" charset="0"/>
              </a:rPr>
              <a:t>mieux </a:t>
            </a:r>
            <a:r>
              <a:rPr lang="fr-TG" sz="1800" dirty="0">
                <a:effectLst/>
                <a:latin typeface="Arial" panose="020B0604020202020204" pitchFamily="34" charset="0"/>
                <a:ea typeface="Calibri" panose="020F0502020204030204" pitchFamily="34" charset="0"/>
                <a:cs typeface="Times New Roman" panose="02020603050405020304" pitchFamily="18" charset="0"/>
              </a:rPr>
              <a:t>gérer les erreurs qui pourraient survenir dans </a:t>
            </a:r>
            <a:r>
              <a:rPr lang="fr-FR" sz="1800" dirty="0">
                <a:effectLst/>
                <a:latin typeface="Arial" panose="020B0604020202020204" pitchFamily="34" charset="0"/>
                <a:ea typeface="Calibri" panose="020F0502020204030204" pitchFamily="34" charset="0"/>
                <a:cs typeface="Times New Roman" panose="02020603050405020304" pitchFamily="18" charset="0"/>
              </a:rPr>
              <a:t>un</a:t>
            </a:r>
            <a:r>
              <a:rPr lang="fr-TG" sz="1800" dirty="0">
                <a:effectLst/>
                <a:latin typeface="Arial" panose="020B0604020202020204" pitchFamily="34" charset="0"/>
                <a:ea typeface="Calibri" panose="020F0502020204030204" pitchFamily="34" charset="0"/>
                <a:cs typeface="Times New Roman" panose="02020603050405020304" pitchFamily="18" charset="0"/>
              </a:rPr>
              <a:t> programme ; on peut alors tenter de traiter ces erreurs, remettre le programme dans un état normal et reprendre l'exécution du programme.</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TG" dirty="0"/>
          </a:p>
        </p:txBody>
      </p:sp>
    </p:spTree>
    <p:extLst>
      <p:ext uri="{BB962C8B-B14F-4D97-AF65-F5344CB8AC3E}">
        <p14:creationId xmlns:p14="http://schemas.microsoft.com/office/powerpoint/2010/main" val="3018797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D98620CB-DB76-4E6D-9903-FDFDE6911F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5007" y="398318"/>
            <a:ext cx="10036728" cy="4851413"/>
          </a:xfrm>
          <a:prstGeom prst="rect">
            <a:avLst/>
          </a:prstGeom>
        </p:spPr>
      </p:pic>
    </p:spTree>
    <p:extLst>
      <p:ext uri="{BB962C8B-B14F-4D97-AF65-F5344CB8AC3E}">
        <p14:creationId xmlns:p14="http://schemas.microsoft.com/office/powerpoint/2010/main" val="138110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7456E4-5C7F-4B1A-A46C-EA980168EEE3}"/>
              </a:ext>
            </a:extLst>
          </p:cNvPr>
          <p:cNvSpPr>
            <a:spLocks noGrp="1"/>
          </p:cNvSpPr>
          <p:nvPr>
            <p:ph type="title"/>
          </p:nvPr>
        </p:nvSpPr>
        <p:spPr>
          <a:xfrm>
            <a:off x="1450392" y="342420"/>
            <a:ext cx="9291215" cy="1049235"/>
          </a:xfrm>
        </p:spPr>
        <p:txBody>
          <a:bodyPr/>
          <a:lstStyle/>
          <a:p>
            <a:r>
              <a:rPr lang="fr-FR" dirty="0"/>
              <a:t>A- Gestion des exceptions</a:t>
            </a:r>
            <a:endParaRPr lang="fr-TG" dirty="0"/>
          </a:p>
        </p:txBody>
      </p:sp>
      <p:sp>
        <p:nvSpPr>
          <p:cNvPr id="3" name="Espace réservé du contenu 2">
            <a:extLst>
              <a:ext uri="{FF2B5EF4-FFF2-40B4-BE49-F238E27FC236}">
                <a16:creationId xmlns:a16="http://schemas.microsoft.com/office/drawing/2014/main" id="{30FBD487-23FE-4C86-A0FE-D5C305899E9E}"/>
              </a:ext>
            </a:extLst>
          </p:cNvPr>
          <p:cNvSpPr>
            <a:spLocks noGrp="1"/>
          </p:cNvSpPr>
          <p:nvPr>
            <p:ph idx="1"/>
          </p:nvPr>
        </p:nvSpPr>
        <p:spPr>
          <a:xfrm>
            <a:off x="1451579" y="1391656"/>
            <a:ext cx="9291215" cy="4074690"/>
          </a:xfrm>
        </p:spPr>
        <p:txBody>
          <a:bodyPr/>
          <a:lstStyle/>
          <a:p>
            <a:pPr marL="0" indent="0" algn="just">
              <a:lnSpc>
                <a:spcPct val="107000"/>
              </a:lnSpc>
              <a:spcAft>
                <a:spcPts val="1125"/>
              </a:spcAft>
              <a:buNone/>
            </a:pPr>
            <a:r>
              <a:rPr lang="fr-TG" sz="1800" dirty="0">
                <a:effectLst/>
                <a:latin typeface="Arial" panose="020B0604020202020204" pitchFamily="34" charset="0"/>
                <a:ea typeface="Times New Roman" panose="02020603050405020304" pitchFamily="18" charset="0"/>
                <a:cs typeface="Times New Roman" panose="02020603050405020304" pitchFamily="18" charset="0"/>
              </a:rPr>
              <a:t>Le principe général des exceptions est le suivant :</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25"/>
              </a:spcAft>
              <a:buSzPts val="1000"/>
              <a:buFont typeface="Symbol" panose="05050102010706020507" pitchFamily="18" charset="2"/>
              <a:buChar char=""/>
              <a:tabLst>
                <a:tab pos="457200" algn="l"/>
              </a:tabLst>
            </a:pPr>
            <a:r>
              <a:rPr lang="fr-TG" sz="1800" dirty="0">
                <a:effectLst/>
                <a:latin typeface="Arial" panose="020B0604020202020204" pitchFamily="34" charset="0"/>
                <a:ea typeface="Times New Roman" panose="02020603050405020304" pitchFamily="18" charset="0"/>
                <a:cs typeface="Times New Roman" panose="02020603050405020304" pitchFamily="18" charset="0"/>
              </a:rPr>
              <a:t>on crée des zones où l'ordinateur va </a:t>
            </a:r>
            <a:r>
              <a:rPr lang="fr-TG" sz="1800" i="1" dirty="0">
                <a:effectLst/>
                <a:latin typeface="Arial" panose="020B0604020202020204" pitchFamily="34" charset="0"/>
                <a:ea typeface="Times New Roman" panose="02020603050405020304" pitchFamily="18" charset="0"/>
                <a:cs typeface="Times New Roman" panose="02020603050405020304" pitchFamily="18" charset="0"/>
              </a:rPr>
              <a:t>essayer</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le code en sachant qu'une erreur peut survenir ;</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25"/>
              </a:spcAft>
              <a:buSzPts val="1000"/>
              <a:buFont typeface="Symbol" panose="05050102010706020507" pitchFamily="18" charset="2"/>
              <a:buChar char=""/>
              <a:tabLst>
                <a:tab pos="457200" algn="l"/>
              </a:tabLst>
            </a:pPr>
            <a:r>
              <a:rPr lang="fr-TG" sz="1800" dirty="0">
                <a:effectLst/>
                <a:latin typeface="Arial" panose="020B0604020202020204" pitchFamily="34" charset="0"/>
                <a:ea typeface="Times New Roman" panose="02020603050405020304" pitchFamily="18" charset="0"/>
                <a:cs typeface="Times New Roman" panose="02020603050405020304" pitchFamily="18" charset="0"/>
              </a:rPr>
              <a:t>si une erreur survient, on la signale en </a:t>
            </a:r>
            <a:r>
              <a:rPr lang="fr-TG" sz="1800" i="1" dirty="0">
                <a:effectLst/>
                <a:latin typeface="Arial" panose="020B0604020202020204" pitchFamily="34" charset="0"/>
                <a:ea typeface="Times New Roman" panose="02020603050405020304" pitchFamily="18" charset="0"/>
                <a:cs typeface="Times New Roman" panose="02020603050405020304" pitchFamily="18" charset="0"/>
              </a:rPr>
              <a:t>lançant</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un </a:t>
            </a:r>
            <a:r>
              <a:rPr lang="fr-TG" sz="1800" i="1" dirty="0">
                <a:effectLst/>
                <a:latin typeface="Arial" panose="020B0604020202020204" pitchFamily="34" charset="0"/>
                <a:ea typeface="Times New Roman" panose="02020603050405020304" pitchFamily="18" charset="0"/>
                <a:cs typeface="Times New Roman" panose="02020603050405020304" pitchFamily="18" charset="0"/>
              </a:rPr>
              <a:t>objet</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qui contient des informations sur l'erreur ;</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225"/>
              </a:spcAft>
              <a:buSzPts val="1000"/>
              <a:buFont typeface="Symbol" panose="05050102010706020507" pitchFamily="18" charset="2"/>
              <a:buChar char=""/>
              <a:tabLst>
                <a:tab pos="457200" algn="l"/>
              </a:tabLst>
            </a:pPr>
            <a:r>
              <a:rPr lang="fr-TG" sz="1800" dirty="0">
                <a:effectLst/>
                <a:latin typeface="Arial" panose="020B0604020202020204" pitchFamily="34" charset="0"/>
                <a:ea typeface="Times New Roman" panose="02020603050405020304" pitchFamily="18" charset="0"/>
                <a:cs typeface="Times New Roman" panose="02020603050405020304" pitchFamily="18" charset="0"/>
              </a:rPr>
              <a:t>à l'endroit où l'on souhaite gérer les erreurs survenues, on </a:t>
            </a:r>
            <a:r>
              <a:rPr lang="fr-TG" sz="1800" i="1" dirty="0">
                <a:effectLst/>
                <a:latin typeface="Arial" panose="020B0604020202020204" pitchFamily="34" charset="0"/>
                <a:ea typeface="Times New Roman" panose="02020603050405020304" pitchFamily="18" charset="0"/>
                <a:cs typeface="Times New Roman" panose="02020603050405020304" pitchFamily="18" charset="0"/>
              </a:rPr>
              <a:t>attrape</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l'objet et on gère l'erreur.</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spTree>
    <p:extLst>
      <p:ext uri="{BB962C8B-B14F-4D97-AF65-F5344CB8AC3E}">
        <p14:creationId xmlns:p14="http://schemas.microsoft.com/office/powerpoint/2010/main" val="277949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1DE09B7E-F943-459D-B7CB-DE3F2C47C2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6793" y="1079991"/>
            <a:ext cx="11358413" cy="2349009"/>
          </a:xfrm>
          <a:prstGeom prst="rect">
            <a:avLst/>
          </a:prstGeom>
        </p:spPr>
      </p:pic>
    </p:spTree>
    <p:extLst>
      <p:ext uri="{BB962C8B-B14F-4D97-AF65-F5344CB8AC3E}">
        <p14:creationId xmlns:p14="http://schemas.microsoft.com/office/powerpoint/2010/main" val="303460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E35BEE5-9720-4265-9E0C-E1FE983FB3D3}"/>
              </a:ext>
            </a:extLst>
          </p:cNvPr>
          <p:cNvSpPr>
            <a:spLocks noGrp="1"/>
          </p:cNvSpPr>
          <p:nvPr>
            <p:ph idx="1"/>
          </p:nvPr>
        </p:nvSpPr>
        <p:spPr>
          <a:xfrm>
            <a:off x="1451579" y="408790"/>
            <a:ext cx="9291215" cy="5057555"/>
          </a:xfrm>
        </p:spPr>
        <p:txBody>
          <a:bodyPr/>
          <a:lstStyle/>
          <a:p>
            <a:pPr marL="0" indent="0">
              <a:buNone/>
            </a:pPr>
            <a:endParaRPr lang="fr-FR" sz="1800" dirty="0">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fr-FR" sz="1800" dirty="0">
                <a:latin typeface="Arial" panose="020B0604020202020204" pitchFamily="34" charset="0"/>
                <a:ea typeface="Times New Roman" panose="02020603050405020304" pitchFamily="18" charset="0"/>
                <a:cs typeface="Times New Roman" panose="02020603050405020304" pitchFamily="18" charset="0"/>
              </a:rPr>
              <a:t>S</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i une exception intervient et ne correspond à aucune exception mentionnée dans la clause </a:t>
            </a:r>
            <a:r>
              <a:rPr lang="fr-TG" sz="1800" dirty="0" err="1">
                <a:effectLst/>
                <a:latin typeface="Arial" panose="020B0604020202020204" pitchFamily="34" charset="0"/>
                <a:ea typeface="Times New Roman" panose="02020603050405020304" pitchFamily="18" charset="0"/>
                <a:cs typeface="Times New Roman" panose="02020603050405020304" pitchFamily="18" charset="0"/>
              </a:rPr>
              <a:t>except</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elle est transmise à l’instruction </a:t>
            </a:r>
            <a:r>
              <a:rPr lang="fr-TG" sz="1800" u="none" strike="noStrike" dirty="0" err="1">
                <a:effectLst/>
                <a:latin typeface="Arial" panose="020B060402020202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try</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de niveau supérieur ; si aucun gestionnaire d’exception n’est trouvé, il s’agit d’une </a:t>
            </a:r>
            <a:r>
              <a:rPr lang="fr-TG" sz="1800" i="1" dirty="0">
                <a:effectLst/>
                <a:latin typeface="Arial" panose="020B0604020202020204" pitchFamily="34" charset="0"/>
                <a:ea typeface="Times New Roman" panose="02020603050405020304" pitchFamily="18" charset="0"/>
                <a:cs typeface="Times New Roman" panose="02020603050405020304" pitchFamily="18" charset="0"/>
              </a:rPr>
              <a:t>exception non gérée</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et l’exécution s’arrête avec un message comme indiqué ci-dessus.</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pic>
        <p:nvPicPr>
          <p:cNvPr id="4" name="Image 3">
            <a:extLst>
              <a:ext uri="{FF2B5EF4-FFF2-40B4-BE49-F238E27FC236}">
                <a16:creationId xmlns:a16="http://schemas.microsoft.com/office/drawing/2014/main" id="{4259010E-AE7D-4531-AD54-1D14E716C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89" y="2490404"/>
            <a:ext cx="11381821" cy="1708885"/>
          </a:xfrm>
          <a:prstGeom prst="rect">
            <a:avLst/>
          </a:prstGeom>
        </p:spPr>
      </p:pic>
    </p:spTree>
    <p:extLst>
      <p:ext uri="{BB962C8B-B14F-4D97-AF65-F5344CB8AC3E}">
        <p14:creationId xmlns:p14="http://schemas.microsoft.com/office/powerpoint/2010/main" val="41901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844736FC-F167-435E-8477-1A89D70CD5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4277" y="623944"/>
            <a:ext cx="9519355" cy="4883971"/>
          </a:xfrm>
          <a:prstGeom prst="rect">
            <a:avLst/>
          </a:prstGeom>
        </p:spPr>
      </p:pic>
    </p:spTree>
    <p:extLst>
      <p:ext uri="{BB962C8B-B14F-4D97-AF65-F5344CB8AC3E}">
        <p14:creationId xmlns:p14="http://schemas.microsoft.com/office/powerpoint/2010/main" val="964626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AF286-D3E1-4F0B-8EEB-B8014C56E91E}"/>
              </a:ext>
            </a:extLst>
          </p:cNvPr>
          <p:cNvSpPr>
            <a:spLocks noGrp="1"/>
          </p:cNvSpPr>
          <p:nvPr>
            <p:ph type="title"/>
          </p:nvPr>
        </p:nvSpPr>
        <p:spPr>
          <a:xfrm>
            <a:off x="1451579" y="342420"/>
            <a:ext cx="9291215" cy="1049235"/>
          </a:xfrm>
        </p:spPr>
        <p:txBody>
          <a:bodyPr/>
          <a:lstStyle/>
          <a:p>
            <a:r>
              <a:rPr lang="fr-FR" dirty="0"/>
              <a:t>B- </a:t>
            </a:r>
            <a:r>
              <a:rPr lang="fr-FR" dirty="0" err="1"/>
              <a:t>Declancher</a:t>
            </a:r>
            <a:r>
              <a:rPr lang="fr-FR" dirty="0"/>
              <a:t> les exceptions</a:t>
            </a:r>
            <a:endParaRPr lang="fr-TG" dirty="0"/>
          </a:p>
        </p:txBody>
      </p:sp>
      <p:sp>
        <p:nvSpPr>
          <p:cNvPr id="3" name="Espace réservé du contenu 2">
            <a:extLst>
              <a:ext uri="{FF2B5EF4-FFF2-40B4-BE49-F238E27FC236}">
                <a16:creationId xmlns:a16="http://schemas.microsoft.com/office/drawing/2014/main" id="{360CE45D-A4F3-4933-A2E5-CE94C99C8375}"/>
              </a:ext>
            </a:extLst>
          </p:cNvPr>
          <p:cNvSpPr>
            <a:spLocks noGrp="1"/>
          </p:cNvSpPr>
          <p:nvPr>
            <p:ph idx="1"/>
          </p:nvPr>
        </p:nvSpPr>
        <p:spPr>
          <a:xfrm>
            <a:off x="1451579" y="1391656"/>
            <a:ext cx="9291215" cy="4352928"/>
          </a:xfrm>
        </p:spPr>
        <p:txBody>
          <a:bodyPr/>
          <a:lstStyle/>
          <a:p>
            <a:pPr marL="0" indent="0">
              <a:buNone/>
            </a:pPr>
            <a:r>
              <a:rPr lang="fr-TG" sz="1800" dirty="0">
                <a:effectLst/>
                <a:latin typeface="Arial" panose="020B0604020202020204" pitchFamily="34" charset="0"/>
                <a:ea typeface="Calibri" panose="020F0502020204030204" pitchFamily="34" charset="0"/>
                <a:cs typeface="Times New Roman" panose="02020603050405020304" pitchFamily="18" charset="0"/>
              </a:rPr>
              <a:t>L’instruction </a:t>
            </a:r>
            <a:r>
              <a:rPr lang="fr-TG" sz="1800" b="1" u="none" strike="noStrike" dirty="0" err="1">
                <a:solidFill>
                  <a:srgbClr val="0072AA"/>
                </a:solidFill>
                <a:effectLst/>
                <a:latin typeface="Arial" panose="020B0604020202020204" pitchFamily="34" charset="0"/>
                <a:ea typeface="Calibri" panose="020F0502020204030204" pitchFamily="34" charset="0"/>
                <a:cs typeface="Times New Roman" panose="02020603050405020304" pitchFamily="18" charset="0"/>
                <a:hlinkClick r:id="rId3"/>
              </a:rPr>
              <a:t>raise</a:t>
            </a:r>
            <a:r>
              <a:rPr lang="fr-TG" sz="18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 </a:t>
            </a:r>
            <a:r>
              <a:rPr lang="fr-TG" sz="1800" dirty="0">
                <a:effectLst/>
                <a:latin typeface="Arial" panose="020B0604020202020204" pitchFamily="34" charset="0"/>
                <a:ea typeface="Calibri" panose="020F0502020204030204" pitchFamily="34" charset="0"/>
                <a:cs typeface="Times New Roman" panose="02020603050405020304" pitchFamily="18" charset="0"/>
              </a:rPr>
              <a:t>permet au programmeur de déclencher une exception spécifique. Par exemple :</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pic>
        <p:nvPicPr>
          <p:cNvPr id="4" name="Image 3">
            <a:extLst>
              <a:ext uri="{FF2B5EF4-FFF2-40B4-BE49-F238E27FC236}">
                <a16:creationId xmlns:a16="http://schemas.microsoft.com/office/drawing/2014/main" id="{A83CB15B-0A47-41C4-8708-261C1C537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9188" y="2349650"/>
            <a:ext cx="9033623" cy="1663964"/>
          </a:xfrm>
          <a:prstGeom prst="rect">
            <a:avLst/>
          </a:prstGeom>
        </p:spPr>
      </p:pic>
    </p:spTree>
    <p:extLst>
      <p:ext uri="{BB962C8B-B14F-4D97-AF65-F5344CB8AC3E}">
        <p14:creationId xmlns:p14="http://schemas.microsoft.com/office/powerpoint/2010/main" val="2568042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49D3B0DF-DA82-43A9-A02E-136941BF6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848" y="1355464"/>
            <a:ext cx="10135601" cy="3679116"/>
          </a:xfrm>
          <a:prstGeom prst="rect">
            <a:avLst/>
          </a:prstGeom>
        </p:spPr>
      </p:pic>
    </p:spTree>
    <p:extLst>
      <p:ext uri="{BB962C8B-B14F-4D97-AF65-F5344CB8AC3E}">
        <p14:creationId xmlns:p14="http://schemas.microsoft.com/office/powerpoint/2010/main" val="2390136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7F8291-4547-4B35-A15C-3C10BB0CF127}"/>
              </a:ext>
            </a:extLst>
          </p:cNvPr>
          <p:cNvSpPr>
            <a:spLocks noGrp="1"/>
          </p:cNvSpPr>
          <p:nvPr>
            <p:ph type="title"/>
          </p:nvPr>
        </p:nvSpPr>
        <p:spPr>
          <a:xfrm>
            <a:off x="1451579" y="234844"/>
            <a:ext cx="9291215" cy="851679"/>
          </a:xfrm>
        </p:spPr>
        <p:txBody>
          <a:bodyPr/>
          <a:lstStyle/>
          <a:p>
            <a:r>
              <a:rPr lang="fr-FR" dirty="0"/>
              <a:t>C- Exceptions définis par l’utilisateur</a:t>
            </a:r>
            <a:endParaRPr lang="fr-TG" dirty="0"/>
          </a:p>
        </p:txBody>
      </p:sp>
      <p:sp>
        <p:nvSpPr>
          <p:cNvPr id="3" name="Espace réservé du contenu 2">
            <a:extLst>
              <a:ext uri="{FF2B5EF4-FFF2-40B4-BE49-F238E27FC236}">
                <a16:creationId xmlns:a16="http://schemas.microsoft.com/office/drawing/2014/main" id="{F4736987-FF6C-41CA-ABF3-C32C8F794309}"/>
              </a:ext>
            </a:extLst>
          </p:cNvPr>
          <p:cNvSpPr>
            <a:spLocks noGrp="1"/>
          </p:cNvSpPr>
          <p:nvPr>
            <p:ph idx="1"/>
          </p:nvPr>
        </p:nvSpPr>
        <p:spPr>
          <a:xfrm>
            <a:off x="1451579" y="1473798"/>
            <a:ext cx="9291215" cy="3992547"/>
          </a:xfrm>
        </p:spPr>
        <p:txBody>
          <a:bodyPr/>
          <a:lstStyle/>
          <a:p>
            <a:pPr marL="0" indent="0">
              <a:buNone/>
            </a:pPr>
            <a:r>
              <a:rPr lang="fr-TG" sz="1800" dirty="0">
                <a:effectLst/>
                <a:latin typeface="Arial" panose="020B0604020202020204" pitchFamily="34" charset="0"/>
                <a:ea typeface="Times New Roman" panose="02020603050405020304" pitchFamily="18" charset="0"/>
              </a:rPr>
              <a:t>Les programmes peuvent nommer leurs propres exceptions en créant une nouvelle classe d’exception</a:t>
            </a:r>
            <a:r>
              <a:rPr lang="fr-FR" sz="1800" dirty="0">
                <a:effectLst/>
                <a:latin typeface="Arial" panose="020B0604020202020204" pitchFamily="34" charset="0"/>
                <a:ea typeface="Times New Roman" panose="02020603050405020304" pitchFamily="18" charset="0"/>
              </a:rPr>
              <a:t>.</a:t>
            </a:r>
            <a:r>
              <a:rPr lang="fr-TG" sz="1800" dirty="0">
                <a:effectLst/>
                <a:latin typeface="Arial" panose="020B0604020202020204" pitchFamily="34" charset="0"/>
                <a:ea typeface="Times New Roman" panose="02020603050405020304" pitchFamily="18" charset="0"/>
              </a:rPr>
              <a:t> Les exceptions sont typiquement dérivées de la classe </a:t>
            </a:r>
            <a:r>
              <a:rPr lang="fr-TG" sz="1800" i="1" dirty="0">
                <a:effectLst/>
                <a:latin typeface="Arial" panose="020B0604020202020204" pitchFamily="34" charset="0"/>
                <a:ea typeface="Times New Roman" panose="02020603050405020304" pitchFamily="18" charset="0"/>
              </a:rPr>
              <a:t>Exception</a:t>
            </a:r>
            <a:r>
              <a:rPr lang="fr-TG" sz="1800" dirty="0">
                <a:effectLst/>
                <a:latin typeface="Arial" panose="020B0604020202020204" pitchFamily="34" charset="0"/>
                <a:ea typeface="Times New Roman" panose="02020603050405020304" pitchFamily="18" charset="0"/>
              </a:rPr>
              <a:t>, directement ou non.</a:t>
            </a:r>
            <a:r>
              <a:rPr lang="fr-FR" sz="1800" dirty="0">
                <a:effectLst/>
                <a:latin typeface="Arial" panose="020B0604020202020204" pitchFamily="34" charset="0"/>
                <a:ea typeface="Times New Roman" panose="02020603050405020304" pitchFamily="18" charset="0"/>
              </a:rPr>
              <a:t> </a:t>
            </a:r>
            <a:r>
              <a:rPr lang="fr-FR" sz="1800" dirty="0">
                <a:latin typeface="Arial" panose="020B0604020202020204" pitchFamily="34" charset="0"/>
                <a:ea typeface="Times New Roman" panose="02020603050405020304" pitchFamily="18" charset="0"/>
              </a:rPr>
              <a:t>L</a:t>
            </a:r>
            <a:r>
              <a:rPr lang="fr-TG" sz="1800" dirty="0">
                <a:effectLst/>
                <a:latin typeface="Arial" panose="020B0604020202020204" pitchFamily="34" charset="0"/>
                <a:ea typeface="Times New Roman" panose="02020603050405020304" pitchFamily="18" charset="0"/>
              </a:rPr>
              <a:t>es classes d’exceptions peuvent être définies pour faire tout ce qu’une autre classe peut faire. Elles sont le plus souvent gardées assez simples, n’offrant que les attributs permettant aux gestionnaires de ces exceptions d’extraire les informations relatives à l’erreur qui s’est produite. Lorsque l’on crée un module qui peut déclencher plusieurs types d’erreurs distincts, une pratique courante est de créer une classe de base pour l’ensemble des exceptions définies dans ce module et de créer des sous-classes spécifiques d’exceptions pour les différentes conditions d’erreurs</a:t>
            </a:r>
            <a:endParaRPr lang="fr-TG" dirty="0"/>
          </a:p>
        </p:txBody>
      </p:sp>
    </p:spTree>
    <p:extLst>
      <p:ext uri="{BB962C8B-B14F-4D97-AF65-F5344CB8AC3E}">
        <p14:creationId xmlns:p14="http://schemas.microsoft.com/office/powerpoint/2010/main" val="2020349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F1F6C3B8-6EE0-4479-972C-B213D7C57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24" y="236910"/>
            <a:ext cx="10529944" cy="4937517"/>
          </a:xfrm>
          <a:prstGeom prst="rect">
            <a:avLst/>
          </a:prstGeom>
        </p:spPr>
      </p:pic>
      <p:sp>
        <p:nvSpPr>
          <p:cNvPr id="8" name="ZoneTexte 7">
            <a:extLst>
              <a:ext uri="{FF2B5EF4-FFF2-40B4-BE49-F238E27FC236}">
                <a16:creationId xmlns:a16="http://schemas.microsoft.com/office/drawing/2014/main" id="{38864998-25A2-47E0-8CE5-FF8DC48B0A57}"/>
              </a:ext>
            </a:extLst>
          </p:cNvPr>
          <p:cNvSpPr txBox="1"/>
          <p:nvPr/>
        </p:nvSpPr>
        <p:spPr>
          <a:xfrm>
            <a:off x="225911" y="5352781"/>
            <a:ext cx="11521440" cy="670120"/>
          </a:xfrm>
          <a:prstGeom prst="rect">
            <a:avLst/>
          </a:prstGeom>
          <a:noFill/>
        </p:spPr>
        <p:txBody>
          <a:bodyPr wrap="square">
            <a:spAutoFit/>
          </a:bodyPr>
          <a:lstStyle/>
          <a:p>
            <a:pPr algn="just">
              <a:lnSpc>
                <a:spcPct val="107000"/>
              </a:lnSpc>
              <a:spcAft>
                <a:spcPts val="800"/>
              </a:spcAft>
            </a:pPr>
            <a:r>
              <a:rPr lang="fr-TG" sz="1800" dirty="0">
                <a:effectLst/>
                <a:latin typeface="Arial" panose="020B0604020202020204" pitchFamily="34" charset="0"/>
                <a:ea typeface="Times New Roman" panose="02020603050405020304" pitchFamily="18" charset="0"/>
                <a:cs typeface="Times New Roman" panose="02020603050405020304" pitchFamily="18" charset="0"/>
              </a:rPr>
              <a:t>La plupart des exceptions sont définies avec des noms qui se terminent par « </a:t>
            </a:r>
            <a:r>
              <a:rPr lang="fr-TG" sz="1800" dirty="0" err="1">
                <a:effectLst/>
                <a:latin typeface="Arial" panose="020B0604020202020204" pitchFamily="34" charset="0"/>
                <a:ea typeface="Times New Roman" panose="02020603050405020304" pitchFamily="18" charset="0"/>
                <a:cs typeface="Times New Roman" panose="02020603050405020304" pitchFamily="18" charset="0"/>
              </a:rPr>
              <a:t>Error</a:t>
            </a:r>
            <a:r>
              <a:rPr lang="fr-TG" sz="1800" dirty="0">
                <a:effectLst/>
                <a:latin typeface="Arial" panose="020B0604020202020204" pitchFamily="34" charset="0"/>
                <a:ea typeface="Times New Roman" panose="02020603050405020304" pitchFamily="18" charset="0"/>
                <a:cs typeface="Times New Roman" panose="02020603050405020304" pitchFamily="18" charset="0"/>
              </a:rPr>
              <a:t> », comme les exceptions standards.</a:t>
            </a:r>
            <a:endParaRPr lang="fr-TG"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394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14B883-819E-404E-85A7-6353BAF05662}"/>
              </a:ext>
            </a:extLst>
          </p:cNvPr>
          <p:cNvSpPr>
            <a:spLocks noGrp="1"/>
          </p:cNvSpPr>
          <p:nvPr>
            <p:ph type="title"/>
          </p:nvPr>
        </p:nvSpPr>
        <p:spPr>
          <a:xfrm>
            <a:off x="1450392" y="2379765"/>
            <a:ext cx="9291215" cy="1049235"/>
          </a:xfrm>
        </p:spPr>
        <p:txBody>
          <a:bodyPr/>
          <a:lstStyle/>
          <a:p>
            <a:r>
              <a:rPr lang="fr-FR" dirty="0"/>
              <a:t>Introduction</a:t>
            </a:r>
            <a:endParaRPr lang="fr-TG" dirty="0"/>
          </a:p>
        </p:txBody>
      </p:sp>
    </p:spTree>
    <p:extLst>
      <p:ext uri="{BB962C8B-B14F-4D97-AF65-F5344CB8AC3E}">
        <p14:creationId xmlns:p14="http://schemas.microsoft.com/office/powerpoint/2010/main" val="523130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EA672B6-CDFF-4F67-A241-30E7F992F183}"/>
              </a:ext>
            </a:extLst>
          </p:cNvPr>
          <p:cNvSpPr>
            <a:spLocks noGrp="1"/>
          </p:cNvSpPr>
          <p:nvPr>
            <p:ph type="title"/>
          </p:nvPr>
        </p:nvSpPr>
        <p:spPr>
          <a:xfrm>
            <a:off x="1450392" y="2379765"/>
            <a:ext cx="9291215" cy="1049235"/>
          </a:xfrm>
        </p:spPr>
        <p:txBody>
          <a:bodyPr/>
          <a:lstStyle/>
          <a:p>
            <a:r>
              <a:rPr lang="fr-FR" dirty="0"/>
              <a:t>Conclusion</a:t>
            </a:r>
            <a:endParaRPr lang="fr-TG" dirty="0"/>
          </a:p>
        </p:txBody>
      </p:sp>
    </p:spTree>
    <p:extLst>
      <p:ext uri="{BB962C8B-B14F-4D97-AF65-F5344CB8AC3E}">
        <p14:creationId xmlns:p14="http://schemas.microsoft.com/office/powerpoint/2010/main" val="316900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87DD0B1-FC06-4E8A-8D01-AAC2B146C385}"/>
              </a:ext>
            </a:extLst>
          </p:cNvPr>
          <p:cNvSpPr>
            <a:spLocks noGrp="1"/>
          </p:cNvSpPr>
          <p:nvPr>
            <p:ph type="title"/>
          </p:nvPr>
        </p:nvSpPr>
        <p:spPr/>
        <p:txBody>
          <a:bodyPr/>
          <a:lstStyle/>
          <a:p>
            <a:r>
              <a:rPr lang="fr-FR" dirty="0"/>
              <a:t>OCL</a:t>
            </a:r>
            <a:endParaRPr lang="fr-TG" dirty="0"/>
          </a:p>
        </p:txBody>
      </p:sp>
      <p:sp>
        <p:nvSpPr>
          <p:cNvPr id="4" name="Espace réservé du contenu 3">
            <a:extLst>
              <a:ext uri="{FF2B5EF4-FFF2-40B4-BE49-F238E27FC236}">
                <a16:creationId xmlns:a16="http://schemas.microsoft.com/office/drawing/2014/main" id="{02517842-66FE-4821-8342-786F9F0D6BA1}"/>
              </a:ext>
            </a:extLst>
          </p:cNvPr>
          <p:cNvSpPr>
            <a:spLocks noGrp="1"/>
          </p:cNvSpPr>
          <p:nvPr>
            <p:ph idx="1"/>
          </p:nvPr>
        </p:nvSpPr>
        <p:spPr/>
        <p:txBody>
          <a:bodyPr/>
          <a:lstStyle/>
          <a:p>
            <a:r>
              <a:rPr lang="fr-FR" dirty="0"/>
              <a:t>Définition : </a:t>
            </a:r>
            <a:r>
              <a:rPr lang="fr-TG" dirty="0"/>
              <a:t>Object </a:t>
            </a:r>
            <a:r>
              <a:rPr lang="fr-TG" dirty="0" err="1"/>
              <a:t>Constraint</a:t>
            </a:r>
            <a:r>
              <a:rPr lang="fr-TG" dirty="0"/>
              <a:t> </a:t>
            </a:r>
            <a:r>
              <a:rPr lang="fr-TG" dirty="0" err="1"/>
              <a:t>Language</a:t>
            </a:r>
            <a:r>
              <a:rPr lang="fr-FR" dirty="0"/>
              <a:t> (Langage de contrainte objet)</a:t>
            </a:r>
          </a:p>
          <a:p>
            <a:r>
              <a:rPr lang="fr-FR" dirty="0"/>
              <a:t>Il permet d’exprimer les contraintes lies aux diagrammes UML en particulier le diagramme de Classe</a:t>
            </a:r>
          </a:p>
          <a:p>
            <a:pPr marL="0" indent="0">
              <a:buNone/>
            </a:pPr>
            <a:endParaRPr lang="fr-TG" dirty="0"/>
          </a:p>
        </p:txBody>
      </p:sp>
    </p:spTree>
    <p:extLst>
      <p:ext uri="{BB962C8B-B14F-4D97-AF65-F5344CB8AC3E}">
        <p14:creationId xmlns:p14="http://schemas.microsoft.com/office/powerpoint/2010/main" val="419689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50BA6-1E7D-4657-A754-49635EB639C9}"/>
              </a:ext>
            </a:extLst>
          </p:cNvPr>
          <p:cNvSpPr>
            <a:spLocks noGrp="1"/>
          </p:cNvSpPr>
          <p:nvPr>
            <p:ph type="title"/>
          </p:nvPr>
        </p:nvSpPr>
        <p:spPr/>
        <p:txBody>
          <a:bodyPr/>
          <a:lstStyle/>
          <a:p>
            <a:r>
              <a:rPr lang="fr-FR" dirty="0"/>
              <a:t>OCL</a:t>
            </a:r>
            <a:endParaRPr lang="fr-TG" dirty="0"/>
          </a:p>
        </p:txBody>
      </p:sp>
      <p:sp>
        <p:nvSpPr>
          <p:cNvPr id="3" name="Espace réservé du contenu 2">
            <a:extLst>
              <a:ext uri="{FF2B5EF4-FFF2-40B4-BE49-F238E27FC236}">
                <a16:creationId xmlns:a16="http://schemas.microsoft.com/office/drawing/2014/main" id="{3FB3CE68-68A0-4810-AF35-029D8685D845}"/>
              </a:ext>
            </a:extLst>
          </p:cNvPr>
          <p:cNvSpPr>
            <a:spLocks noGrp="1"/>
          </p:cNvSpPr>
          <p:nvPr>
            <p:ph idx="1"/>
          </p:nvPr>
        </p:nvSpPr>
        <p:spPr/>
        <p:txBody>
          <a:bodyPr/>
          <a:lstStyle/>
          <a:p>
            <a:r>
              <a:rPr lang="fr-FR" dirty="0"/>
              <a:t>Qu’est  ce qu’une contrainte?</a:t>
            </a:r>
          </a:p>
          <a:p>
            <a:r>
              <a:rPr lang="fr-FR" dirty="0"/>
              <a:t>Une contrainte constitue une condition ou une restriction exprimée sous forme d'instruction dans un langage qui peut être naturel ou formel.</a:t>
            </a:r>
          </a:p>
          <a:p>
            <a:r>
              <a:rPr lang="fr-FR" dirty="0"/>
              <a:t> Une contrainte désigne une restriction qui doit être appliquée par une implémentation correcte du système.</a:t>
            </a:r>
            <a:endParaRPr lang="fr-TG" dirty="0"/>
          </a:p>
        </p:txBody>
      </p:sp>
    </p:spTree>
    <p:extLst>
      <p:ext uri="{BB962C8B-B14F-4D97-AF65-F5344CB8AC3E}">
        <p14:creationId xmlns:p14="http://schemas.microsoft.com/office/powerpoint/2010/main" val="368117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CB65EC-305B-443D-A202-DD0FF8B5B0C7}"/>
              </a:ext>
            </a:extLst>
          </p:cNvPr>
          <p:cNvSpPr>
            <a:spLocks noGrp="1"/>
          </p:cNvSpPr>
          <p:nvPr>
            <p:ph type="title"/>
          </p:nvPr>
        </p:nvSpPr>
        <p:spPr>
          <a:xfrm>
            <a:off x="1696507" y="233020"/>
            <a:ext cx="9291215" cy="828338"/>
          </a:xfrm>
        </p:spPr>
        <p:txBody>
          <a:bodyPr/>
          <a:lstStyle/>
          <a:p>
            <a:r>
              <a:rPr lang="fr-FR" dirty="0"/>
              <a:t>1-OCL</a:t>
            </a:r>
            <a:endParaRPr lang="fr-TG" dirty="0"/>
          </a:p>
        </p:txBody>
      </p:sp>
      <p:sp>
        <p:nvSpPr>
          <p:cNvPr id="3" name="Espace réservé du contenu 2">
            <a:extLst>
              <a:ext uri="{FF2B5EF4-FFF2-40B4-BE49-F238E27FC236}">
                <a16:creationId xmlns:a16="http://schemas.microsoft.com/office/drawing/2014/main" id="{B2489D9D-5A33-43CD-976A-0ABFE07C6472}"/>
              </a:ext>
            </a:extLst>
          </p:cNvPr>
          <p:cNvSpPr>
            <a:spLocks noGrp="1"/>
          </p:cNvSpPr>
          <p:nvPr>
            <p:ph idx="1"/>
          </p:nvPr>
        </p:nvSpPr>
        <p:spPr>
          <a:xfrm>
            <a:off x="1696506" y="1410126"/>
            <a:ext cx="9291215" cy="3537432"/>
          </a:xfrm>
        </p:spPr>
        <p:txBody>
          <a:bodyPr>
            <a:normAutofit/>
          </a:bodyPr>
          <a:lstStyle/>
          <a:p>
            <a:r>
              <a:rPr lang="fr-FR" dirty="0"/>
              <a:t>Les types de contraintes: </a:t>
            </a:r>
          </a:p>
          <a:p>
            <a:r>
              <a:rPr lang="fr-FR" dirty="0"/>
              <a:t>Nous avons déjà vu comment exprimer certaines formes de contraintes avec UML :</a:t>
            </a:r>
          </a:p>
          <a:p>
            <a:r>
              <a:rPr lang="fr-FR" dirty="0"/>
              <a:t>Contraintes structurelles </a:t>
            </a:r>
          </a:p>
          <a:p>
            <a:r>
              <a:rPr lang="fr-FR" dirty="0"/>
              <a:t>Contraintes de type </a:t>
            </a:r>
          </a:p>
          <a:p>
            <a:r>
              <a:rPr lang="fr-FR" dirty="0"/>
              <a:t>Contraintes diverses </a:t>
            </a:r>
          </a:p>
          <a:p>
            <a:endParaRPr lang="fr-TG" dirty="0"/>
          </a:p>
        </p:txBody>
      </p:sp>
    </p:spTree>
    <p:extLst>
      <p:ext uri="{BB962C8B-B14F-4D97-AF65-F5344CB8AC3E}">
        <p14:creationId xmlns:p14="http://schemas.microsoft.com/office/powerpoint/2010/main" val="269702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DCB96-33B1-43CA-BADD-789BC4CC1815}"/>
              </a:ext>
            </a:extLst>
          </p:cNvPr>
          <p:cNvSpPr>
            <a:spLocks noGrp="1"/>
          </p:cNvSpPr>
          <p:nvPr>
            <p:ph type="title"/>
          </p:nvPr>
        </p:nvSpPr>
        <p:spPr>
          <a:xfrm>
            <a:off x="1451579" y="804520"/>
            <a:ext cx="9291215" cy="587136"/>
          </a:xfrm>
        </p:spPr>
        <p:txBody>
          <a:bodyPr/>
          <a:lstStyle/>
          <a:p>
            <a:r>
              <a:rPr lang="fr-FR" dirty="0"/>
              <a:t>OCL: Cas Pratique</a:t>
            </a:r>
            <a:endParaRPr lang="fr-TG" dirty="0"/>
          </a:p>
        </p:txBody>
      </p:sp>
      <p:pic>
        <p:nvPicPr>
          <p:cNvPr id="7" name="Espace réservé du contenu 6">
            <a:extLst>
              <a:ext uri="{FF2B5EF4-FFF2-40B4-BE49-F238E27FC236}">
                <a16:creationId xmlns:a16="http://schemas.microsoft.com/office/drawing/2014/main" id="{D4321EEE-4BCF-4D74-92CD-D17FC2DE5528}"/>
              </a:ext>
            </a:extLst>
          </p:cNvPr>
          <p:cNvPicPr>
            <a:picLocks noGrp="1" noChangeAspect="1"/>
          </p:cNvPicPr>
          <p:nvPr>
            <p:ph idx="1"/>
          </p:nvPr>
        </p:nvPicPr>
        <p:blipFill>
          <a:blip r:embed="rId2"/>
          <a:stretch>
            <a:fillRect/>
          </a:stretch>
        </p:blipFill>
        <p:spPr>
          <a:xfrm>
            <a:off x="1449207" y="1391656"/>
            <a:ext cx="9291214" cy="4207527"/>
          </a:xfrm>
        </p:spPr>
      </p:pic>
    </p:spTree>
    <p:extLst>
      <p:ext uri="{BB962C8B-B14F-4D97-AF65-F5344CB8AC3E}">
        <p14:creationId xmlns:p14="http://schemas.microsoft.com/office/powerpoint/2010/main" val="42024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AD4EC-FCD1-4BB2-AA55-1040439E73CA}"/>
              </a:ext>
            </a:extLst>
          </p:cNvPr>
          <p:cNvSpPr>
            <a:spLocks noGrp="1"/>
          </p:cNvSpPr>
          <p:nvPr>
            <p:ph type="title"/>
          </p:nvPr>
        </p:nvSpPr>
        <p:spPr>
          <a:xfrm>
            <a:off x="1450392" y="496485"/>
            <a:ext cx="9291215" cy="616067"/>
          </a:xfrm>
        </p:spPr>
        <p:txBody>
          <a:bodyPr/>
          <a:lstStyle/>
          <a:p>
            <a:r>
              <a:rPr lang="fr-FR" dirty="0"/>
              <a:t>Solution</a:t>
            </a:r>
            <a:endParaRPr lang="fr-TG" dirty="0"/>
          </a:p>
        </p:txBody>
      </p:sp>
      <p:pic>
        <p:nvPicPr>
          <p:cNvPr id="4" name="Image 3">
            <a:extLst>
              <a:ext uri="{FF2B5EF4-FFF2-40B4-BE49-F238E27FC236}">
                <a16:creationId xmlns:a16="http://schemas.microsoft.com/office/drawing/2014/main" id="{0CB3EFF7-5FD1-4722-A20E-57355ED4B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441497"/>
            <a:ext cx="7511143" cy="4395310"/>
          </a:xfrm>
          <a:prstGeom prst="rect">
            <a:avLst/>
          </a:prstGeom>
        </p:spPr>
      </p:pic>
    </p:spTree>
    <p:extLst>
      <p:ext uri="{BB962C8B-B14F-4D97-AF65-F5344CB8AC3E}">
        <p14:creationId xmlns:p14="http://schemas.microsoft.com/office/powerpoint/2010/main" val="39536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3A09B4-F22F-4111-BDA4-13D8050ECDC6}"/>
              </a:ext>
            </a:extLst>
          </p:cNvPr>
          <p:cNvSpPr>
            <a:spLocks noGrp="1"/>
          </p:cNvSpPr>
          <p:nvPr>
            <p:ph type="title"/>
          </p:nvPr>
        </p:nvSpPr>
        <p:spPr>
          <a:xfrm>
            <a:off x="1582208" y="282005"/>
            <a:ext cx="9291215" cy="746695"/>
          </a:xfrm>
        </p:spPr>
        <p:txBody>
          <a:bodyPr/>
          <a:lstStyle/>
          <a:p>
            <a:r>
              <a:rPr lang="fr-FR" dirty="0"/>
              <a:t>OCL: Formalisme</a:t>
            </a:r>
            <a:endParaRPr lang="fr-TG" dirty="0"/>
          </a:p>
        </p:txBody>
      </p:sp>
      <p:sp>
        <p:nvSpPr>
          <p:cNvPr id="3" name="Espace réservé du contenu 2">
            <a:extLst>
              <a:ext uri="{FF2B5EF4-FFF2-40B4-BE49-F238E27FC236}">
                <a16:creationId xmlns:a16="http://schemas.microsoft.com/office/drawing/2014/main" id="{10F2220F-48E9-4C49-8D8E-11C296DEE3DD}"/>
              </a:ext>
            </a:extLst>
          </p:cNvPr>
          <p:cNvSpPr>
            <a:spLocks noGrp="1"/>
          </p:cNvSpPr>
          <p:nvPr>
            <p:ph idx="1"/>
          </p:nvPr>
        </p:nvSpPr>
        <p:spPr>
          <a:xfrm>
            <a:off x="1451579" y="1191986"/>
            <a:ext cx="9291215" cy="4637314"/>
          </a:xfrm>
        </p:spPr>
        <p:txBody>
          <a:bodyPr>
            <a:normAutofit lnSpcReduction="10000"/>
          </a:bodyPr>
          <a:lstStyle/>
          <a:p>
            <a:pPr algn="just">
              <a:lnSpc>
                <a:spcPct val="107000"/>
              </a:lnSpc>
              <a:spcAft>
                <a:spcPts val="800"/>
              </a:spcAft>
            </a:pPr>
            <a:r>
              <a:rPr lang="fr-FR" dirty="0"/>
              <a:t>Contexte: </a:t>
            </a:r>
            <a:r>
              <a:rPr lang="fr-TG" sz="1800" dirty="0">
                <a:effectLst/>
                <a:latin typeface="Arial" panose="020B0604020202020204" pitchFamily="34" charset="0"/>
                <a:ea typeface="Calibri" panose="020F0502020204030204" pitchFamily="34" charset="0"/>
                <a:cs typeface="Times New Roman" panose="02020603050405020304" pitchFamily="18" charset="0"/>
              </a:rPr>
              <a:t>Une contrainte est toujours associée à un élément de modèle. C'est cet élément qui constitue le</a:t>
            </a:r>
            <a:r>
              <a:rPr lang="fr-FR" sz="1800" dirty="0">
                <a:effectLst/>
                <a:latin typeface="Arial" panose="020B0604020202020204" pitchFamily="34" charset="0"/>
                <a:ea typeface="Calibri" panose="020F0502020204030204" pitchFamily="34" charset="0"/>
                <a:cs typeface="Times New Roman" panose="02020603050405020304" pitchFamily="18" charset="0"/>
              </a:rPr>
              <a:t> </a:t>
            </a:r>
            <a:r>
              <a:rPr lang="fr-TG" sz="1800" dirty="0">
                <a:effectLst/>
                <a:latin typeface="Arial" panose="020B0604020202020204" pitchFamily="34" charset="0"/>
                <a:ea typeface="Calibri" panose="020F0502020204030204" pitchFamily="34" charset="0"/>
              </a:rPr>
              <a:t>contexte de la contrainte.</a:t>
            </a:r>
            <a:endParaRPr lang="fr-FR" dirty="0"/>
          </a:p>
          <a:p>
            <a:r>
              <a:rPr lang="fr-TG" sz="1800" dirty="0" err="1">
                <a:effectLst/>
                <a:latin typeface="Arial" panose="020B0604020202020204" pitchFamily="34" charset="0"/>
                <a:ea typeface="Calibri" panose="020F0502020204030204" pitchFamily="34" charset="0"/>
                <a:cs typeface="Times New Roman" panose="02020603050405020304" pitchFamily="18" charset="0"/>
              </a:rPr>
              <a:t>context</a:t>
            </a:r>
            <a:r>
              <a:rPr lang="fr-TG" sz="1800" dirty="0">
                <a:effectLst/>
                <a:latin typeface="Arial" panose="020B0604020202020204" pitchFamily="34" charset="0"/>
                <a:ea typeface="Calibri" panose="020F0502020204030204" pitchFamily="34" charset="0"/>
                <a:cs typeface="Times New Roman" panose="02020603050405020304" pitchFamily="18" charset="0"/>
              </a:rPr>
              <a:t> &lt;élément&gt;</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Un invariant exprime une contrainte prédicative sur un objet, ou un groupe d'objets, qui doit être respectée en permanence.</a:t>
            </a:r>
          </a:p>
          <a:p>
            <a:r>
              <a:rPr lang="fr-TG" sz="1800" dirty="0" err="1">
                <a:effectLst/>
                <a:latin typeface="Arial" panose="020B0604020202020204" pitchFamily="34" charset="0"/>
                <a:ea typeface="Calibri" panose="020F0502020204030204" pitchFamily="34" charset="0"/>
                <a:cs typeface="Times New Roman" panose="02020603050405020304" pitchFamily="18" charset="0"/>
              </a:rPr>
              <a:t>inv</a:t>
            </a:r>
            <a:r>
              <a:rPr lang="fr-TG" sz="1800" dirty="0">
                <a:effectLst/>
                <a:latin typeface="Arial" panose="020B0604020202020204" pitchFamily="34" charset="0"/>
                <a:ea typeface="Calibri" panose="020F0502020204030204" pitchFamily="34" charset="0"/>
                <a:cs typeface="Times New Roman" panose="02020603050405020304" pitchFamily="18" charset="0"/>
              </a:rPr>
              <a:t> : &lt;</a:t>
            </a:r>
            <a:r>
              <a:rPr lang="fr-TG" sz="1800" dirty="0" err="1">
                <a:effectLst/>
                <a:latin typeface="Arial" panose="020B0604020202020204" pitchFamily="34" charset="0"/>
                <a:ea typeface="Calibri" panose="020F0502020204030204" pitchFamily="34" charset="0"/>
                <a:cs typeface="Times New Roman" panose="02020603050405020304" pitchFamily="18" charset="0"/>
              </a:rPr>
              <a:t>expression_logique</a:t>
            </a:r>
            <a:r>
              <a:rPr lang="fr-TG" sz="1800" dirty="0">
                <a:effectLst/>
                <a:latin typeface="Arial" panose="020B0604020202020204" pitchFamily="34" charset="0"/>
                <a:ea typeface="Calibri" panose="020F0502020204030204" pitchFamily="34" charset="0"/>
                <a:cs typeface="Times New Roman" panose="02020603050405020304" pitchFamily="18" charset="0"/>
              </a:rPr>
              <a:t>&gt;</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r>
              <a:rPr lang="fr-FR" sz="1800" dirty="0">
                <a:effectLst/>
                <a:latin typeface="Arial" panose="020B0604020202020204" pitchFamily="34" charset="0"/>
                <a:ea typeface="Calibri" panose="020F0502020204030204" pitchFamily="34" charset="0"/>
                <a:cs typeface="Times New Roman" panose="02020603050405020304" pitchFamily="18" charset="0"/>
              </a:rPr>
              <a:t>Pre/Post :</a:t>
            </a:r>
            <a:r>
              <a:rPr lang="fr-TG" sz="1800" dirty="0">
                <a:effectLst/>
                <a:latin typeface="Arial" panose="020B0604020202020204" pitchFamily="34" charset="0"/>
                <a:ea typeface="Calibri" panose="020F0502020204030204" pitchFamily="34" charset="0"/>
                <a:cs typeface="Times New Roman" panose="02020603050405020304" pitchFamily="18" charset="0"/>
              </a:rPr>
              <a:t>Une pré condition (respectivement une post condition) permet de spécifier une contrainte prédicative qui doit être vérifiée avant l'appel d'une opération.</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r>
              <a:rPr lang="fr-FR" sz="1800" dirty="0">
                <a:latin typeface="Arial" panose="020B0604020202020204" pitchFamily="34" charset="0"/>
                <a:ea typeface="Calibri" panose="020F0502020204030204" pitchFamily="34" charset="0"/>
                <a:cs typeface="Times New Roman" panose="02020603050405020304" pitchFamily="18" charset="0"/>
              </a:rPr>
              <a:t>(p</a:t>
            </a:r>
            <a:r>
              <a:rPr lang="fr-TG" sz="1800" dirty="0">
                <a:effectLst/>
                <a:latin typeface="Arial" panose="020B0604020202020204" pitchFamily="34" charset="0"/>
                <a:ea typeface="Calibri" panose="020F0502020204030204" pitchFamily="34" charset="0"/>
                <a:cs typeface="Times New Roman" panose="02020603050405020304" pitchFamily="18" charset="0"/>
              </a:rPr>
              <a:t>re</a:t>
            </a:r>
            <a:r>
              <a:rPr lang="fr-FR" sz="1800" dirty="0">
                <a:effectLst/>
                <a:latin typeface="Arial" panose="020B0604020202020204" pitchFamily="34" charset="0"/>
                <a:ea typeface="Calibri" panose="020F0502020204030204" pitchFamily="34" charset="0"/>
                <a:cs typeface="Times New Roman" panose="02020603050405020304" pitchFamily="18" charset="0"/>
              </a:rPr>
              <a:t>/post)</a:t>
            </a:r>
            <a:r>
              <a:rPr lang="fr-TG" sz="1800" dirty="0">
                <a:effectLst/>
                <a:latin typeface="Arial" panose="020B0604020202020204" pitchFamily="34" charset="0"/>
                <a:ea typeface="Calibri" panose="020F0502020204030204" pitchFamily="34" charset="0"/>
                <a:cs typeface="Times New Roman" panose="02020603050405020304" pitchFamily="18" charset="0"/>
              </a:rPr>
              <a:t> : &lt;</a:t>
            </a:r>
            <a:r>
              <a:rPr lang="fr-TG" sz="1800" dirty="0" err="1">
                <a:effectLst/>
                <a:latin typeface="Arial" panose="020B0604020202020204" pitchFamily="34" charset="0"/>
                <a:ea typeface="Calibri" panose="020F0502020204030204" pitchFamily="34" charset="0"/>
                <a:cs typeface="Times New Roman" panose="02020603050405020304" pitchFamily="18" charset="0"/>
              </a:rPr>
              <a:t>expression_logique</a:t>
            </a:r>
            <a:r>
              <a:rPr lang="fr-TG" sz="1800" dirty="0">
                <a:effectLst/>
                <a:latin typeface="Arial" panose="020B0604020202020204" pitchFamily="34" charset="0"/>
                <a:ea typeface="Calibri" panose="020F0502020204030204" pitchFamily="34" charset="0"/>
                <a:cs typeface="Times New Roman" panose="02020603050405020304" pitchFamily="18" charset="0"/>
              </a:rPr>
              <a:t>&gt;</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r>
              <a:rPr lang="fr-FR" sz="1800" dirty="0" err="1"/>
              <a:t>Body:</a:t>
            </a:r>
            <a:r>
              <a:rPr lang="fr-FR" sz="1800" dirty="0" err="1">
                <a:latin typeface="Arial" panose="020B0604020202020204" pitchFamily="34" charset="0"/>
                <a:cs typeface="Times New Roman" panose="02020603050405020304" pitchFamily="18" charset="0"/>
              </a:rPr>
              <a:t>Il</a:t>
            </a:r>
            <a:r>
              <a:rPr lang="fr-TG" sz="1800" dirty="0">
                <a:effectLst/>
                <a:latin typeface="Arial" panose="020B0604020202020204" pitchFamily="34" charset="0"/>
                <a:ea typeface="Calibri" panose="020F0502020204030204" pitchFamily="34" charset="0"/>
                <a:cs typeface="Times New Roman" panose="02020603050405020304" pitchFamily="18" charset="0"/>
              </a:rPr>
              <a:t> permet de définir directement le résultat d'une opération.</a:t>
            </a:r>
            <a:endParaRPr lang="fr-FR" sz="1800" dirty="0">
              <a:effectLst/>
              <a:latin typeface="Arial" panose="020B0604020202020204" pitchFamily="34" charset="0"/>
              <a:ea typeface="Calibri" panose="020F0502020204030204" pitchFamily="34" charset="0"/>
              <a:cs typeface="Times New Roman" panose="02020603050405020304" pitchFamily="18" charset="0"/>
            </a:endParaRPr>
          </a:p>
          <a:p>
            <a:r>
              <a:rPr lang="fr-TG" sz="1800" dirty="0">
                <a:effectLst/>
                <a:latin typeface="Arial" panose="020B0604020202020204" pitchFamily="34" charset="0"/>
                <a:ea typeface="Calibri" panose="020F0502020204030204" pitchFamily="34" charset="0"/>
                <a:cs typeface="Times New Roman" panose="02020603050405020304" pitchFamily="18" charset="0"/>
              </a:rPr>
              <a:t>body : &lt;requête&gt;</a:t>
            </a: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T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TG" dirty="0"/>
          </a:p>
        </p:txBody>
      </p:sp>
    </p:spTree>
    <p:extLst>
      <p:ext uri="{BB962C8B-B14F-4D97-AF65-F5344CB8AC3E}">
        <p14:creationId xmlns:p14="http://schemas.microsoft.com/office/powerpoint/2010/main" val="2579064587"/>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TM10001114[[fn=Galerie]]</Template>
  <TotalTime>233</TotalTime>
  <Words>1661</Words>
  <Application>Microsoft Office PowerPoint</Application>
  <PresentationFormat>Grand écran</PresentationFormat>
  <Paragraphs>127</Paragraphs>
  <Slides>30</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Rockwell</vt:lpstr>
      <vt:lpstr>Symbol</vt:lpstr>
      <vt:lpstr>Galerie</vt:lpstr>
      <vt:lpstr>InTRODUCTION AUX OCL et LES MECANISMES AVANCES</vt:lpstr>
      <vt:lpstr>PlAN</vt:lpstr>
      <vt:lpstr>Introduction</vt:lpstr>
      <vt:lpstr>OCL</vt:lpstr>
      <vt:lpstr>OCL</vt:lpstr>
      <vt:lpstr>1-OCL</vt:lpstr>
      <vt:lpstr>OCL: Cas Pratique</vt:lpstr>
      <vt:lpstr>Solution</vt:lpstr>
      <vt:lpstr>OCL: Formalisme</vt:lpstr>
      <vt:lpstr>OCL : Exercices</vt:lpstr>
      <vt:lpstr>Présentation PowerPoint</vt:lpstr>
      <vt:lpstr>Présentation PowerPoint</vt:lpstr>
      <vt:lpstr>2-CONCURRENCE</vt:lpstr>
      <vt:lpstr>2-Concurrence</vt:lpstr>
      <vt:lpstr>2-COncURRENCE</vt:lpstr>
      <vt:lpstr>2-CONCURRENCE</vt:lpstr>
      <vt:lpstr>3- ITERATION</vt:lpstr>
      <vt:lpstr>3- ITERATION</vt:lpstr>
      <vt:lpstr>4- SEQUENCES</vt:lpstr>
      <vt:lpstr>5- EXCEPTIONS</vt:lpstr>
      <vt:lpstr>Présentation PowerPoint</vt:lpstr>
      <vt:lpstr>A- Gestion des exceptions</vt:lpstr>
      <vt:lpstr>Présentation PowerPoint</vt:lpstr>
      <vt:lpstr>Présentation PowerPoint</vt:lpstr>
      <vt:lpstr>Présentation PowerPoint</vt:lpstr>
      <vt:lpstr>B- Declancher les exceptions</vt:lpstr>
      <vt:lpstr>Présentation PowerPoint</vt:lpstr>
      <vt:lpstr>C- Exceptions définis par l’utilisateur</vt:lpstr>
      <vt:lpstr>Présentation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brice kenneth</dc:creator>
  <cp:lastModifiedBy>FLORIAN AYT</cp:lastModifiedBy>
  <cp:revision>20</cp:revision>
  <dcterms:created xsi:type="dcterms:W3CDTF">2022-02-08T13:07:37Z</dcterms:created>
  <dcterms:modified xsi:type="dcterms:W3CDTF">2022-03-09T08:33:45Z</dcterms:modified>
</cp:coreProperties>
</file>