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80" r:id="rId6"/>
    <p:sldId id="284" r:id="rId7"/>
    <p:sldId id="285" r:id="rId8"/>
    <p:sldId id="286" r:id="rId9"/>
    <p:sldId id="287" r:id="rId10"/>
    <p:sldId id="288" r:id="rId11"/>
    <p:sldId id="292" r:id="rId12"/>
    <p:sldId id="289" r:id="rId13"/>
    <p:sldId id="290" r:id="rId14"/>
    <p:sldId id="291" r:id="rId15"/>
    <p:sldId id="264" r:id="rId16"/>
    <p:sldId id="260" r:id="rId17"/>
    <p:sldId id="261" r:id="rId18"/>
    <p:sldId id="262" r:id="rId19"/>
    <p:sldId id="297" r:id="rId20"/>
    <p:sldId id="268" r:id="rId21"/>
    <p:sldId id="273" r:id="rId22"/>
    <p:sldId id="279" r:id="rId23"/>
    <p:sldId id="265" r:id="rId24"/>
    <p:sldId id="270" r:id="rId25"/>
    <p:sldId id="293" r:id="rId26"/>
    <p:sldId id="294" r:id="rId27"/>
    <p:sldId id="296" r:id="rId28"/>
    <p:sldId id="27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DE6D4-F410-4578-B227-1D6840B814DF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D9F1B-D6B5-41AE-AE32-EA383BC335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847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D9F1B-D6B5-41AE-AE32-EA383BC335C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207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 vue de ces éléments,  nous passons a la partie 3 de notre </a:t>
            </a:r>
            <a:r>
              <a:rPr lang="fr-FR" dirty="0" err="1"/>
              <a:t>presentation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D9F1B-D6B5-41AE-AE32-EA383BC335CF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050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D9F1B-D6B5-41AE-AE32-EA383BC335C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773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/>
              <a:t>==]</a:t>
            </a:r>
            <a:r>
              <a:rPr lang="fr-FR" sz="1200" baseline="0" dirty="0"/>
              <a:t> </a:t>
            </a:r>
            <a:r>
              <a:rPr lang="fr-FR" sz="1200" dirty="0"/>
              <a:t>Serveur de déploiement de système d’exploitation (WDS)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D9F1B-D6B5-41AE-AE32-EA383BC335CF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782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D9F1B-D6B5-41AE-AE32-EA383BC335C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967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D9F1B-D6B5-41AE-AE32-EA383BC335C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154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D9F1B-D6B5-41AE-AE32-EA383BC335C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655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D9F1B-D6B5-41AE-AE32-EA383BC335C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782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D9F1B-D6B5-41AE-AE32-EA383BC335C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67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D9F1B-D6B5-41AE-AE32-EA383BC335C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637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D9F1B-D6B5-41AE-AE32-EA383BC335C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311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Afin de résoudre les problèmes posées, nous nous sommes convenues que nous devons disposer d’un serveur intégrant des services capables de satisfaire nos exigences;</a:t>
            </a:r>
          </a:p>
          <a:p>
            <a:r>
              <a:rPr lang="fr-FR" dirty="0"/>
              <a:t> Nos recherches nous ont amenés a deux choix potentiels (Serveur Windows  et  le serveur Linux).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D9F1B-D6B5-41AE-AE32-EA383BC335C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0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EF57B35-7D32-4DF3-8F44-9FE07DEDFC5E}" type="datetime1">
              <a:rPr lang="fr-FR" smtClean="0"/>
              <a:t>01/03/2022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B67F-CCF8-4F12-BDBA-A2E6CAD57280}" type="datetime1">
              <a:rPr lang="fr-FR" smtClean="0"/>
              <a:t>01/03/2022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D616-37FC-4853-BF73-F2FCC29200D1}" type="datetime1">
              <a:rPr lang="fr-FR" smtClean="0"/>
              <a:t>01/03/2022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2634-CA3E-4EBC-BAA2-09A94B17FB32}" type="datetime1">
              <a:rPr lang="fr-FR" smtClean="0"/>
              <a:t>01/03/2022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C4913A-1CE3-4C25-95BC-A72235607769}" type="datetime1">
              <a:rPr lang="fr-FR" smtClean="0"/>
              <a:t>01/03/2022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D320-F2DB-4BBE-A4F8-420B472B37B8}" type="datetime1">
              <a:rPr lang="fr-FR" smtClean="0"/>
              <a:t>01/03/2022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9B50-C7F6-46FF-B603-A9E8C936C31A}" type="datetime1">
              <a:rPr lang="fr-FR" smtClean="0"/>
              <a:t>01/03/2022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7014-B05D-4365-92FF-E4426511EDB4}" type="datetime1">
              <a:rPr lang="fr-FR" smtClean="0"/>
              <a:t>01/03/2022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13E2-115D-48F1-BD0F-9C6ECB036F8B}" type="datetime1">
              <a:rPr lang="fr-FR" smtClean="0"/>
              <a:t>01/03/2022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38FF3-DFEB-487F-90EC-68E907E036B8}" type="datetime1">
              <a:rPr lang="fr-FR" smtClean="0"/>
              <a:t>01/03/2022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2142EC-6AAF-438F-BEF5-F3ED4CCF0B1F}" type="datetime1">
              <a:rPr lang="fr-FR" smtClean="0"/>
              <a:t>01/03/2022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846FB66-E422-4671-84F7-A4CB6FE3BD0F}" type="datetime1">
              <a:rPr lang="fr-FR" smtClean="0"/>
              <a:t>01/03/2022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r.wikipedia.org/wiki/Mod%C3%A8le_math%C3%A9matiqu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003796-4604-4947-8EDD-D19739A8B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750" y="2316312"/>
            <a:ext cx="8361229" cy="2017944"/>
          </a:xfrm>
        </p:spPr>
        <p:txBody>
          <a:bodyPr/>
          <a:lstStyle/>
          <a:p>
            <a:r>
              <a:rPr lang="fr-FR" sz="2000" b="1" u="sng" dirty="0"/>
              <a:t>Thème</a:t>
            </a:r>
            <a:r>
              <a:rPr lang="fr-FR" sz="2000" b="1" dirty="0"/>
              <a:t> :</a:t>
            </a:r>
            <a:br>
              <a:rPr lang="fr-FR" sz="2000" b="1" dirty="0"/>
            </a:br>
            <a:r>
              <a:rPr lang="fr-FR" sz="2000" b="1" dirty="0"/>
              <a:t/>
            </a:r>
            <a:br>
              <a:rPr lang="fr-FR" sz="2000" b="1" dirty="0"/>
            </a:br>
            <a:r>
              <a:rPr lang="fr-F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ANALYSE ET CONCEPTION OBJET, INTRODUCTION A UML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sz="2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2EA15D-9292-B146-9B1A-6DF8765CF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128" y="4417255"/>
            <a:ext cx="8361229" cy="1601996"/>
          </a:xfrm>
        </p:spPr>
        <p:txBody>
          <a:bodyPr>
            <a:normAutofit fontScale="92500" lnSpcReduction="20000"/>
          </a:bodyPr>
          <a:lstStyle/>
          <a:p>
            <a:pPr algn="l"/>
            <a:endParaRPr lang="fr-FR" sz="1500" b="1" u="sng" dirty="0"/>
          </a:p>
          <a:p>
            <a:pPr algn="l"/>
            <a:endParaRPr lang="fr-FR" sz="1500" b="1" u="sng" dirty="0"/>
          </a:p>
          <a:p>
            <a:pPr algn="l"/>
            <a:r>
              <a:rPr lang="fr-FR" sz="1500" b="1" u="sng" dirty="0"/>
              <a:t>Présenté par</a:t>
            </a:r>
            <a:r>
              <a:rPr lang="fr-FR" sz="1500" b="1" dirty="0"/>
              <a:t> : 					</a:t>
            </a:r>
            <a:r>
              <a:rPr lang="fr-FR" sz="1500" b="1" u="sng" dirty="0"/>
              <a:t>Chargé du cours</a:t>
            </a:r>
          </a:p>
          <a:p>
            <a:pPr algn="l"/>
            <a:r>
              <a:rPr lang="fr-FR" sz="1500" dirty="0"/>
              <a:t>KOUWONOU K. Fréderic					Dr. APEKE SENA </a:t>
            </a:r>
          </a:p>
          <a:p>
            <a:pPr algn="l"/>
            <a:r>
              <a:rPr lang="fr-FR" sz="1500" dirty="0"/>
              <a:t>HOUNMENOU K. Moses</a:t>
            </a:r>
          </a:p>
          <a:p>
            <a:pPr algn="l"/>
            <a:r>
              <a:rPr lang="fr-FR" sz="1500" dirty="0"/>
              <a:t>TABOUKOUNA D. Rebecca</a:t>
            </a:r>
            <a:r>
              <a:rPr lang="fr-FR" sz="1500" b="1" dirty="0"/>
              <a:t>				</a:t>
            </a:r>
          </a:p>
          <a:p>
            <a:r>
              <a:rPr lang="fr-FR" dirty="0"/>
              <a:t>	</a:t>
            </a:r>
          </a:p>
        </p:txBody>
      </p:sp>
      <p:pic>
        <p:nvPicPr>
          <p:cNvPr id="5" name="Picture 38142">
            <a:extLst>
              <a:ext uri="{FF2B5EF4-FFF2-40B4-BE49-F238E27FC236}">
                <a16:creationId xmlns:a16="http://schemas.microsoft.com/office/drawing/2014/main" id="{F8A375E1-2144-4AB5-8D40-E25D83E3D6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66535" y="420086"/>
            <a:ext cx="2029996" cy="841957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49770" y="196665"/>
            <a:ext cx="2481580" cy="1431925"/>
          </a:xfrm>
          <a:prstGeom prst="rect">
            <a:avLst/>
          </a:prstGeom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BADC352-F98E-4F4B-89B1-8354DFD8530A}"/>
              </a:ext>
            </a:extLst>
          </p:cNvPr>
          <p:cNvSpPr txBox="1"/>
          <p:nvPr/>
        </p:nvSpPr>
        <p:spPr>
          <a:xfrm>
            <a:off x="1164175" y="1628590"/>
            <a:ext cx="100704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CONCEPTION ORIENTEE OBJET</a:t>
            </a:r>
          </a:p>
        </p:txBody>
      </p:sp>
    </p:spTree>
    <p:extLst>
      <p:ext uri="{BB962C8B-B14F-4D97-AF65-F5344CB8AC3E}">
        <p14:creationId xmlns:p14="http://schemas.microsoft.com/office/powerpoint/2010/main" val="223104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58F7E-84E9-49AA-BCE2-47419252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/>
              <a:t> 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DFA098-8FC2-44C8-8C35-251993E6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Image 5" descr="Différence entre programmation procédurale et orientée obje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716" y="333494"/>
            <a:ext cx="3944253" cy="349784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/>
          <p:cNvSpPr txBox="1"/>
          <p:nvPr/>
        </p:nvSpPr>
        <p:spPr>
          <a:xfrm>
            <a:off x="1224370" y="148828"/>
            <a:ext cx="4329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Programmation Orientée </a:t>
            </a:r>
            <a:r>
              <a:rPr lang="fr-F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</a:t>
            </a:r>
            <a:endParaRPr lang="fr-F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69E4556-4FCF-4E2A-AF89-293D1907826E}"/>
              </a:ext>
            </a:extLst>
          </p:cNvPr>
          <p:cNvSpPr txBox="1"/>
          <p:nvPr/>
        </p:nvSpPr>
        <p:spPr>
          <a:xfrm>
            <a:off x="1224370" y="1097280"/>
            <a:ext cx="635811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Dans la 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programmation orientée objet (POO)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 programme est divisé en parties appelées 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objets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POO se concentre sur l’objet plutôt que sur les actions et les données plutôt que sur la logique.</a:t>
            </a:r>
          </a:p>
          <a:p>
            <a:pPr fontAlgn="base"/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L'approche OO considère le logiciel comme une collection d'objets dissociés, identifiés et possédant des caractéristiques.</a:t>
            </a:r>
          </a:p>
          <a:p>
            <a:pPr fontAlgn="base"/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caractéristique est soit un attribut (i.e. une donnée caractérisant l'état de l'objet), soit une entité comportementale de l'objet (i.e. une fonction)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201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la </a:t>
            </a:r>
            <a:r>
              <a:rPr lang="fr-FR" dirty="0" smtClean="0"/>
              <a:t>POO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failles de la 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programmation procédurale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posent le besoin de la 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programmation orientée objet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corrige les défauts du 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programmation procédurale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en introduisant le concept «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et «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Il améliore la sécurité des données, ainsi que l’initialisation et le nettoyage automatiques des objets.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 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programmation orientée objet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permet de créer plusieurs instances de l’objet sans aucune interférence.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03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DFA098-8FC2-44C8-8C35-251993E6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C4062FA-154F-45E4-9B3A-9832909CFC3B}"/>
              </a:ext>
            </a:extLst>
          </p:cNvPr>
          <p:cNvSpPr txBox="1"/>
          <p:nvPr/>
        </p:nvSpPr>
        <p:spPr>
          <a:xfrm>
            <a:off x="1351314" y="1126027"/>
            <a:ext cx="10269416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Avantages  de l’approche objet 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Les objets informatiques représentent des choses du monde réel. On peut donc les désigner et les manipuler de la même manière que dans le monde réel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Le résultat est que l’application reflète une meilleure compréhension des besoins de l’utilisateur, ce qui mène à une meilleure satisfaction et une meilleure productivité.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Le développement objet réduit la charge de maintenance d’une application grâce à sa modularité et au faible couplage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4808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58F7E-84E9-49AA-BCE2-47419252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0969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V. Présentation Générale d’UML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C41664-4D16-48D7-BDE9-EF6682CCF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6769"/>
            <a:ext cx="9601200" cy="4765431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07000"/>
              </a:lnSpc>
              <a:spcAft>
                <a:spcPts val="1200"/>
              </a:spcAft>
              <a:buNone/>
            </a:pPr>
            <a:endParaRPr lang="fr-FR" sz="42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786130" lvl="0">
              <a:lnSpc>
                <a:spcPct val="110000"/>
              </a:lnSpc>
              <a:spcAft>
                <a:spcPts val="15"/>
              </a:spcAft>
              <a:buFont typeface="Wingdings" panose="05000000000000000000" pitchFamily="2" charset="2"/>
              <a:buChar char="§"/>
            </a:pPr>
            <a:r>
              <a:rPr lang="fr-FR" sz="4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UML est la forme contractée de </a:t>
            </a:r>
            <a:r>
              <a:rPr lang="fr-FR" sz="4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Unified</a:t>
            </a:r>
            <a:r>
              <a:rPr lang="fr-FR" sz="4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Modeling </a:t>
            </a:r>
            <a:r>
              <a:rPr lang="fr-FR" sz="4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  <a:r>
              <a:rPr lang="fr-FR" sz="4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(langage unifié pour la modélisation)</a:t>
            </a:r>
          </a:p>
          <a:p>
            <a:pPr marR="786130">
              <a:lnSpc>
                <a:spcPct val="110000"/>
              </a:lnSpc>
              <a:spcAft>
                <a:spcPts val="15"/>
              </a:spcAft>
              <a:buFont typeface="Wingdings" panose="05000000000000000000" pitchFamily="2" charset="2"/>
              <a:buChar char="§"/>
            </a:pPr>
            <a:r>
              <a:rPr lang="fr-FR" sz="4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fr-FR" sz="4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ermet de modéliser de manière claire et précise la structure et le comportement d'un système indépendamment de toute méthode ou de tout langage de programmation</a:t>
            </a:r>
          </a:p>
          <a:p>
            <a:pPr marR="786130">
              <a:lnSpc>
                <a:spcPct val="110000"/>
              </a:lnSpc>
              <a:spcAft>
                <a:spcPts val="15"/>
              </a:spcAft>
              <a:buFont typeface="Wingdings" panose="05000000000000000000" pitchFamily="2" charset="2"/>
              <a:buChar char="§"/>
            </a:pPr>
            <a:r>
              <a:rPr lang="fr-FR" sz="4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notation UML repose sur plusieurs diagrammes adaptés au développement logiciel</a:t>
            </a:r>
          </a:p>
          <a:p>
            <a:pPr marR="786130">
              <a:lnSpc>
                <a:spcPct val="110000"/>
              </a:lnSpc>
              <a:spcAft>
                <a:spcPts val="15"/>
              </a:spcAft>
              <a:buFont typeface="Wingdings" panose="05000000000000000000" pitchFamily="2" charset="2"/>
              <a:buChar char="§"/>
            </a:pPr>
            <a:r>
              <a:rPr lang="fr-FR" sz="4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UML a connu des évolutions depuis son adoption en novembre 1997 dans sa version 1.1 jusqu’à sa dernière version 2.5.1 diffusé en décembre 2017. A ce jour, cette dernière version de UML, encore appelé UML 2</a:t>
            </a:r>
            <a:endParaRPr lang="fr-FR" sz="4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786130" lvl="0">
              <a:lnSpc>
                <a:spcPct val="110000"/>
              </a:lnSpc>
              <a:spcAft>
                <a:spcPts val="15"/>
              </a:spcAft>
              <a:buFont typeface="Wingdings" panose="05000000000000000000" pitchFamily="2" charset="2"/>
              <a:buChar char="§"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endParaRPr lang="fr-FR" sz="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DFA098-8FC2-44C8-8C35-251993E6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51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DFA098-8FC2-44C8-8C35-251993E6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E2130A0-92D9-4070-8E24-A0361EBDDCA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936" y="690724"/>
            <a:ext cx="6696969" cy="479567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6CD5420-31DB-4637-9275-C287F9543D3F}"/>
              </a:ext>
            </a:extLst>
          </p:cNvPr>
          <p:cNvSpPr txBox="1"/>
          <p:nvPr/>
        </p:nvSpPr>
        <p:spPr>
          <a:xfrm>
            <a:off x="1997612" y="5852160"/>
            <a:ext cx="907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Historique d’UML</a:t>
            </a:r>
          </a:p>
        </p:txBody>
      </p:sp>
    </p:spTree>
    <p:extLst>
      <p:ext uri="{BB962C8B-B14F-4D97-AF65-F5344CB8AC3E}">
        <p14:creationId xmlns:p14="http://schemas.microsoft.com/office/powerpoint/2010/main" val="2798833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438144" y="25511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9B10EDE-F4D8-447A-A9A6-1D2E2826D272}"/>
              </a:ext>
            </a:extLst>
          </p:cNvPr>
          <p:cNvSpPr txBox="1"/>
          <p:nvPr/>
        </p:nvSpPr>
        <p:spPr>
          <a:xfrm>
            <a:off x="1088136" y="492802"/>
            <a:ext cx="1076178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UML propose pour l’analyse d’un projet informatique, </a:t>
            </a:r>
            <a:r>
              <a:rPr lang="fr-F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quatorze</a:t>
            </a:r>
            <a:r>
              <a:rPr lang="fr-F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(14) diagrammes qui peuvent être regroupés suivant deux (02) aspects : </a:t>
            </a:r>
          </a:p>
          <a:p>
            <a:endParaRPr lang="fr-F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l’aspect fonctionnel du logiciel et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l’aspect lié à l’architecture du logiciel.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Ces deux (02) aspects son axés sur les besoins des utilisateurs, formant un schéma communément appelé </a:t>
            </a:r>
            <a:r>
              <a:rPr lang="fr-F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4+1 vues</a:t>
            </a:r>
            <a:r>
              <a:rPr lang="fr-F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dont voici une représentation :</a:t>
            </a:r>
          </a:p>
          <a:p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84E1869-9513-4DCE-8FA2-14A38B2127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65" y="3495595"/>
            <a:ext cx="7475269" cy="296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75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DAD6F0C-3D0C-462A-87A3-A386D5365238}"/>
              </a:ext>
            </a:extLst>
          </p:cNvPr>
          <p:cNvSpPr txBox="1"/>
          <p:nvPr/>
        </p:nvSpPr>
        <p:spPr>
          <a:xfrm>
            <a:off x="1139483" y="253218"/>
            <a:ext cx="101850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5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Objectifs d’UML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D158549-8F03-4A34-8B09-2F1A42EFE97C}"/>
              </a:ext>
            </a:extLst>
          </p:cNvPr>
          <p:cNvSpPr txBox="1"/>
          <p:nvPr/>
        </p:nvSpPr>
        <p:spPr>
          <a:xfrm>
            <a:off x="1139483" y="1745210"/>
            <a:ext cx="101850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fr-FR" sz="2000" dirty="0">
              <a:solidFill>
                <a:srgbClr val="282C33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282C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Fournir aux ingénieurs logiciels des outils pour l'analyse, la conception et la mise en œuvre de systèmes logiciels, ainsi que pour la modélisation de processus métier et d'autres processus similaires.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2000" dirty="0">
              <a:solidFill>
                <a:srgbClr val="282C33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282C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fr-FR" sz="2000" dirty="0">
                <a:solidFill>
                  <a:srgbClr val="282C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'interopérabilité des outils de modélisation visuelle orientés objet.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2000" dirty="0">
              <a:solidFill>
                <a:srgbClr val="282C33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282C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Fournir une explication détaillée de la sémantique de chaque concept de modélisation</a:t>
            </a:r>
            <a:endParaRPr lang="fr-F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6757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2834"/>
          </a:xfrm>
        </p:spPr>
        <p:txBody>
          <a:bodyPr>
            <a:normAutofit fontScale="90000"/>
          </a:bodyPr>
          <a:lstStyle/>
          <a:p>
            <a:r>
              <a:rPr lang="fr-FR" sz="3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VI. les différents types de diagrammes UML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2B915B1-B7B6-4DEE-9563-DDA3D9350594}"/>
              </a:ext>
            </a:extLst>
          </p:cNvPr>
          <p:cNvSpPr txBox="1"/>
          <p:nvPr/>
        </p:nvSpPr>
        <p:spPr>
          <a:xfrm>
            <a:off x="1058593" y="1575581"/>
            <a:ext cx="107442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2.0 comporte ainsi quatorze types de diagrammes représentant autant de vues distinctes pour représenter des concepts particuliers du système d'information. Ils se répartissent en deux grands groupes :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Diagrammes structurels ou diagrammes statiques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fr-FR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classes (Class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d'objets (Object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composants (Component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déploiement (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paquetages (Package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structures composites (Composite structure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25391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2DF05AE-EE24-43C2-8C3F-24AD4F9E0A2E}"/>
              </a:ext>
            </a:extLst>
          </p:cNvPr>
          <p:cNvSpPr txBox="1"/>
          <p:nvPr/>
        </p:nvSpPr>
        <p:spPr>
          <a:xfrm>
            <a:off x="1216152" y="1329397"/>
            <a:ext cx="1050856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000" dirty="0">
                <a:solidFill>
                  <a:srgbClr val="FF0000"/>
                </a:solidFill>
              </a:rPr>
              <a:t>Diagrammes comportementaux ou diagrammes dynamiques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fr-FR" sz="2000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cas d'utilisation (Use case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 d'activités (Activity </a:t>
            </a:r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d'états-transitions (State machine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diagrammes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d'interaction (Interaction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séquence (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communication (Communication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d'interaction (Interaction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temps (Timing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36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B17FDA-1690-4642-8139-C76A231B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A3B8568-3DB2-468A-809C-78FBE39F34F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995" y="1045029"/>
            <a:ext cx="6740434" cy="429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9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090C6F-CA79-8C4E-9F2C-45A1AC53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0BB782-7CB8-1840-BBBB-7639C29D8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694" y="2286000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- La modélisation </a:t>
            </a:r>
            <a:endParaRPr lang="fr-FR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 - Domaine métier et modélisation d'une solution informatique</a:t>
            </a:r>
            <a:endParaRPr lang="fr-FR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III - Impacts des langages de programmation</a:t>
            </a:r>
          </a:p>
          <a:p>
            <a:pPr marL="0" indent="0">
              <a:buNone/>
            </a:pP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 - Evolution vers l'analyse/conception Objet. Avantages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 - Présentation générale d'UML</a:t>
            </a:r>
            <a:endParaRPr lang="fr-FR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 - L</a:t>
            </a:r>
            <a:r>
              <a:rPr lang="fr-FR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 différents types de diagrammes </a:t>
            </a:r>
            <a:endParaRPr lang="fr-FR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VII - Présentation de plusieurs démarches de modélisation</a:t>
            </a:r>
          </a:p>
          <a:p>
            <a:pPr marL="0" indent="0">
              <a:buNone/>
            </a:pPr>
            <a:r>
              <a:rPr lang="fr-FR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VIII- Extensions UML</a:t>
            </a:r>
            <a:endParaRPr lang="fr-FR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4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DECF7ED-EAFB-43E9-B6E0-D61A3C8D99E5}"/>
              </a:ext>
            </a:extLst>
          </p:cNvPr>
          <p:cNvSpPr txBox="1"/>
          <p:nvPr/>
        </p:nvSpPr>
        <p:spPr>
          <a:xfrm>
            <a:off x="1336431" y="450167"/>
            <a:ext cx="102272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VII- Présentation des démarches de modélisation</a:t>
            </a:r>
            <a:endParaRPr lang="fr-FR" sz="30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C7273BA-1C4B-4974-A182-EA6A0B636C76}"/>
              </a:ext>
            </a:extLst>
          </p:cNvPr>
          <p:cNvSpPr txBox="1"/>
          <p:nvPr/>
        </p:nvSpPr>
        <p:spPr>
          <a:xfrm>
            <a:off x="1336431" y="2085688"/>
            <a:ext cx="102272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fr-F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 le cadre de la modélisation d’une application informatique, les auteurs d'UML préconisent d'utiliser une des démarches suivantes :</a:t>
            </a:r>
          </a:p>
          <a:p>
            <a:endParaRPr lang="fr-F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itérative et incrémentale : </a:t>
            </a:r>
          </a:p>
          <a:p>
            <a:endParaRPr lang="fr-F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guidée par les besoins des utilisateurs du système </a:t>
            </a:r>
            <a:r>
              <a:rPr lang="fr-FR" sz="2000" b="1" dirty="0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endParaRPr lang="fr-FR" sz="2000" b="1" dirty="0">
              <a:solidFill>
                <a:srgbClr val="FF0000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centrée sur l'architecture logicielle: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fr-FR" sz="2000" b="1" dirty="0">
              <a:solidFill>
                <a:srgbClr val="FF0000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768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4514936-3AD1-4906-B1F3-992E8F671B01}"/>
              </a:ext>
            </a:extLst>
          </p:cNvPr>
          <p:cNvSpPr txBox="1"/>
          <p:nvPr/>
        </p:nvSpPr>
        <p:spPr>
          <a:xfrm>
            <a:off x="1167618" y="309489"/>
            <a:ext cx="10114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VIII- Extensions UML : stéréotype, profils, contraintes</a:t>
            </a:r>
            <a:endParaRPr lang="fr-FR" sz="30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0B9F9D3-F67D-4B95-8DDE-6CCEF4400F82}"/>
              </a:ext>
            </a:extLst>
          </p:cNvPr>
          <p:cNvSpPr txBox="1"/>
          <p:nvPr/>
        </p:nvSpPr>
        <p:spPr>
          <a:xfrm>
            <a:off x="1294228" y="1140486"/>
            <a:ext cx="973015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UML définit trois mécanismes d’extensibilité pour permettre aux modeleurs d’ajouter quelques extensions : </a:t>
            </a:r>
          </a:p>
          <a:p>
            <a:endParaRPr lang="fr-FR" sz="20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200" b="1" dirty="0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LES STEREOTYPES:</a:t>
            </a:r>
          </a:p>
          <a:p>
            <a:endParaRPr lang="fr-FR" sz="2200" b="1" dirty="0">
              <a:solidFill>
                <a:srgbClr val="FF0000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 stéréotypes sont utilisés pour ajouter de l’information sémantique aux diagrammes de classes ou de données. Ils peuvent être utilisés pour dire aux gabarits ou à la génération de modules de traiter certains objets stéréotypés différemment (par exemple, en générant du code différent).</a:t>
            </a:r>
            <a:endParaRPr lang="fr-F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915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numéro de diapositiv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E7A8411-1580-4B62-A89D-A646E96D30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461" y="534572"/>
            <a:ext cx="6765901" cy="538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34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5A2CB-175A-F84E-8B4E-6160BF93A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0C5017B-3ECF-4D6D-85DF-D1AECCD4F3A4}"/>
              </a:ext>
            </a:extLst>
          </p:cNvPr>
          <p:cNvSpPr txBox="1"/>
          <p:nvPr/>
        </p:nvSpPr>
        <p:spPr>
          <a:xfrm>
            <a:off x="1371600" y="467887"/>
            <a:ext cx="8968154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fr-FR" sz="2200" b="1" dirty="0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Les Contraintes UML</a:t>
            </a:r>
            <a:endParaRPr lang="fr-FR" sz="2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8375C47-E7B8-40A8-8E6A-7357D68D2F10}"/>
              </a:ext>
            </a:extLst>
          </p:cNvPr>
          <p:cNvSpPr txBox="1"/>
          <p:nvPr/>
        </p:nvSpPr>
        <p:spPr>
          <a:xfrm>
            <a:off x="1303705" y="1071947"/>
            <a:ext cx="981221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Une contrainte est une condition ou restriction sémantique appliquée à un modèle.</a:t>
            </a:r>
            <a:br>
              <a:rPr lang="fr-F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 élément du modèle peut avoir plusieurs contraintes. Une contrainte est déclarée en texte libre; tel que « valeur positive » ou « valeur &gt; 0 ».</a:t>
            </a:r>
            <a:endParaRPr lang="fr-F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CAFC448-482C-4EA7-B5D8-CB3729A47C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168" y="2393266"/>
            <a:ext cx="5802997" cy="434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53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24</a:t>
            </a:fld>
            <a:endParaRPr lang="en-U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9039F97-6A6C-4B6A-BB46-B3E39422DC0A}"/>
              </a:ext>
            </a:extLst>
          </p:cNvPr>
          <p:cNvSpPr txBox="1"/>
          <p:nvPr/>
        </p:nvSpPr>
        <p:spPr>
          <a:xfrm>
            <a:off x="1371600" y="404614"/>
            <a:ext cx="8968154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fr-FR" sz="2200" b="1" dirty="0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Profils UML</a:t>
            </a:r>
            <a:endParaRPr lang="fr-FR" sz="2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B7B869C-A5B8-4604-933C-0B9FFB6FFB43}"/>
              </a:ext>
            </a:extLst>
          </p:cNvPr>
          <p:cNvSpPr txBox="1"/>
          <p:nvPr/>
        </p:nvSpPr>
        <p:spPr>
          <a:xfrm>
            <a:off x="1216855" y="1100068"/>
            <a:ext cx="9277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 propriétés de l'utilisateur sont des attributs avancés pour des concepts du projet. Elles sont définies par l’utilisateur et servent à personnaliser la description de ces concepts. Ainsi, chaque concept peut avoir plusieurs propriétés de l'utilisateur.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0C2528A-86B8-476B-8FE2-78841BE09BD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83" y="2312087"/>
            <a:ext cx="7244862" cy="414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86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FA27EE-F5E4-4A46-B4FA-C11B14EF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0ECE039-569B-4CBA-B4C4-5AC6F42F2510}"/>
              </a:ext>
            </a:extLst>
          </p:cNvPr>
          <p:cNvSpPr txBox="1"/>
          <p:nvPr/>
        </p:nvSpPr>
        <p:spPr>
          <a:xfrm>
            <a:off x="1392702" y="351692"/>
            <a:ext cx="9676326" cy="4655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Exercice 1  :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Soient les phrases suivantes :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Un répertoire contient des fichiers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Une pièce contient des murs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Les modems et claviers sont des périphériques d’entrée / sortie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Une transaction boursière est un achat ou une vente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Un compte bancaire peut appartenir à une personne physique ou morale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Elaborez les diagrammes de classe correspondants en choisissant le type de relation approprié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i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Correction :</a:t>
            </a:r>
            <a:endParaRPr lang="fr-FR" sz="18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8160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3EE288-5E50-4E03-BF26-65FDB7FA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451C551-BB40-485D-B77E-4999206A0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570" y="328303"/>
            <a:ext cx="7069166" cy="620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01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94C128-6A93-45ED-96D4-61ED8270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270914A-E680-4A27-BD0B-7EC10DA78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418" y="76277"/>
            <a:ext cx="6147582" cy="664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78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3203" y="505097"/>
            <a:ext cx="11345594" cy="5586214"/>
          </a:xfrm>
        </p:spPr>
        <p:txBody>
          <a:bodyPr>
            <a:normAutofit/>
          </a:bodyPr>
          <a:lstStyle/>
          <a:p>
            <a:pPr marL="1444752" lvl="3" indent="0" algn="ctr">
              <a:buNone/>
            </a:pPr>
            <a:endParaRPr lang="fr-FR" sz="5500" b="1" dirty="0" smtClean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1444752" lvl="3" indent="0" algn="ctr">
              <a:buNone/>
            </a:pPr>
            <a:endParaRPr lang="fr-FR" sz="55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1444752" lvl="3" indent="0" algn="ctr">
              <a:buNone/>
            </a:pPr>
            <a:r>
              <a:rPr lang="fr-FR" sz="5500" b="1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Merci </a:t>
            </a:r>
            <a:r>
              <a:rPr lang="fr-FR" sz="5500" b="1" dirty="0">
                <a:solidFill>
                  <a:srgbClr val="0070C0"/>
                </a:solidFill>
                <a:latin typeface="Arial Black" panose="020B0A04020102020204" pitchFamily="34" charset="0"/>
              </a:rPr>
              <a:t>pour votre 			 attention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6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69A3C-69DC-9C43-A9E0-2F141F0A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881" y="650081"/>
            <a:ext cx="9601200" cy="933250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I.  La modélisation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E7F529-7ECB-2442-A631-8ED868E2B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28800"/>
            <a:ext cx="9601200" cy="321863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fr-FR" sz="23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modélisation </a:t>
            </a:r>
            <a:r>
              <a:rPr lang="fr-FR" sz="2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 la représentation d'un système par un autre, plus facile à appréhender.</a:t>
            </a:r>
          </a:p>
          <a:p>
            <a:pPr>
              <a:lnSpc>
                <a:spcPct val="150000"/>
              </a:lnSpc>
            </a:pPr>
            <a:r>
              <a:rPr lang="fr-FR" sz="23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Modéliser c’est formaliser un phénomène réel en un phénomène abstrait en vue de le manipuler et de le représenter</a:t>
            </a:r>
          </a:p>
          <a:p>
            <a:pPr>
              <a:lnSpc>
                <a:spcPct val="150000"/>
              </a:lnSpc>
            </a:pPr>
            <a:r>
              <a:rPr lang="fr-FR" sz="23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 modèle </a:t>
            </a:r>
            <a:r>
              <a:rPr lang="fr-FR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 une représentation abstraite et simplifiée, d’un phénomène </a:t>
            </a:r>
            <a:r>
              <a:rPr lang="fr-FR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processus , système du monde réel en vue de le décrire, de l'expliquer ou de le prévoir. </a:t>
            </a:r>
          </a:p>
          <a:p>
            <a:r>
              <a:rPr lang="fr-FR" sz="23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Pourquoi modéliser ? </a:t>
            </a:r>
            <a:r>
              <a:rPr lang="fr-FR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fr-FR" sz="1800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Espace réservé du contenu 8">
            <a:extLst>
              <a:ext uri="{FF2B5EF4-FFF2-40B4-BE49-F238E27FC236}">
                <a16:creationId xmlns:a16="http://schemas.microsoft.com/office/drawing/2014/main" id="{A06C2FFC-C830-45DF-A465-E407CB52AA3C}"/>
              </a:ext>
            </a:extLst>
          </p:cNvPr>
          <p:cNvSpPr txBox="1">
            <a:spLocks/>
          </p:cNvSpPr>
          <p:nvPr/>
        </p:nvSpPr>
        <p:spPr>
          <a:xfrm>
            <a:off x="1571907" y="5047432"/>
            <a:ext cx="9589886" cy="73173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1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mieux comprendre le fonctionnement d’un système;</a:t>
            </a:r>
          </a:p>
          <a:p>
            <a:pPr lvl="1"/>
            <a:r>
              <a:rPr lang="fr-FR" sz="1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maîtriser sa complexité et d'assurer sa cohérence;</a:t>
            </a:r>
          </a:p>
        </p:txBody>
      </p:sp>
    </p:spTree>
    <p:extLst>
      <p:ext uri="{BB962C8B-B14F-4D97-AF65-F5344CB8AC3E}">
        <p14:creationId xmlns:p14="http://schemas.microsoft.com/office/powerpoint/2010/main" val="197969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263EE3-ADEC-3E4E-9FFA-46E665A3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52157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fr-FR" sz="3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Analyse et conception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C8C836-E677-E94A-AA85-D1728B9BA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597" y="1542757"/>
            <a:ext cx="10142806" cy="4629443"/>
          </a:xfrm>
        </p:spPr>
        <p:txBody>
          <a:bodyPr>
            <a:noAutofit/>
          </a:bodyPr>
          <a:lstStyle/>
          <a:p>
            <a:pPr algn="just"/>
            <a:r>
              <a:rPr lang="fr-FR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Une </a:t>
            </a:r>
            <a:r>
              <a:rPr lang="fr-FR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méthode d'analyse et de conception</a:t>
            </a:r>
            <a:r>
              <a:rPr lang="fr-FR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 pour objectif de :</a:t>
            </a:r>
          </a:p>
          <a:p>
            <a:pPr lvl="1" algn="just"/>
            <a:r>
              <a:rPr lang="fr-FR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permettre de formaliser les étapes préliminaires du développement d'un système afin de rendre ce développement plus fidèle aux besoins du client. </a:t>
            </a:r>
          </a:p>
          <a:p>
            <a:pPr lvl="1" algn="just"/>
            <a:r>
              <a:rPr lang="fr-FR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FR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ce faire, on part d'un énoncé informel (le</a:t>
            </a:r>
            <a:r>
              <a:rPr lang="fr-FR" i="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besoin du client)</a:t>
            </a:r>
            <a:r>
              <a:rPr lang="fr-FR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ainsi que de l'analyse de l'existant éventuel.</a:t>
            </a:r>
          </a:p>
          <a:p>
            <a:pPr lvl="1" algn="just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phase d'analyse permet de recueillir et de lister les résultats attendus (besoins), en terme de fonctionnalités,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l'ensemble des contraintes</a:t>
            </a:r>
            <a:r>
              <a:rPr lang="fr-FR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la performance, la robustesse,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puis d’estimer de la faisabilité de ces besoins</a:t>
            </a:r>
            <a:r>
              <a:rPr lang="fr-FR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3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58F7E-84E9-49AA-BCE2-47419252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0000"/>
                </a:solidFill>
                <a:latin typeface="Century Gothic" panose="020B0502020202020204" pitchFamily="34" charset="0"/>
              </a:rPr>
              <a:t>II. </a:t>
            </a:r>
            <a:r>
              <a:rPr lang="fr-FR" sz="4000" b="1" dirty="0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Domaine métier et modélisation d'une solution informatique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/>
              <a:t>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C41664-4D16-48D7-BDE9-EF6682CCF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813816"/>
          </a:xfrm>
        </p:spPr>
        <p:txBody>
          <a:bodyPr/>
          <a:lstStyle/>
          <a:p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modélisation intervient dans plusieurs domaines :</a:t>
            </a:r>
          </a:p>
          <a:p>
            <a:pPr lvl="1"/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DFA098-8FC2-44C8-8C35-251993E6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Espace réservé du contenu 8">
            <a:extLst>
              <a:ext uri="{FF2B5EF4-FFF2-40B4-BE49-F238E27FC236}">
                <a16:creationId xmlns:a16="http://schemas.microsoft.com/office/drawing/2014/main" id="{A06C2FFC-C830-45DF-A465-E407CB52AA3C}"/>
              </a:ext>
            </a:extLst>
          </p:cNvPr>
          <p:cNvSpPr txBox="1">
            <a:spLocks/>
          </p:cNvSpPr>
          <p:nvPr/>
        </p:nvSpPr>
        <p:spPr>
          <a:xfrm>
            <a:off x="1301057" y="3429000"/>
            <a:ext cx="9589886" cy="235243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ingénierie, la </a:t>
            </a:r>
            <a:r>
              <a:rPr lang="fr-FR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modélisation 3D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consiste à produire des images d'objets réels ou imaginés en 3 D   ;</a:t>
            </a:r>
          </a:p>
          <a:p>
            <a:pPr lvl="1"/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mathématiques appliquées on parle du 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Modèle mathématiqu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modèle mathématique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modélisation peut être retrouver en 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chimie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en 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physique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en 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météorologie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 en 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sciences de la vie et de la terre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en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pédagogie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en 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conseil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dans une 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entreprise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en 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économie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,en 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musique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en 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comportement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humain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4932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58F7E-84E9-49AA-BCE2-47419252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III. </a:t>
            </a:r>
            <a:r>
              <a:rPr lang="fr-FR" sz="3600" b="1" dirty="0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Impacts des langages de programmation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/>
              <a:t>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C41664-4D16-48D7-BDE9-EF6682CCF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41442"/>
            <a:ext cx="9601200" cy="4230757"/>
          </a:xfrm>
        </p:spPr>
        <p:txBody>
          <a:bodyPr>
            <a:normAutofit fontScale="25000" lnSpcReduction="20000"/>
          </a:bodyPr>
          <a:lstStyle/>
          <a:p>
            <a:pPr marR="78613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fr-FR" sz="7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78613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 méthodes d’analyse et de conception proposent une démarche qui distingue les étapes du développement dans le cycle de vie du logiciel :</a:t>
            </a:r>
            <a:endParaRPr lang="fr-FR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786130" lvl="1" indent="-285750">
              <a:lnSpc>
                <a:spcPct val="110000"/>
              </a:lnSpc>
              <a:spcAft>
                <a:spcPts val="15"/>
              </a:spcAft>
              <a:buFont typeface="Wingdings" panose="05000000000000000000" pitchFamily="2" charset="2"/>
              <a:buChar char="§"/>
            </a:pPr>
            <a:r>
              <a:rPr lang="fr-FR" sz="7200" b="1" i="1" dirty="0">
                <a:solidFill>
                  <a:schemeClr val="tx1"/>
                </a:solidFill>
                <a:effectLst/>
                <a:latin typeface="inherit"/>
              </a:rPr>
              <a:t>La définition des objectifs</a:t>
            </a:r>
            <a:r>
              <a:rPr lang="fr-FR" sz="72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 </a:t>
            </a:r>
            <a:endParaRPr lang="fr-FR" sz="7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786130" lvl="1" indent="-285750">
              <a:lnSpc>
                <a:spcPct val="110000"/>
              </a:lnSpc>
              <a:spcAft>
                <a:spcPts val="15"/>
              </a:spcAft>
              <a:buFont typeface="Wingdings" panose="05000000000000000000" pitchFamily="2" charset="2"/>
              <a:buChar char="§"/>
            </a:pPr>
            <a:r>
              <a:rPr lang="fr-FR" sz="7200" b="1" i="1" dirty="0">
                <a:solidFill>
                  <a:schemeClr val="tx1"/>
                </a:solidFill>
                <a:effectLst/>
                <a:latin typeface="inherit"/>
              </a:rPr>
              <a:t>L’analyse des besoins, appelée aussi spécifications des besoins</a:t>
            </a:r>
            <a:endParaRPr lang="fr-FR" sz="7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786130" lvl="1" indent="-285750">
              <a:lnSpc>
                <a:spcPct val="110000"/>
              </a:lnSpc>
              <a:spcAft>
                <a:spcPts val="15"/>
              </a:spcAft>
              <a:buFont typeface="Wingdings" panose="05000000000000000000" pitchFamily="2" charset="2"/>
              <a:buChar char="§"/>
            </a:pPr>
            <a:r>
              <a:rPr lang="fr-FR" sz="7200" b="1" i="1" dirty="0">
                <a:solidFill>
                  <a:schemeClr val="tx1"/>
                </a:solidFill>
                <a:effectLst/>
                <a:latin typeface="inherit"/>
              </a:rPr>
              <a:t>La conception</a:t>
            </a:r>
          </a:p>
          <a:p>
            <a:pPr marL="742950" marR="786130" lvl="1" indent="-285750">
              <a:lnSpc>
                <a:spcPct val="110000"/>
              </a:lnSpc>
              <a:spcAft>
                <a:spcPts val="15"/>
              </a:spcAft>
              <a:buFont typeface="Wingdings" panose="05000000000000000000" pitchFamily="2" charset="2"/>
              <a:buChar char="§"/>
            </a:pPr>
            <a:r>
              <a:rPr lang="fr-FR" sz="7200" b="1" i="1" dirty="0">
                <a:solidFill>
                  <a:schemeClr val="tx1"/>
                </a:solidFill>
                <a:effectLst/>
                <a:latin typeface="inherit"/>
              </a:rPr>
              <a:t>Le codage</a:t>
            </a:r>
          </a:p>
          <a:p>
            <a:pPr marL="742950" marR="786130" lvl="1" indent="-285750">
              <a:lnSpc>
                <a:spcPct val="110000"/>
              </a:lnSpc>
              <a:spcAft>
                <a:spcPts val="15"/>
              </a:spcAft>
              <a:buFont typeface="Wingdings" panose="05000000000000000000" pitchFamily="2" charset="2"/>
              <a:buChar char="§"/>
            </a:pPr>
            <a:r>
              <a:rPr lang="fr-FR" sz="7200" b="1" i="1" dirty="0">
                <a:solidFill>
                  <a:schemeClr val="tx1"/>
                </a:solidFill>
                <a:effectLst/>
                <a:latin typeface="inherit"/>
              </a:rPr>
              <a:t>Le test</a:t>
            </a:r>
            <a:endParaRPr lang="fr-FR" sz="7200" b="1" dirty="0">
              <a:solidFill>
                <a:schemeClr val="tx1"/>
              </a:solidFill>
              <a:latin typeface="inherit"/>
            </a:endParaRPr>
          </a:p>
          <a:p>
            <a:pPr marL="742950" marR="786130" lvl="1" indent="-285750">
              <a:lnSpc>
                <a:spcPct val="110000"/>
              </a:lnSpc>
              <a:spcAft>
                <a:spcPts val="15"/>
              </a:spcAft>
              <a:buFont typeface="Wingdings" panose="05000000000000000000" pitchFamily="2" charset="2"/>
              <a:buChar char="§"/>
            </a:pPr>
            <a:r>
              <a:rPr lang="fr-FR" sz="7200" b="1" i="1" dirty="0">
                <a:solidFill>
                  <a:schemeClr val="tx1"/>
                </a:solidFill>
                <a:effectLst/>
                <a:latin typeface="inherit"/>
              </a:rPr>
              <a:t>Le déploiement appelé “phase de livraison” et “phase de mise en exploitation”</a:t>
            </a:r>
          </a:p>
          <a:p>
            <a:pPr marL="742950" marR="786130" lvl="1" indent="-285750">
              <a:lnSpc>
                <a:spcPct val="110000"/>
              </a:lnSpc>
              <a:spcAft>
                <a:spcPts val="15"/>
              </a:spcAft>
              <a:buFont typeface="Wingdings" panose="05000000000000000000" pitchFamily="2" charset="2"/>
              <a:buChar char="§"/>
            </a:pPr>
            <a:r>
              <a:rPr lang="fr-FR" sz="7200" b="1" i="1" dirty="0">
                <a:solidFill>
                  <a:schemeClr val="tx1"/>
                </a:solidFill>
                <a:effectLst/>
                <a:latin typeface="inherit"/>
              </a:rPr>
              <a:t>La maintenance</a:t>
            </a:r>
          </a:p>
          <a:p>
            <a:pPr marL="457200" marR="786130" lvl="1" indent="0">
              <a:lnSpc>
                <a:spcPct val="110000"/>
              </a:lnSpc>
              <a:spcAft>
                <a:spcPts val="15"/>
              </a:spcAft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DFA098-8FC2-44C8-8C35-251993E6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59691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C41664-4D16-48D7-BDE9-EF6682CCF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828" y="1093305"/>
            <a:ext cx="9601200" cy="3886200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1200"/>
              </a:spcAft>
              <a:buNone/>
            </a:pPr>
            <a:endParaRPr lang="fr-FR" sz="26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 choix du langage de</a:t>
            </a: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programmation dépend des fonctionnalités du système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implémenter</a:t>
            </a: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 langages de programmation interviennent dans la phase de codage </a:t>
            </a: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fr-F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implémentation des fonctionnalités du système </a:t>
            </a:r>
            <a:r>
              <a:rPr lang="fr-FR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Ils permettent d’ implémenter le système qui sera mise en </a:t>
            </a:r>
            <a: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place;</a:t>
            </a:r>
            <a:endParaRPr lang="fr-FR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 langages de programmation : C++, C#, Java, Python, PHP etc…..</a:t>
            </a:r>
          </a:p>
          <a:p>
            <a:pPr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fr-FR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endParaRPr lang="fr-FR" sz="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DFA098-8FC2-44C8-8C35-251993E6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4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58F7E-84E9-49AA-BCE2-47419252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IV. Evolution vers l'analyse/conception Objet. Avantages</a:t>
            </a:r>
            <a:endParaRPr lang="fr-FR" sz="3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C41664-4D16-48D7-BDE9-EF6682CCF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42869"/>
            <a:ext cx="9601200" cy="468085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Cette évolution s’est faite de la programmation structurée à l’approche orientée Objet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méthodes fonctionnelles ou structurées trouvent leur origine dans les langages procéduraux. Elles mettent en évidence les fonctions à assurer et proposent une approche hiérarchique descendante et modulaire.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programmation procédurale :</a:t>
            </a:r>
          </a:p>
          <a:p>
            <a:pPr lvl="1" fontAlgn="base"/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divisé en petites parties appelées </a:t>
            </a: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procédures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 </a:t>
            </a: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fonctions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fontAlgn="base"/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contient une procédure étape par étape à exécuter. Ici, les problèmes sont décomposés en petites parties et ensuite, pour résoudre chaque partie, une ou plusieurs fonctions sont utilisées.</a:t>
            </a:r>
          </a:p>
          <a:p>
            <a:pPr lvl="1" fontAlgn="base"/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possibilité de réutiliser le même code à différents emplacements dans le programme sans avoir à le dupliquer (récursivité).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DFA098-8FC2-44C8-8C35-251993E6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100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58F7E-84E9-49AA-BCE2-47419252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/>
              <a:t>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C41664-4D16-48D7-BDE9-EF6682CCF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86200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1200"/>
              </a:spcAft>
              <a:buNone/>
            </a:pPr>
            <a:endParaRPr lang="fr-FR" sz="26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endParaRPr lang="fr-FR" sz="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DFA098-8FC2-44C8-8C35-251993E6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Espace réservé du contenu 8">
            <a:extLst>
              <a:ext uri="{FF2B5EF4-FFF2-40B4-BE49-F238E27FC236}">
                <a16:creationId xmlns:a16="http://schemas.microsoft.com/office/drawing/2014/main" id="{A06C2FFC-C830-45DF-A465-E407CB52AA3C}"/>
              </a:ext>
            </a:extLst>
          </p:cNvPr>
          <p:cNvSpPr txBox="1">
            <a:spLocks/>
          </p:cNvSpPr>
          <p:nvPr/>
        </p:nvSpPr>
        <p:spPr>
          <a:xfrm>
            <a:off x="1382914" y="4369308"/>
            <a:ext cx="9589886" cy="141551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07000"/>
              </a:lnSpc>
              <a:spcAft>
                <a:spcPts val="1125"/>
              </a:spcAft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L'approche fonctionnelle dissocie le problème de la représentation des données, du problème du traitement de ces données</a:t>
            </a:r>
            <a:endParaRPr lang="fr-FR" sz="1600" dirty="0">
              <a:solidFill>
                <a:srgbClr val="444444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1125"/>
              </a:spcAft>
            </a:pPr>
            <a:r>
              <a:rPr lang="fr-FR" sz="1600" dirty="0">
                <a:solidFill>
                  <a:srgbClr val="44444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 problèmes sont décomposés en petites parties et ensuite, pour résoudre chaque partie, une ou plusieurs fonctions sont utilisées.</a:t>
            </a:r>
            <a:endParaRPr lang="fr-FR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 8" descr="Différence entre programmation procédurale et orientée obje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920" y="518160"/>
            <a:ext cx="4407408" cy="346377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ZoneTexte 9"/>
          <p:cNvSpPr txBox="1"/>
          <p:nvPr/>
        </p:nvSpPr>
        <p:spPr>
          <a:xfrm>
            <a:off x="1224370" y="148828"/>
            <a:ext cx="301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Programmation Procédurale</a:t>
            </a:r>
          </a:p>
        </p:txBody>
      </p:sp>
    </p:spTree>
    <p:extLst>
      <p:ext uri="{BB962C8B-B14F-4D97-AF65-F5344CB8AC3E}">
        <p14:creationId xmlns:p14="http://schemas.microsoft.com/office/powerpoint/2010/main" val="118164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2352</TotalTime>
  <Words>1072</Words>
  <Application>Microsoft Office PowerPoint</Application>
  <PresentationFormat>Grand écran</PresentationFormat>
  <Paragraphs>208</Paragraphs>
  <Slides>28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8" baseType="lpstr">
      <vt:lpstr>Arial</vt:lpstr>
      <vt:lpstr>Arial Black</vt:lpstr>
      <vt:lpstr>Calibri</vt:lpstr>
      <vt:lpstr>Century Gothic</vt:lpstr>
      <vt:lpstr>Franklin Gothic Book</vt:lpstr>
      <vt:lpstr>inherit</vt:lpstr>
      <vt:lpstr>Poppins</vt:lpstr>
      <vt:lpstr>Times New Roman</vt:lpstr>
      <vt:lpstr>Wingdings</vt:lpstr>
      <vt:lpstr>TF10001025</vt:lpstr>
      <vt:lpstr>Thème :   ANALYSE ET CONCEPTION OBJET, INTRODUCTION A UML </vt:lpstr>
      <vt:lpstr>PLAN</vt:lpstr>
      <vt:lpstr>I.  La modélisation</vt:lpstr>
      <vt:lpstr>Analyse et conception</vt:lpstr>
      <vt:lpstr>II. Domaine métier et modélisation d'une solution informatique  </vt:lpstr>
      <vt:lpstr>III. Impacts des langages de programmation  </vt:lpstr>
      <vt:lpstr>Présentation PowerPoint</vt:lpstr>
      <vt:lpstr>IV. Evolution vers l'analyse/conception Objet. Avantages</vt:lpstr>
      <vt:lpstr>  </vt:lpstr>
      <vt:lpstr>  </vt:lpstr>
      <vt:lpstr>Pourquoi la POO?</vt:lpstr>
      <vt:lpstr>Présentation PowerPoint</vt:lpstr>
      <vt:lpstr>V. Présentation Générale d’UML</vt:lpstr>
      <vt:lpstr>Présentation PowerPoint</vt:lpstr>
      <vt:lpstr>Présentation PowerPoint</vt:lpstr>
      <vt:lpstr>Présentation PowerPoint</vt:lpstr>
      <vt:lpstr>VI. les différents types de diagrammes UML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inconnu</dc:creator>
  <cp:lastModifiedBy>Dgdongo</cp:lastModifiedBy>
  <cp:revision>156</cp:revision>
  <dcterms:created xsi:type="dcterms:W3CDTF">2021-12-04T03:12:46Z</dcterms:created>
  <dcterms:modified xsi:type="dcterms:W3CDTF">2022-03-01T15:33:58Z</dcterms:modified>
</cp:coreProperties>
</file>