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535" r:id="rId2"/>
    <p:sldId id="519" r:id="rId3"/>
    <p:sldId id="520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</p:sldIdLst>
  <p:sldSz cx="9144000" cy="6858000" type="screen4x3"/>
  <p:notesSz cx="6794500" cy="9906000"/>
  <p:custDataLst>
    <p:tags r:id="rId20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99CCFF"/>
    <a:srgbClr val="C61818"/>
    <a:srgbClr val="E6B604"/>
    <a:srgbClr val="6699FF"/>
    <a:srgbClr val="FF3300"/>
    <a:srgbClr val="E9E4DF"/>
    <a:srgbClr val="FFCC66"/>
    <a:srgbClr val="9FB6FF"/>
    <a:srgbClr val="FFC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3" autoAdjust="0"/>
    <p:restoredTop sz="93408" autoAdjust="0"/>
  </p:normalViewPr>
  <p:slideViewPr>
    <p:cSldViewPr snapToGrid="0">
      <p:cViewPr varScale="1">
        <p:scale>
          <a:sx n="131" d="100"/>
          <a:sy n="131" d="100"/>
        </p:scale>
        <p:origin x="1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58" y="-96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79DD7-F53B-4C26-A067-EF222CEB6F9F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F570E94C-6840-4C23-96C0-F15076965C47}" type="pres">
      <dgm:prSet presAssocID="{F3B79DD7-F53B-4C26-A067-EF222CEB6F9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93E7550-1D38-004F-9A53-1DB8343AC01B}" type="presOf" srcId="{F3B79DD7-F53B-4C26-A067-EF222CEB6F9F}" destId="{F570E94C-6840-4C23-96C0-F15076965C4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79DD7-F53B-4C26-A067-EF222CEB6F9F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D9B6F30D-8373-437D-8DDA-63ADA00C07CD}">
      <dgm:prSet phldrT="[Texte]"/>
      <dgm:spPr>
        <a:solidFill>
          <a:schemeClr val="tx1"/>
        </a:solidFill>
      </dgm:spPr>
      <dgm:t>
        <a:bodyPr/>
        <a:lstStyle/>
        <a:p>
          <a:r>
            <a:rPr lang="fr-FR"/>
            <a:t>Processus projet</a:t>
          </a:r>
        </a:p>
      </dgm:t>
    </dgm:pt>
    <dgm:pt modelId="{E55D92BA-AEC2-4A51-B379-0642A53829A3}" type="parTrans" cxnId="{C53CBFFD-459A-442F-8727-3F2C449FC019}">
      <dgm:prSet/>
      <dgm:spPr/>
      <dgm:t>
        <a:bodyPr/>
        <a:lstStyle/>
        <a:p>
          <a:endParaRPr lang="fr-FR"/>
        </a:p>
      </dgm:t>
    </dgm:pt>
    <dgm:pt modelId="{16EAB8B8-FABF-41F9-803C-38ED294B7934}" type="sibTrans" cxnId="{C53CBFFD-459A-442F-8727-3F2C449FC019}">
      <dgm:prSet/>
      <dgm:spPr/>
      <dgm:t>
        <a:bodyPr/>
        <a:lstStyle/>
        <a:p>
          <a:endParaRPr lang="fr-FR"/>
        </a:p>
      </dgm:t>
    </dgm:pt>
    <dgm:pt modelId="{F21C042D-7591-47F8-839E-7FAA68D8EBCA}">
      <dgm:prSet phldrT="[Texte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fr-FR"/>
            <a:t>Formulation du besoin</a:t>
          </a:r>
        </a:p>
      </dgm:t>
    </dgm:pt>
    <dgm:pt modelId="{50540230-02FF-444B-97D2-DBF95B583292}" type="parTrans" cxnId="{84C61781-37FD-4648-B804-A2BD6012F1A1}">
      <dgm:prSet/>
      <dgm:spPr/>
      <dgm:t>
        <a:bodyPr/>
        <a:lstStyle/>
        <a:p>
          <a:endParaRPr lang="fr-FR"/>
        </a:p>
      </dgm:t>
    </dgm:pt>
    <dgm:pt modelId="{973007C1-94BF-46D1-8226-A7DCB345BACA}" type="sibTrans" cxnId="{84C61781-37FD-4648-B804-A2BD6012F1A1}">
      <dgm:prSet/>
      <dgm:spPr/>
      <dgm:t>
        <a:bodyPr/>
        <a:lstStyle/>
        <a:p>
          <a:endParaRPr lang="fr-FR"/>
        </a:p>
      </dgm:t>
    </dgm:pt>
    <dgm:pt modelId="{98F8C3FF-AFE5-4FD3-BE9C-C60E07DBB953}">
      <dgm:prSet phldrT="[Texte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fr-FR"/>
            <a:t>Identification des tâches</a:t>
          </a:r>
        </a:p>
      </dgm:t>
    </dgm:pt>
    <dgm:pt modelId="{51BE2989-8318-4E31-8B23-C2F1AF684B95}" type="parTrans" cxnId="{C6EB9C8A-857D-4AC6-8896-43FB4CE93C59}">
      <dgm:prSet/>
      <dgm:spPr/>
      <dgm:t>
        <a:bodyPr/>
        <a:lstStyle/>
        <a:p>
          <a:endParaRPr lang="fr-FR"/>
        </a:p>
      </dgm:t>
    </dgm:pt>
    <dgm:pt modelId="{EAFE2873-0683-46ED-9F0C-8BC61F1B8F4B}" type="sibTrans" cxnId="{C6EB9C8A-857D-4AC6-8896-43FB4CE93C59}">
      <dgm:prSet/>
      <dgm:spPr/>
      <dgm:t>
        <a:bodyPr/>
        <a:lstStyle/>
        <a:p>
          <a:endParaRPr lang="fr-FR"/>
        </a:p>
      </dgm:t>
    </dgm:pt>
    <dgm:pt modelId="{F570E94C-6840-4C23-96C0-F15076965C47}" type="pres">
      <dgm:prSet presAssocID="{F3B79DD7-F53B-4C26-A067-EF222CEB6F9F}" presName="Name0" presStyleCnt="0">
        <dgm:presLayoutVars>
          <dgm:dir/>
          <dgm:animLvl val="lvl"/>
          <dgm:resizeHandles val="exact"/>
        </dgm:presLayoutVars>
      </dgm:prSet>
      <dgm:spPr/>
    </dgm:pt>
    <dgm:pt modelId="{2230BED6-FCCD-4425-9762-9665985AE5C3}" type="pres">
      <dgm:prSet presAssocID="{D9B6F30D-8373-437D-8DDA-63ADA00C07C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815988E-116C-4880-B738-C6870CDA38C4}" type="pres">
      <dgm:prSet presAssocID="{16EAB8B8-FABF-41F9-803C-38ED294B7934}" presName="parTxOnlySpace" presStyleCnt="0"/>
      <dgm:spPr/>
    </dgm:pt>
    <dgm:pt modelId="{B731DEAC-72EC-49D3-BCA6-CDBCE89F6AF0}" type="pres">
      <dgm:prSet presAssocID="{F21C042D-7591-47F8-839E-7FAA68D8EBCA}" presName="parTxOnly" presStyleLbl="node1" presStyleIdx="1" presStyleCnt="3" custLinFactNeighborX="4800" custLinFactNeighborY="19912">
        <dgm:presLayoutVars>
          <dgm:chMax val="0"/>
          <dgm:chPref val="0"/>
          <dgm:bulletEnabled val="1"/>
        </dgm:presLayoutVars>
      </dgm:prSet>
      <dgm:spPr/>
    </dgm:pt>
    <dgm:pt modelId="{50D4430A-3224-4DB7-A7A6-9F505A9AB060}" type="pres">
      <dgm:prSet presAssocID="{973007C1-94BF-46D1-8226-A7DCB345BACA}" presName="parTxOnlySpace" presStyleCnt="0"/>
      <dgm:spPr/>
    </dgm:pt>
    <dgm:pt modelId="{3F1A8842-B631-4C75-B578-F485DE0D51C8}" type="pres">
      <dgm:prSet presAssocID="{98F8C3FF-AFE5-4FD3-BE9C-C60E07DBB95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F02D532-ADD8-404A-BF45-08DA54244B7D}" type="presOf" srcId="{F21C042D-7591-47F8-839E-7FAA68D8EBCA}" destId="{B731DEAC-72EC-49D3-BCA6-CDBCE89F6AF0}" srcOrd="0" destOrd="0" presId="urn:microsoft.com/office/officeart/2005/8/layout/chevron1"/>
    <dgm:cxn modelId="{84C61781-37FD-4648-B804-A2BD6012F1A1}" srcId="{F3B79DD7-F53B-4C26-A067-EF222CEB6F9F}" destId="{F21C042D-7591-47F8-839E-7FAA68D8EBCA}" srcOrd="1" destOrd="0" parTransId="{50540230-02FF-444B-97D2-DBF95B583292}" sibTransId="{973007C1-94BF-46D1-8226-A7DCB345BACA}"/>
    <dgm:cxn modelId="{C6EB9C8A-857D-4AC6-8896-43FB4CE93C59}" srcId="{F3B79DD7-F53B-4C26-A067-EF222CEB6F9F}" destId="{98F8C3FF-AFE5-4FD3-BE9C-C60E07DBB953}" srcOrd="2" destOrd="0" parTransId="{51BE2989-8318-4E31-8B23-C2F1AF684B95}" sibTransId="{EAFE2873-0683-46ED-9F0C-8BC61F1B8F4B}"/>
    <dgm:cxn modelId="{9D439E9E-F147-5544-8034-B258A31BEECE}" type="presOf" srcId="{F3B79DD7-F53B-4C26-A067-EF222CEB6F9F}" destId="{F570E94C-6840-4C23-96C0-F15076965C47}" srcOrd="0" destOrd="0" presId="urn:microsoft.com/office/officeart/2005/8/layout/chevron1"/>
    <dgm:cxn modelId="{A6F499C7-6D52-8C4A-B6C8-13722F3030F8}" type="presOf" srcId="{98F8C3FF-AFE5-4FD3-BE9C-C60E07DBB953}" destId="{3F1A8842-B631-4C75-B578-F485DE0D51C8}" srcOrd="0" destOrd="0" presId="urn:microsoft.com/office/officeart/2005/8/layout/chevron1"/>
    <dgm:cxn modelId="{950FFFEF-AD3D-3C43-A856-975F06B97E74}" type="presOf" srcId="{D9B6F30D-8373-437D-8DDA-63ADA00C07CD}" destId="{2230BED6-FCCD-4425-9762-9665985AE5C3}" srcOrd="0" destOrd="0" presId="urn:microsoft.com/office/officeart/2005/8/layout/chevron1"/>
    <dgm:cxn modelId="{C53CBFFD-459A-442F-8727-3F2C449FC019}" srcId="{F3B79DD7-F53B-4C26-A067-EF222CEB6F9F}" destId="{D9B6F30D-8373-437D-8DDA-63ADA00C07CD}" srcOrd="0" destOrd="0" parTransId="{E55D92BA-AEC2-4A51-B379-0642A53829A3}" sibTransId="{16EAB8B8-FABF-41F9-803C-38ED294B7934}"/>
    <dgm:cxn modelId="{8F846BDB-785B-5D45-B0EC-D043D2A0FD0B}" type="presParOf" srcId="{F570E94C-6840-4C23-96C0-F15076965C47}" destId="{2230BED6-FCCD-4425-9762-9665985AE5C3}" srcOrd="0" destOrd="0" presId="urn:microsoft.com/office/officeart/2005/8/layout/chevron1"/>
    <dgm:cxn modelId="{5120B4BE-5A1B-AD40-AAA4-51E678703FF2}" type="presParOf" srcId="{F570E94C-6840-4C23-96C0-F15076965C47}" destId="{8815988E-116C-4880-B738-C6870CDA38C4}" srcOrd="1" destOrd="0" presId="urn:microsoft.com/office/officeart/2005/8/layout/chevron1"/>
    <dgm:cxn modelId="{84D82105-0AD1-4443-9C78-7CD07E6482DF}" type="presParOf" srcId="{F570E94C-6840-4C23-96C0-F15076965C47}" destId="{B731DEAC-72EC-49D3-BCA6-CDBCE89F6AF0}" srcOrd="2" destOrd="0" presId="urn:microsoft.com/office/officeart/2005/8/layout/chevron1"/>
    <dgm:cxn modelId="{AD3D8AF6-E1C9-CB4C-B64F-067A9B3DA629}" type="presParOf" srcId="{F570E94C-6840-4C23-96C0-F15076965C47}" destId="{50D4430A-3224-4DB7-A7A6-9F505A9AB060}" srcOrd="3" destOrd="0" presId="urn:microsoft.com/office/officeart/2005/8/layout/chevron1"/>
    <dgm:cxn modelId="{34E5D925-CA76-ED47-8794-582F454B8746}" type="presParOf" srcId="{F570E94C-6840-4C23-96C0-F15076965C47}" destId="{3F1A8842-B631-4C75-B578-F485DE0D51C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0BED6-FCCD-4425-9762-9665985AE5C3}">
      <dsp:nvSpPr>
        <dsp:cNvPr id="0" name=""/>
        <dsp:cNvSpPr/>
      </dsp:nvSpPr>
      <dsp:spPr>
        <a:xfrm>
          <a:off x="2299" y="0"/>
          <a:ext cx="2801429" cy="337669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Processus projet</a:t>
          </a:r>
        </a:p>
      </dsp:txBody>
      <dsp:txXfrm>
        <a:off x="171134" y="0"/>
        <a:ext cx="2463760" cy="337669"/>
      </dsp:txXfrm>
    </dsp:sp>
    <dsp:sp modelId="{B731DEAC-72EC-49D3-BCA6-CDBCE89F6AF0}">
      <dsp:nvSpPr>
        <dsp:cNvPr id="0" name=""/>
        <dsp:cNvSpPr/>
      </dsp:nvSpPr>
      <dsp:spPr>
        <a:xfrm>
          <a:off x="2537032" y="0"/>
          <a:ext cx="2801429" cy="337669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Formulation du besoin</a:t>
          </a:r>
        </a:p>
      </dsp:txBody>
      <dsp:txXfrm>
        <a:off x="2705867" y="0"/>
        <a:ext cx="2463760" cy="337669"/>
      </dsp:txXfrm>
    </dsp:sp>
    <dsp:sp modelId="{3F1A8842-B631-4C75-B578-F485DE0D51C8}">
      <dsp:nvSpPr>
        <dsp:cNvPr id="0" name=""/>
        <dsp:cNvSpPr/>
      </dsp:nvSpPr>
      <dsp:spPr>
        <a:xfrm>
          <a:off x="5044871" y="0"/>
          <a:ext cx="2801429" cy="337669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Identification des tâches</a:t>
          </a:r>
        </a:p>
      </dsp:txBody>
      <dsp:txXfrm>
        <a:off x="5213706" y="0"/>
        <a:ext cx="2463760" cy="33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fr-FR" altLang="fr-FR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DA46F0-ECBC-4EAE-B234-370886F5144C}" type="datetime1">
              <a:rPr lang="fr-FR" altLang="fr-FR"/>
              <a:pPr/>
              <a:t>20/01/2022</a:t>
            </a:fld>
            <a:endParaRPr lang="fr-FR" altLang="fr-FR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fr-FR" altLang="fr-FR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91C627-7A38-4C01-A3C4-D72011C685C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363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solidFill>
                  <a:schemeClr val="tx1"/>
                </a:solidFill>
              </a:defRPr>
            </a:lvl1pPr>
          </a:lstStyle>
          <a:p>
            <a:endParaRPr lang="fr-FR" altLang="fr-F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solidFill>
                  <a:schemeClr val="tx1"/>
                </a:solidFill>
              </a:defRPr>
            </a:lvl1pPr>
          </a:lstStyle>
          <a:p>
            <a:fld id="{18A6C88B-C902-4057-BB44-066B4DFC761C}" type="datetime1">
              <a:rPr lang="fr-FR" altLang="fr-FR"/>
              <a:pPr/>
              <a:t>20/01/2022</a:t>
            </a:fld>
            <a:endParaRPr lang="fr-FR" altLang="fr-FR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9775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4195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solidFill>
                  <a:schemeClr val="tx1"/>
                </a:solidFill>
              </a:defRPr>
            </a:lvl1pPr>
          </a:lstStyle>
          <a:p>
            <a:endParaRPr lang="fr-FR" altLang="fr-FR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29" rIns="91260" bIns="45629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7801302-2C05-4A3F-949F-D4CA198C1D9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591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1225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defTabSz="911225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defTabSz="911225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defTabSz="911225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defTabSz="911225" eaLnBrk="0" hangingPunct="0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6A937E2-1500-4359-8ADE-C56BEC2B28B7}" type="slidenum">
              <a:rPr lang="fr-FR" altLang="fr-FR" smtClean="0">
                <a:solidFill>
                  <a:schemeClr val="tx1"/>
                </a:solidFill>
              </a:rPr>
              <a:pPr algn="r" eaLnBrk="1" hangingPunct="1"/>
              <a:t>1</a:t>
            </a:fld>
            <a:endParaRPr lang="fr-FR" altLang="fr-FR" dirty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r-F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4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14692" y="2326171"/>
            <a:ext cx="7016750" cy="1677987"/>
          </a:xfrm>
        </p:spPr>
        <p:txBody>
          <a:bodyPr lIns="36000" bIns="0" anchor="ctr"/>
          <a:lstStyle>
            <a:lvl1pPr algn="ctr" rtl="1">
              <a:lnSpc>
                <a:spcPts val="4000"/>
              </a:lnSpc>
              <a:defRPr>
                <a:solidFill>
                  <a:srgbClr val="FF3300"/>
                </a:solidFill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présentation</a:t>
            </a:r>
            <a:endParaRPr lang="en-US" dirty="0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147918" y="0"/>
            <a:ext cx="8868429" cy="1811338"/>
            <a:chOff x="147918" y="0"/>
            <a:chExt cx="8868429" cy="1811338"/>
          </a:xfrm>
        </p:grpSpPr>
        <p:pic>
          <p:nvPicPr>
            <p:cNvPr id="11" name="Picture 12" descr="Résultat de recherche d'images pour &quot;gestion de projets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18" y="0"/>
              <a:ext cx="2971800" cy="1543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Résultat de recherche d'images pour &quot;gestion de projets&quo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430" y="39687"/>
              <a:ext cx="2581275" cy="177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ésultat de recherche d'images pour &quot;gestion de projets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972" y="0"/>
              <a:ext cx="2619375" cy="174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 userDrawn="1"/>
        </p:nvSpPr>
        <p:spPr>
          <a:xfrm>
            <a:off x="2648757" y="6458610"/>
            <a:ext cx="63298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400" kern="1200" dirty="0">
                <a:solidFill>
                  <a:srgbClr val="595959"/>
                </a:solidFill>
                <a:latin typeface="Verdana" pitchFamily="34" charset="0"/>
                <a:ea typeface="+mn-ea"/>
                <a:cs typeface="Arial" pitchFamily="34" charset="0"/>
              </a:rPr>
              <a:t>MITST02 S. LAMROUS I. TSOGBETSE / </a:t>
            </a:r>
            <a:r>
              <a:rPr lang="fr-FR" sz="1400" dirty="0">
                <a:solidFill>
                  <a:srgbClr val="595959"/>
                </a:solidFill>
                <a:latin typeface="Verdana" pitchFamily="34" charset="0"/>
              </a:rPr>
              <a:t>2021-2022</a:t>
            </a:r>
          </a:p>
          <a:p>
            <a:pPr>
              <a:spcAft>
                <a:spcPts val="600"/>
              </a:spcAft>
              <a:defRPr/>
            </a:pPr>
            <a:endParaRPr lang="fr-FR" sz="1400" kern="1200" dirty="0">
              <a:solidFill>
                <a:srgbClr val="595959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8" name="Groupe 13">
            <a:extLst>
              <a:ext uri="{FF2B5EF4-FFF2-40B4-BE49-F238E27FC236}">
                <a16:creationId xmlns:a16="http://schemas.microsoft.com/office/drawing/2014/main" id="{545A32EA-3517-46A3-AE05-A02BD4F2713B}"/>
              </a:ext>
            </a:extLst>
          </p:cNvPr>
          <p:cNvGrpSpPr/>
          <p:nvPr userDrawn="1"/>
        </p:nvGrpSpPr>
        <p:grpSpPr>
          <a:xfrm>
            <a:off x="2670455" y="6258536"/>
            <a:ext cx="2628900" cy="576356"/>
            <a:chOff x="-35840" y="5959199"/>
            <a:chExt cx="2793791" cy="869444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1429B1E-9149-46FA-A4D6-32D9F25AA03B}"/>
                </a:ext>
              </a:extLst>
            </p:cNvPr>
            <p:cNvSpPr txBox="1"/>
            <p:nvPr userDrawn="1"/>
          </p:nvSpPr>
          <p:spPr>
            <a:xfrm>
              <a:off x="-35840" y="6520866"/>
              <a:ext cx="2793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zh-CN" altLang="fr-FR" sz="1400" dirty="0">
                  <a:solidFill>
                    <a:srgbClr val="595959"/>
                  </a:solidFill>
                  <a:latin typeface="Verdana" pitchFamily="34" charset="0"/>
                </a:rPr>
                <a:t> 上海大学 中欧工程技术学院</a:t>
              </a:r>
              <a:endParaRPr lang="fr-FR" sz="1600" dirty="0">
                <a:solidFill>
                  <a:srgbClr val="595959"/>
                </a:solidFill>
                <a:latin typeface="Verdana" pitchFamily="34" charset="0"/>
              </a:endParaRPr>
            </a:p>
          </p:txBody>
        </p:sp>
        <p:pic>
          <p:nvPicPr>
            <p:cNvPr id="20" name="Picture 13" descr="Utseus logo.jpg">
              <a:extLst>
                <a:ext uri="{FF2B5EF4-FFF2-40B4-BE49-F238E27FC236}">
                  <a16:creationId xmlns:a16="http://schemas.microsoft.com/office/drawing/2014/main" id="{C5F7EF46-D266-4ADE-B2A4-D99E54AE0E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88" y="5959199"/>
              <a:ext cx="1207071" cy="53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er 26">
            <a:extLst>
              <a:ext uri="{FF2B5EF4-FFF2-40B4-BE49-F238E27FC236}">
                <a16:creationId xmlns:a16="http://schemas.microsoft.com/office/drawing/2014/main" id="{7D576613-45FC-4836-B771-80216B284E91}"/>
              </a:ext>
            </a:extLst>
          </p:cNvPr>
          <p:cNvGrpSpPr/>
          <p:nvPr userDrawn="1"/>
        </p:nvGrpSpPr>
        <p:grpSpPr>
          <a:xfrm>
            <a:off x="0" y="6243740"/>
            <a:ext cx="2772055" cy="498233"/>
            <a:chOff x="0" y="6243740"/>
            <a:chExt cx="2772055" cy="498233"/>
          </a:xfrm>
        </p:grpSpPr>
        <p:grpSp>
          <p:nvGrpSpPr>
            <p:cNvPr id="22" name="Grouper 27">
              <a:extLst>
                <a:ext uri="{FF2B5EF4-FFF2-40B4-BE49-F238E27FC236}">
                  <a16:creationId xmlns:a16="http://schemas.microsoft.com/office/drawing/2014/main" id="{EEDCA2FE-B3D8-4604-9719-776D8F31584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77862" y="6315671"/>
              <a:ext cx="2094193" cy="426302"/>
              <a:chOff x="653206" y="7298693"/>
              <a:chExt cx="2094685" cy="425450"/>
            </a:xfrm>
          </p:grpSpPr>
          <p:pic>
            <p:nvPicPr>
              <p:cNvPr id="24" name="Picture 21" descr="utbmpc">
                <a:extLst>
                  <a:ext uri="{FF2B5EF4-FFF2-40B4-BE49-F238E27FC236}">
                    <a16:creationId xmlns:a16="http://schemas.microsoft.com/office/drawing/2014/main" id="{3E7BD275-2015-4E2D-A5CB-CFFBF25432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0779" y="7298693"/>
                <a:ext cx="1027112" cy="425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Image 2">
                <a:extLst>
                  <a:ext uri="{FF2B5EF4-FFF2-40B4-BE49-F238E27FC236}">
                    <a16:creationId xmlns:a16="http://schemas.microsoft.com/office/drawing/2014/main" id="{40B1290D-FD00-4086-8B7E-39010C91C77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206" y="7298693"/>
                <a:ext cx="1030267" cy="360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3" name="Image 12">
              <a:extLst>
                <a:ext uri="{FF2B5EF4-FFF2-40B4-BE49-F238E27FC236}">
                  <a16:creationId xmlns:a16="http://schemas.microsoft.com/office/drawing/2014/main" id="{79E17FD7-6A0C-471A-B9D5-3C64B40003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43740"/>
              <a:ext cx="604633" cy="498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36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 descr="coi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01600"/>
            <a:ext cx="10287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101600" y="114300"/>
            <a:ext cx="8958263" cy="63764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3806" tIns="61902" rIns="123806" bIns="61902" anchor="ctr"/>
          <a:lstStyle/>
          <a:p>
            <a:pPr algn="ctr"/>
            <a:r>
              <a:rPr lang="fr-FR" altLang="fr-FR" dirty="0"/>
              <a:t> 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0850" y="914400"/>
            <a:ext cx="8212138" cy="5234609"/>
          </a:xfrm>
        </p:spPr>
        <p:txBody>
          <a:bodyPr/>
          <a:lstStyle>
            <a:lvl4pPr>
              <a:defRPr>
                <a:solidFill>
                  <a:srgbClr val="C61818"/>
                </a:solidFill>
              </a:defRPr>
            </a:lvl4pPr>
            <a:lvl5pPr>
              <a:defRPr>
                <a:solidFill>
                  <a:srgbClr val="3366FF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ZoneTexte 8"/>
          <p:cNvSpPr txBox="1"/>
          <p:nvPr userDrawn="1"/>
        </p:nvSpPr>
        <p:spPr bwMode="auto">
          <a:xfrm>
            <a:off x="8039100" y="114300"/>
            <a:ext cx="1020763" cy="307777"/>
          </a:xfrm>
          <a:prstGeom prst="rect">
            <a:avLst/>
          </a:prstGeom>
          <a:noFill/>
          <a:ln>
            <a:noFill/>
          </a:ln>
        </p:spPr>
        <p:txBody>
          <a:bodyPr wrap="square" lIns="108000" rIns="0">
            <a:spAutoFit/>
          </a:bodyPr>
          <a:lstStyle/>
          <a:p>
            <a:pPr algn="r" eaLnBrk="0" hangingPunct="0">
              <a:defRPr/>
            </a:pPr>
            <a:fld id="{B44B1028-C976-40C2-9E84-F2CE08EC2D82}" type="slidenum">
              <a:rPr lang="fr-FR" sz="1400" smtClean="0">
                <a:solidFill>
                  <a:srgbClr val="595959"/>
                </a:solidFill>
                <a:latin typeface="Verdana" pitchFamily="34" charset="0"/>
                <a:ea typeface="ＭＳ Ｐゴシック" pitchFamily="34" charset="-128"/>
              </a:rPr>
              <a:pPr algn="r" eaLnBrk="0" hangingPunct="0">
                <a:defRPr/>
              </a:pPr>
              <a:t>‹N°›</a:t>
            </a:fld>
            <a:r>
              <a:rPr lang="fr-FR" sz="1400" dirty="0">
                <a:solidFill>
                  <a:srgbClr val="595959"/>
                </a:solidFill>
                <a:latin typeface="Verdana" pitchFamily="34" charset="0"/>
                <a:ea typeface="ＭＳ Ｐゴシック" pitchFamily="34" charset="-128"/>
              </a:rPr>
              <a:t>/16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BE382-6886-4A5D-B52C-118119FDB8BC}"/>
              </a:ext>
            </a:extLst>
          </p:cNvPr>
          <p:cNvSpPr/>
          <p:nvPr userDrawn="1"/>
        </p:nvSpPr>
        <p:spPr>
          <a:xfrm>
            <a:off x="2648757" y="6458610"/>
            <a:ext cx="63298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400" kern="1200" dirty="0">
                <a:solidFill>
                  <a:srgbClr val="595959"/>
                </a:solidFill>
                <a:latin typeface="Verdana" pitchFamily="34" charset="0"/>
                <a:ea typeface="+mn-ea"/>
                <a:cs typeface="Arial" pitchFamily="34" charset="0"/>
              </a:rPr>
              <a:t>MITST02 S. LAMROUS I. TSOGBETSE / </a:t>
            </a:r>
            <a:r>
              <a:rPr lang="fr-FR" sz="1400" dirty="0">
                <a:solidFill>
                  <a:srgbClr val="595959"/>
                </a:solidFill>
                <a:latin typeface="Verdana" pitchFamily="34" charset="0"/>
              </a:rPr>
              <a:t>2021-2022</a:t>
            </a:r>
          </a:p>
          <a:p>
            <a:pPr>
              <a:spcAft>
                <a:spcPts val="600"/>
              </a:spcAft>
              <a:defRPr/>
            </a:pPr>
            <a:endParaRPr lang="fr-FR" sz="1400" kern="1200" dirty="0">
              <a:solidFill>
                <a:srgbClr val="595959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2" name="Groupe 13">
            <a:extLst>
              <a:ext uri="{FF2B5EF4-FFF2-40B4-BE49-F238E27FC236}">
                <a16:creationId xmlns:a16="http://schemas.microsoft.com/office/drawing/2014/main" id="{CD4D7FB5-AEDB-4C3F-9403-487A61010FC4}"/>
              </a:ext>
            </a:extLst>
          </p:cNvPr>
          <p:cNvGrpSpPr/>
          <p:nvPr userDrawn="1"/>
        </p:nvGrpSpPr>
        <p:grpSpPr>
          <a:xfrm>
            <a:off x="2670455" y="6258536"/>
            <a:ext cx="2628900" cy="576356"/>
            <a:chOff x="-35840" y="5959199"/>
            <a:chExt cx="2793791" cy="86944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6485FE-241C-408B-9FB3-23AD1A544A5B}"/>
                </a:ext>
              </a:extLst>
            </p:cNvPr>
            <p:cNvSpPr txBox="1"/>
            <p:nvPr userDrawn="1"/>
          </p:nvSpPr>
          <p:spPr>
            <a:xfrm>
              <a:off x="-35840" y="6520866"/>
              <a:ext cx="2793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zh-CN" altLang="fr-FR" sz="1400" dirty="0">
                  <a:solidFill>
                    <a:srgbClr val="595959"/>
                  </a:solidFill>
                  <a:latin typeface="Verdana" pitchFamily="34" charset="0"/>
                </a:rPr>
                <a:t> 上海大学 中欧工程技术学院</a:t>
              </a:r>
              <a:endParaRPr lang="fr-FR" sz="1600" dirty="0">
                <a:solidFill>
                  <a:srgbClr val="595959"/>
                </a:solidFill>
                <a:latin typeface="Verdana" pitchFamily="34" charset="0"/>
              </a:endParaRPr>
            </a:p>
          </p:txBody>
        </p:sp>
        <p:pic>
          <p:nvPicPr>
            <p:cNvPr id="14" name="Picture 13" descr="Utseus logo.jpg">
              <a:extLst>
                <a:ext uri="{FF2B5EF4-FFF2-40B4-BE49-F238E27FC236}">
                  <a16:creationId xmlns:a16="http://schemas.microsoft.com/office/drawing/2014/main" id="{FE22C403-04D9-4E63-A612-A80E3122CB3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88" y="5959199"/>
              <a:ext cx="1207071" cy="53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er 26">
            <a:extLst>
              <a:ext uri="{FF2B5EF4-FFF2-40B4-BE49-F238E27FC236}">
                <a16:creationId xmlns:a16="http://schemas.microsoft.com/office/drawing/2014/main" id="{B64DEBC3-0381-4C74-8C1A-45877771955B}"/>
              </a:ext>
            </a:extLst>
          </p:cNvPr>
          <p:cNvGrpSpPr/>
          <p:nvPr userDrawn="1"/>
        </p:nvGrpSpPr>
        <p:grpSpPr>
          <a:xfrm>
            <a:off x="0" y="6243740"/>
            <a:ext cx="2772055" cy="498233"/>
            <a:chOff x="0" y="6243740"/>
            <a:chExt cx="2772055" cy="498233"/>
          </a:xfrm>
        </p:grpSpPr>
        <p:grpSp>
          <p:nvGrpSpPr>
            <p:cNvPr id="20" name="Grouper 27">
              <a:extLst>
                <a:ext uri="{FF2B5EF4-FFF2-40B4-BE49-F238E27FC236}">
                  <a16:creationId xmlns:a16="http://schemas.microsoft.com/office/drawing/2014/main" id="{60A36263-FFB6-4ACF-87DD-A1242091B66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77862" y="6315671"/>
              <a:ext cx="2094193" cy="426302"/>
              <a:chOff x="653206" y="7298693"/>
              <a:chExt cx="2094685" cy="425450"/>
            </a:xfrm>
          </p:grpSpPr>
          <p:pic>
            <p:nvPicPr>
              <p:cNvPr id="22" name="Picture 21" descr="utbmpc">
                <a:extLst>
                  <a:ext uri="{FF2B5EF4-FFF2-40B4-BE49-F238E27FC236}">
                    <a16:creationId xmlns:a16="http://schemas.microsoft.com/office/drawing/2014/main" id="{8963BF71-E457-4804-ACB9-2B8BFFD7F4C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0779" y="7298693"/>
                <a:ext cx="1027112" cy="425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Image 2">
                <a:extLst>
                  <a:ext uri="{FF2B5EF4-FFF2-40B4-BE49-F238E27FC236}">
                    <a16:creationId xmlns:a16="http://schemas.microsoft.com/office/drawing/2014/main" id="{A8805D09-557D-43B2-A562-66949546E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206" y="7298693"/>
                <a:ext cx="1030267" cy="360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1" name="Image 12">
              <a:extLst>
                <a:ext uri="{FF2B5EF4-FFF2-40B4-BE49-F238E27FC236}">
                  <a16:creationId xmlns:a16="http://schemas.microsoft.com/office/drawing/2014/main" id="{12F8ADEA-5915-45F8-AE2E-2A6B209975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43740"/>
              <a:ext cx="604633" cy="498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745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241300"/>
            <a:ext cx="79454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diapositive courante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241425"/>
            <a:ext cx="8212138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premier niveau d’information</a:t>
            </a:r>
          </a:p>
          <a:p>
            <a:pPr lvl="1"/>
            <a:r>
              <a:rPr lang="en-US" altLang="fr-FR"/>
              <a:t>deuxième niveau d’information</a:t>
            </a:r>
          </a:p>
          <a:p>
            <a:pPr lvl="2"/>
            <a:r>
              <a:rPr lang="en-US" altLang="fr-FR"/>
              <a:t>troisième niveau</a:t>
            </a:r>
          </a:p>
          <a:p>
            <a:pPr lvl="2"/>
            <a:endParaRPr lang="en-US" altLang="fr-FR"/>
          </a:p>
        </p:txBody>
      </p:sp>
      <p:sp>
        <p:nvSpPr>
          <p:cNvPr id="4327" name="AutoShape 231"/>
          <p:cNvSpPr>
            <a:spLocks noChangeArrowheads="1"/>
          </p:cNvSpPr>
          <p:nvPr userDrawn="1"/>
        </p:nvSpPr>
        <p:spPr bwMode="auto">
          <a:xfrm rot="5400000">
            <a:off x="-677068" y="677068"/>
            <a:ext cx="1619250" cy="265113"/>
          </a:xfrm>
          <a:prstGeom prst="flowChartTerminator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29" name="AutoShape 233"/>
          <p:cNvSpPr>
            <a:spLocks noChangeArrowheads="1"/>
          </p:cNvSpPr>
          <p:nvPr userDrawn="1"/>
        </p:nvSpPr>
        <p:spPr bwMode="auto">
          <a:xfrm rot="10800000">
            <a:off x="1784350" y="731838"/>
            <a:ext cx="1800225" cy="215900"/>
          </a:xfrm>
          <a:prstGeom prst="flowChartOnlineStorage">
            <a:avLst/>
          </a:prstGeom>
          <a:gradFill rotWithShape="1">
            <a:gsLst>
              <a:gs pos="0">
                <a:srgbClr val="FF9900">
                  <a:gamma/>
                  <a:shade val="96863"/>
                  <a:invGamma/>
                  <a:alpha val="30000"/>
                </a:srgbClr>
              </a:gs>
              <a:gs pos="100000">
                <a:srgbClr val="FF9900"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30" name="AutoShape 234"/>
          <p:cNvSpPr>
            <a:spLocks noChangeArrowheads="1"/>
          </p:cNvSpPr>
          <p:nvPr userDrawn="1"/>
        </p:nvSpPr>
        <p:spPr bwMode="auto">
          <a:xfrm rot="10800000">
            <a:off x="4763" y="731838"/>
            <a:ext cx="1800225" cy="215900"/>
          </a:xfrm>
          <a:prstGeom prst="flowChartOnlineStorage">
            <a:avLst/>
          </a:prstGeom>
          <a:gradFill rotWithShape="1">
            <a:gsLst>
              <a:gs pos="0">
                <a:srgbClr val="FF9900">
                  <a:gamma/>
                  <a:shade val="96863"/>
                  <a:invGamma/>
                  <a:alpha val="20000"/>
                </a:srgbClr>
              </a:gs>
              <a:gs pos="100000">
                <a:srgbClr val="FF9900">
                  <a:alpha val="10001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31" name="AutoShape 235"/>
          <p:cNvSpPr>
            <a:spLocks noChangeArrowheads="1"/>
          </p:cNvSpPr>
          <p:nvPr userDrawn="1"/>
        </p:nvSpPr>
        <p:spPr bwMode="auto">
          <a:xfrm rot="10800000">
            <a:off x="3617913" y="727075"/>
            <a:ext cx="1800225" cy="215900"/>
          </a:xfrm>
          <a:prstGeom prst="flowChartOnlineStorage">
            <a:avLst/>
          </a:prstGeom>
          <a:gradFill rotWithShape="1">
            <a:gsLst>
              <a:gs pos="0">
                <a:srgbClr val="FF9900">
                  <a:gamma/>
                  <a:shade val="96863"/>
                  <a:invGamma/>
                  <a:alpha val="39999"/>
                </a:srgbClr>
              </a:gs>
              <a:gs pos="100000">
                <a:srgbClr val="FF9900">
                  <a:alpha val="3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32" name="AutoShape 236"/>
          <p:cNvSpPr>
            <a:spLocks noChangeArrowheads="1"/>
          </p:cNvSpPr>
          <p:nvPr userDrawn="1"/>
        </p:nvSpPr>
        <p:spPr bwMode="auto">
          <a:xfrm rot="10800000">
            <a:off x="5440363" y="731838"/>
            <a:ext cx="1800225" cy="215900"/>
          </a:xfrm>
          <a:prstGeom prst="flowChartOnlineStorage">
            <a:avLst/>
          </a:prstGeom>
          <a:gradFill rotWithShape="1">
            <a:gsLst>
              <a:gs pos="0">
                <a:srgbClr val="FF9900">
                  <a:gamma/>
                  <a:shade val="96863"/>
                  <a:invGamma/>
                  <a:alpha val="50000"/>
                </a:srgbClr>
              </a:gs>
              <a:gs pos="100000">
                <a:srgbClr val="FF9900">
                  <a:alpha val="39999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33" name="AutoShape 237"/>
          <p:cNvSpPr>
            <a:spLocks noChangeArrowheads="1"/>
          </p:cNvSpPr>
          <p:nvPr userDrawn="1"/>
        </p:nvSpPr>
        <p:spPr bwMode="auto">
          <a:xfrm rot="10800000">
            <a:off x="7272338" y="731838"/>
            <a:ext cx="1800225" cy="215900"/>
          </a:xfrm>
          <a:prstGeom prst="flowChartOnlineStorage">
            <a:avLst/>
          </a:prstGeom>
          <a:gradFill rotWithShape="1">
            <a:gsLst>
              <a:gs pos="0">
                <a:srgbClr val="FF9900">
                  <a:gamma/>
                  <a:shade val="96863"/>
                  <a:invGamma/>
                  <a:alpha val="60001"/>
                </a:srgbClr>
              </a:gs>
              <a:gs pos="100000">
                <a:srgbClr val="FF9900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65B7D-965E-4268-827B-A9BB15B8785C}"/>
              </a:ext>
            </a:extLst>
          </p:cNvPr>
          <p:cNvSpPr/>
          <p:nvPr userDrawn="1"/>
        </p:nvSpPr>
        <p:spPr>
          <a:xfrm>
            <a:off x="2648757" y="6458610"/>
            <a:ext cx="63298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sz="1400" kern="1200" dirty="0">
                <a:solidFill>
                  <a:srgbClr val="595959"/>
                </a:solidFill>
                <a:latin typeface="Verdana" pitchFamily="34" charset="0"/>
                <a:ea typeface="+mn-ea"/>
                <a:cs typeface="Arial" pitchFamily="34" charset="0"/>
              </a:rPr>
              <a:t>MITST02 S. LAMROUS I. TSOGBETSE / </a:t>
            </a:r>
            <a:r>
              <a:rPr lang="fr-FR" sz="1400" dirty="0">
                <a:solidFill>
                  <a:srgbClr val="595959"/>
                </a:solidFill>
                <a:latin typeface="Verdana" pitchFamily="34" charset="0"/>
              </a:rPr>
              <a:t>2021-2022</a:t>
            </a:r>
          </a:p>
          <a:p>
            <a:pPr>
              <a:spcAft>
                <a:spcPts val="600"/>
              </a:spcAft>
              <a:defRPr/>
            </a:pPr>
            <a:endParaRPr lang="fr-FR" sz="1400" kern="1200" dirty="0">
              <a:solidFill>
                <a:srgbClr val="595959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9" name="Groupe 13">
            <a:extLst>
              <a:ext uri="{FF2B5EF4-FFF2-40B4-BE49-F238E27FC236}">
                <a16:creationId xmlns:a16="http://schemas.microsoft.com/office/drawing/2014/main" id="{B36F791F-D4E2-4A0D-94ED-1B8D57369C9C}"/>
              </a:ext>
            </a:extLst>
          </p:cNvPr>
          <p:cNvGrpSpPr/>
          <p:nvPr userDrawn="1"/>
        </p:nvGrpSpPr>
        <p:grpSpPr>
          <a:xfrm>
            <a:off x="2670455" y="6258536"/>
            <a:ext cx="2628900" cy="576356"/>
            <a:chOff x="-35840" y="5959199"/>
            <a:chExt cx="2793791" cy="869444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5DC08FB-737B-4082-87BC-8CAB4E2863D5}"/>
                </a:ext>
              </a:extLst>
            </p:cNvPr>
            <p:cNvSpPr txBox="1"/>
            <p:nvPr userDrawn="1"/>
          </p:nvSpPr>
          <p:spPr>
            <a:xfrm>
              <a:off x="-35840" y="6520866"/>
              <a:ext cx="27937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zh-CN" altLang="fr-FR" sz="1400" dirty="0">
                  <a:solidFill>
                    <a:srgbClr val="595959"/>
                  </a:solidFill>
                  <a:latin typeface="Verdana" pitchFamily="34" charset="0"/>
                </a:rPr>
                <a:t> 上海大学 中欧工程技术学院</a:t>
              </a:r>
              <a:endParaRPr lang="fr-FR" sz="1600" dirty="0">
                <a:solidFill>
                  <a:srgbClr val="595959"/>
                </a:solidFill>
                <a:latin typeface="Verdana" pitchFamily="34" charset="0"/>
              </a:endParaRPr>
            </a:p>
          </p:txBody>
        </p:sp>
        <p:pic>
          <p:nvPicPr>
            <p:cNvPr id="21" name="Picture 13" descr="Utseus logo.jpg">
              <a:extLst>
                <a:ext uri="{FF2B5EF4-FFF2-40B4-BE49-F238E27FC236}">
                  <a16:creationId xmlns:a16="http://schemas.microsoft.com/office/drawing/2014/main" id="{5514B2AF-F511-4D47-BC40-25FDF5CF2BD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88" y="5959199"/>
              <a:ext cx="1207071" cy="53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er 26">
            <a:extLst>
              <a:ext uri="{FF2B5EF4-FFF2-40B4-BE49-F238E27FC236}">
                <a16:creationId xmlns:a16="http://schemas.microsoft.com/office/drawing/2014/main" id="{02D56EF5-B6E4-4849-8F73-B8F094384176}"/>
              </a:ext>
            </a:extLst>
          </p:cNvPr>
          <p:cNvGrpSpPr/>
          <p:nvPr userDrawn="1"/>
        </p:nvGrpSpPr>
        <p:grpSpPr>
          <a:xfrm>
            <a:off x="0" y="6243740"/>
            <a:ext cx="2772055" cy="498233"/>
            <a:chOff x="0" y="6243740"/>
            <a:chExt cx="2772055" cy="498233"/>
          </a:xfrm>
        </p:grpSpPr>
        <p:grpSp>
          <p:nvGrpSpPr>
            <p:cNvPr id="23" name="Grouper 27">
              <a:extLst>
                <a:ext uri="{FF2B5EF4-FFF2-40B4-BE49-F238E27FC236}">
                  <a16:creationId xmlns:a16="http://schemas.microsoft.com/office/drawing/2014/main" id="{31E85E6D-FE26-4300-A28D-9E07695BB17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77862" y="6315671"/>
              <a:ext cx="2094193" cy="426302"/>
              <a:chOff x="653206" y="7298693"/>
              <a:chExt cx="2094685" cy="425450"/>
            </a:xfrm>
          </p:grpSpPr>
          <p:pic>
            <p:nvPicPr>
              <p:cNvPr id="25" name="Picture 21" descr="utbmpc">
                <a:extLst>
                  <a:ext uri="{FF2B5EF4-FFF2-40B4-BE49-F238E27FC236}">
                    <a16:creationId xmlns:a16="http://schemas.microsoft.com/office/drawing/2014/main" id="{314CC2B1-4CBC-4FAC-8396-898A84BAD91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0779" y="7298693"/>
                <a:ext cx="1027112" cy="425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Image 2">
                <a:extLst>
                  <a:ext uri="{FF2B5EF4-FFF2-40B4-BE49-F238E27FC236}">
                    <a16:creationId xmlns:a16="http://schemas.microsoft.com/office/drawing/2014/main" id="{6AFD85CF-E262-4D00-A84C-DDF05EEE72B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206" y="7298693"/>
                <a:ext cx="1030267" cy="360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" name="Image 12">
              <a:extLst>
                <a:ext uri="{FF2B5EF4-FFF2-40B4-BE49-F238E27FC236}">
                  <a16:creationId xmlns:a16="http://schemas.microsoft.com/office/drawing/2014/main" id="{E3A536A3-028E-4AA2-B5F4-8990F7D107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43740"/>
              <a:ext cx="604633" cy="498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</p:sldLayoutIdLst>
  <p:hf hdr="0" ftr="0" dt="0"/>
  <p:txStyles>
    <p:title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Arial" charset="0"/>
        </a:defRPr>
      </a:lvl5pPr>
      <a:lvl6pPr marL="457200" algn="l" rtl="0" fontAlgn="base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Arial" charset="0"/>
        </a:defRPr>
      </a:lvl6pPr>
      <a:lvl7pPr marL="914400" algn="l" rtl="0" fontAlgn="base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Arial" charset="0"/>
        </a:defRPr>
      </a:lvl7pPr>
      <a:lvl8pPr marL="1371600" algn="l" rtl="0" fontAlgn="base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Arial" charset="0"/>
        </a:defRPr>
      </a:lvl8pPr>
      <a:lvl9pPr marL="1828800" algn="l" rtl="0" fontAlgn="base">
        <a:lnSpc>
          <a:spcPts val="32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Arial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n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628650" indent="-1857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n"/>
        <a:defRPr sz="2800">
          <a:solidFill>
            <a:schemeClr val="bg2"/>
          </a:solidFill>
          <a:latin typeface="+mn-lt"/>
          <a:cs typeface="+mn-cs"/>
        </a:defRPr>
      </a:lvl2pPr>
      <a:lvl3pPr marL="982663" indent="-174625" algn="l" rtl="0" eaLnBrk="0" fontAlgn="base" hangingPunct="0">
        <a:spcBef>
          <a:spcPct val="20000"/>
        </a:spcBef>
        <a:spcAft>
          <a:spcPct val="0"/>
        </a:spcAft>
        <a:buClr>
          <a:srgbClr val="FF850D"/>
        </a:buClr>
        <a:buChar char="•"/>
        <a:defRPr sz="1600">
          <a:solidFill>
            <a:schemeClr val="bg2"/>
          </a:solidFill>
          <a:latin typeface="+mn-lt"/>
          <a:cs typeface="+mn-cs"/>
        </a:defRPr>
      </a:lvl3pPr>
      <a:lvl4pPr marL="26479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305593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3513138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3970338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4427538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4884738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27" y="2855935"/>
            <a:ext cx="8532813" cy="2133415"/>
          </a:xfrm>
        </p:spPr>
        <p:txBody>
          <a:bodyPr/>
          <a:lstStyle/>
          <a:p>
            <a:pPr eaLnBrk="1" hangingPunct="1"/>
            <a:r>
              <a:rPr lang="fr-FR" altLang="fr-FR" sz="6000" dirty="0">
                <a:latin typeface="Century Schoolbook" pitchFamily="18" charset="0"/>
              </a:rPr>
              <a:t>TD Semaine 1</a:t>
            </a:r>
            <a:br>
              <a:rPr lang="fr-FR" altLang="fr-FR" sz="6000" dirty="0">
                <a:latin typeface="Century Schoolbook" pitchFamily="18" charset="0"/>
              </a:rPr>
            </a:br>
            <a:br>
              <a:rPr lang="fr-FR" altLang="fr-FR" sz="6000" dirty="0">
                <a:latin typeface="Century Schoolbook" pitchFamily="18" charset="0"/>
              </a:rPr>
            </a:br>
            <a:r>
              <a:rPr lang="fr-FR" altLang="fr-FR" sz="4800" dirty="0">
                <a:latin typeface="Century Schoolbook" pitchFamily="18" charset="0"/>
              </a:rPr>
              <a:t>Note de clarification et PBS</a:t>
            </a:r>
            <a:endParaRPr lang="en-US" altLang="fr-FR" sz="60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35193"/>
      </p:ext>
    </p:extLst>
  </p:cSld>
  <p:clrMapOvr>
    <a:masterClrMapping/>
  </p:clrMapOvr>
  <p:transition advTm="118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BAE43-FAAE-5641-B456-43508F2F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Verdana" panose="020B0604030504040204" pitchFamily="34" charset="0"/>
                <a:ea typeface="ＭＳ Ｐゴシック" panose="020B0600070205080204" pitchFamily="34" charset="-128"/>
              </a:rPr>
              <a:t>Risques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C0C4D-37CA-7642-926F-9A2328D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769938"/>
            <a:ext cx="8212138" cy="501041"/>
          </a:xfrm>
        </p:spPr>
        <p:txBody>
          <a:bodyPr/>
          <a:lstStyle/>
          <a:p>
            <a:r>
              <a:rPr lang="fr-FR" altLang="fr-FR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Les risques projet et les alternatives</a:t>
            </a:r>
          </a:p>
          <a:p>
            <a:pPr lvl="1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1302B7-20BF-544E-ACB5-C87E5EC4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78" y="5047641"/>
            <a:ext cx="1422400" cy="1422400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FF03889-566A-A34C-97BD-B53F14F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84717"/>
              </p:ext>
            </p:extLst>
          </p:nvPr>
        </p:nvGraphicFramePr>
        <p:xfrm>
          <a:off x="248705" y="1270979"/>
          <a:ext cx="857197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989">
                  <a:extLst>
                    <a:ext uri="{9D8B030D-6E8A-4147-A177-3AD203B41FA5}">
                      <a16:colId xmlns:a16="http://schemas.microsoft.com/office/drawing/2014/main" val="1275315363"/>
                    </a:ext>
                  </a:extLst>
                </a:gridCol>
                <a:gridCol w="4285989">
                  <a:extLst>
                    <a:ext uri="{9D8B030D-6E8A-4147-A177-3AD203B41FA5}">
                      <a16:colId xmlns:a16="http://schemas.microsoft.com/office/drawing/2014/main" val="2385493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Risque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Alternative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2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8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4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5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8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0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9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7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EDBAA-6E30-104B-9FE6-AB893562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59" y="393246"/>
            <a:ext cx="4105797" cy="528638"/>
          </a:xfrm>
        </p:spPr>
        <p:txBody>
          <a:bodyPr/>
          <a:lstStyle/>
          <a:p>
            <a:r>
              <a:rPr lang="en-US" sz="3200"/>
              <a:t>Travail </a:t>
            </a:r>
            <a:r>
              <a:rPr lang="fr-FR" sz="3200"/>
              <a:t>collectif</a:t>
            </a:r>
            <a:endParaRPr lang="en-US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D4ADC-5B00-B04F-A146-EE6E3409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20" y="4428546"/>
            <a:ext cx="7114871" cy="732178"/>
          </a:xfrm>
        </p:spPr>
        <p:txBody>
          <a:bodyPr/>
          <a:lstStyle/>
          <a:p>
            <a:r>
              <a:rPr lang="fr-FR" sz="3600"/>
              <a:t>Ici commence le travail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42C548-AB59-5449-8B69-0DC36B86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" y="860468"/>
            <a:ext cx="3341710" cy="214824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B6B72C4-9F16-7345-81A8-E992BD8479FC}"/>
              </a:ext>
            </a:extLst>
          </p:cNvPr>
          <p:cNvSpPr txBox="1">
            <a:spLocks/>
          </p:cNvSpPr>
          <p:nvPr/>
        </p:nvSpPr>
        <p:spPr bwMode="auto">
          <a:xfrm>
            <a:off x="1691014" y="3211613"/>
            <a:ext cx="716488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4572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9144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13716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18288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fr-FR" sz="4000" kern="0"/>
              <a:t>Le PBS : </a:t>
            </a:r>
            <a:r>
              <a:rPr lang="fr-FR" b="1"/>
              <a:t>Product Breakdown Structure</a:t>
            </a:r>
          </a:p>
          <a:p>
            <a:endParaRPr lang="en-US" sz="4000" kern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96F781-A6DE-4142-945D-69C6BDE1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639" y="5296395"/>
            <a:ext cx="1803400" cy="1130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2A63F1-FC78-CC41-9231-DFB2F786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639" y="200466"/>
            <a:ext cx="3568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5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BAE43-FAAE-5641-B456-43508F2F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Verdana" panose="020B0604030504040204" pitchFamily="34" charset="0"/>
                <a:ea typeface="ＭＳ Ｐゴシック" panose="020B0600070205080204" pitchFamily="34" charset="-128"/>
              </a:rPr>
              <a:t>Parties prenantes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C0C4D-37CA-7642-926F-9A2328D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914400"/>
            <a:ext cx="8212138" cy="5234609"/>
          </a:xfrm>
        </p:spPr>
        <p:txBody>
          <a:bodyPr/>
          <a:lstStyle/>
          <a:p>
            <a:r>
              <a:rPr lang="fr-FR" altLang="fr-FR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Lister les principales parties prenantes</a:t>
            </a:r>
          </a:p>
          <a:p>
            <a:pPr lvl="1"/>
            <a:r>
              <a:rPr lang="fr-FR" altLang="fr-FR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le MOA</a:t>
            </a:r>
          </a:p>
          <a:p>
            <a:pPr lvl="1"/>
            <a:r>
              <a:rPr lang="fr-FR" altLang="fr-FR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/>
            <a:endParaRPr lang="fr-FR" altLang="fr-FR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fr-FR" altLang="fr-FR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1302B7-20BF-544E-ACB5-C87E5EC4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78" y="5047641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1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BAE43-FAAE-5641-B456-43508F2F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Verdana" panose="020B0604030504040204" pitchFamily="34" charset="0"/>
                <a:ea typeface="ＭＳ Ｐゴシック" panose="020B0600070205080204" pitchFamily="34" charset="-128"/>
              </a:rPr>
              <a:t>Parties prenantes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C0C4D-37CA-7642-926F-9A2328D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662074"/>
            <a:ext cx="8212138" cy="739036"/>
          </a:xfrm>
        </p:spPr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Lister les principales parties prenantes du projet, leurs besoins, la solution envisagée</a:t>
            </a:r>
            <a:endParaRPr lang="fr-FR" altLang="fr-FR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marL="442912" lvl="1" indent="0">
              <a:buNone/>
            </a:pPr>
            <a:endParaRPr lang="fr-FR" altLang="fr-FR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1302B7-20BF-544E-ACB5-C87E5EC4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15" y="5295379"/>
            <a:ext cx="1137084" cy="1137084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ED10429-7E1B-394D-9455-B7F5DE614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24346"/>
              </p:ext>
            </p:extLst>
          </p:nvPr>
        </p:nvGraphicFramePr>
        <p:xfrm>
          <a:off x="428623" y="1401110"/>
          <a:ext cx="830201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39">
                  <a:extLst>
                    <a:ext uri="{9D8B030D-6E8A-4147-A177-3AD203B41FA5}">
                      <a16:colId xmlns:a16="http://schemas.microsoft.com/office/drawing/2014/main" val="3172510775"/>
                    </a:ext>
                  </a:extLst>
                </a:gridCol>
                <a:gridCol w="2767339">
                  <a:extLst>
                    <a:ext uri="{9D8B030D-6E8A-4147-A177-3AD203B41FA5}">
                      <a16:colId xmlns:a16="http://schemas.microsoft.com/office/drawing/2014/main" val="523884504"/>
                    </a:ext>
                  </a:extLst>
                </a:gridCol>
                <a:gridCol w="2767339">
                  <a:extLst>
                    <a:ext uri="{9D8B030D-6E8A-4147-A177-3AD203B41FA5}">
                      <a16:colId xmlns:a16="http://schemas.microsoft.com/office/drawing/2014/main" val="362503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Partie prenante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Besoin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1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/>
                        <a:t>MOA (Professeur)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5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6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/>
                        <a:t>Autres étudiants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4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/>
                        <a:t>Interviewés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0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8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/>
                        <a:t>Entreprises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17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09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28E4B-8327-9847-B319-DA8A1687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Dessinez le PBS correspondant</a:t>
            </a:r>
            <a:br>
              <a:rPr lang="fr-FR" altLang="fr-FR">
                <a:solidFill>
                  <a:srgbClr val="C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endParaRPr lang="en-US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CA249BA0-F8EC-F948-A7AC-C0FA659F2BEE}"/>
              </a:ext>
            </a:extLst>
          </p:cNvPr>
          <p:cNvSpPr/>
          <p:nvPr/>
        </p:nvSpPr>
        <p:spPr bwMode="auto">
          <a:xfrm>
            <a:off x="197894" y="2884531"/>
            <a:ext cx="1943100" cy="647700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r>
              <a:rPr lang="fr-FR">
                <a:latin typeface="+mn-lt"/>
              </a:rPr>
              <a:t>Projet  MITST02</a:t>
            </a:r>
          </a:p>
        </p:txBody>
      </p:sp>
      <p:cxnSp>
        <p:nvCxnSpPr>
          <p:cNvPr id="5" name="Forme 10">
            <a:extLst>
              <a:ext uri="{FF2B5EF4-FFF2-40B4-BE49-F238E27FC236}">
                <a16:creationId xmlns:a16="http://schemas.microsoft.com/office/drawing/2014/main" id="{9A2932FC-0C09-144E-B391-AC530E59EEC5}"/>
              </a:ext>
            </a:extLst>
          </p:cNvPr>
          <p:cNvCxnSpPr>
            <a:cxnSpLocks noChangeShapeType="1"/>
            <a:stCxn id="4" idx="0"/>
            <a:endCxn id="6" idx="1"/>
          </p:cNvCxnSpPr>
          <p:nvPr/>
        </p:nvCxnSpPr>
        <p:spPr bwMode="auto">
          <a:xfrm rot="5400000" flipH="1" flipV="1">
            <a:off x="917032" y="1947905"/>
            <a:ext cx="1189038" cy="684213"/>
          </a:xfrm>
          <a:prstGeom prst="bentConnector2">
            <a:avLst/>
          </a:prstGeom>
          <a:noFill/>
          <a:ln w="50800" algn="ctr">
            <a:solidFill>
              <a:srgbClr val="033D8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97227386-7350-584A-A64B-88EB27D80499}"/>
              </a:ext>
            </a:extLst>
          </p:cNvPr>
          <p:cNvSpPr/>
          <p:nvPr/>
        </p:nvSpPr>
        <p:spPr bwMode="auto">
          <a:xfrm>
            <a:off x="1853657" y="1371643"/>
            <a:ext cx="1368425" cy="647700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r>
              <a:rPr lang="fr-FR">
                <a:latin typeface="+mn-lt"/>
              </a:rPr>
              <a:t>Livrables</a:t>
            </a:r>
          </a:p>
          <a:p>
            <a:pPr eaLnBrk="0" hangingPunct="0">
              <a:defRPr/>
            </a:pPr>
            <a:r>
              <a:rPr lang="fr-FR">
                <a:latin typeface="+mn-lt"/>
              </a:rPr>
              <a:t>MOA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393B92B0-8BC1-D646-A02D-86C076FE7D4D}"/>
              </a:ext>
            </a:extLst>
          </p:cNvPr>
          <p:cNvSpPr/>
          <p:nvPr/>
        </p:nvSpPr>
        <p:spPr bwMode="auto">
          <a:xfrm>
            <a:off x="4014244" y="1011281"/>
            <a:ext cx="1368425" cy="649287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r>
              <a:rPr lang="fr-FR">
                <a:latin typeface="+mn-lt"/>
              </a:rPr>
              <a:t>publication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AA454DBE-8DC5-D44C-B95E-6DEDAD92C547}"/>
              </a:ext>
            </a:extLst>
          </p:cNvPr>
          <p:cNvSpPr/>
          <p:nvPr/>
        </p:nvSpPr>
        <p:spPr bwMode="auto">
          <a:xfrm>
            <a:off x="4014244" y="1732006"/>
            <a:ext cx="1368425" cy="647700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r>
              <a:rPr lang="fr-FR">
                <a:latin typeface="+mn-lt"/>
              </a:rPr>
              <a:t>poster</a:t>
            </a:r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D337E7F4-42CF-1247-B88A-16C1A0931D50}"/>
              </a:ext>
            </a:extLst>
          </p:cNvPr>
          <p:cNvSpPr/>
          <p:nvPr/>
        </p:nvSpPr>
        <p:spPr bwMode="auto">
          <a:xfrm>
            <a:off x="4014244" y="2452731"/>
            <a:ext cx="1368425" cy="647700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endParaRPr lang="fr-FR">
              <a:latin typeface="+mn-lt"/>
            </a:endParaRP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52CB8B16-B12E-BA42-A8E7-A73C3E9E6A13}"/>
              </a:ext>
            </a:extLst>
          </p:cNvPr>
          <p:cNvSpPr/>
          <p:nvPr/>
        </p:nvSpPr>
        <p:spPr bwMode="auto">
          <a:xfrm>
            <a:off x="4014244" y="3171868"/>
            <a:ext cx="1368425" cy="647700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endParaRPr lang="fr-FR">
              <a:latin typeface="+mn-lt"/>
            </a:endParaRP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5D60FC4B-1F04-0341-B729-54E2AD73AF30}"/>
              </a:ext>
            </a:extLst>
          </p:cNvPr>
          <p:cNvSpPr/>
          <p:nvPr/>
        </p:nvSpPr>
        <p:spPr bwMode="auto">
          <a:xfrm>
            <a:off x="1853657" y="4252956"/>
            <a:ext cx="1368425" cy="647700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r>
              <a:rPr lang="fr-FR">
                <a:latin typeface="+mn-lt"/>
              </a:rPr>
              <a:t>Autres</a:t>
            </a:r>
          </a:p>
          <a:p>
            <a:pPr eaLnBrk="0" hangingPunct="0">
              <a:defRPr/>
            </a:pPr>
            <a:r>
              <a:rPr lang="fr-FR">
                <a:latin typeface="+mn-lt"/>
              </a:rPr>
              <a:t>livrables</a:t>
            </a:r>
          </a:p>
        </p:txBody>
      </p: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37CBFE5C-60EB-F041-BE45-97596CC55255}"/>
              </a:ext>
            </a:extLst>
          </p:cNvPr>
          <p:cNvSpPr/>
          <p:nvPr/>
        </p:nvSpPr>
        <p:spPr bwMode="auto">
          <a:xfrm>
            <a:off x="4014244" y="3964031"/>
            <a:ext cx="1368425" cy="647700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endParaRPr lang="fr-FR">
              <a:latin typeface="+mn-lt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63600D7E-2B45-1E42-96D5-D402AD86ED32}"/>
              </a:ext>
            </a:extLst>
          </p:cNvPr>
          <p:cNvSpPr/>
          <p:nvPr/>
        </p:nvSpPr>
        <p:spPr bwMode="auto">
          <a:xfrm>
            <a:off x="4014244" y="4684756"/>
            <a:ext cx="1368425" cy="647700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endParaRPr lang="fr-FR">
              <a:latin typeface="+mn-lt"/>
            </a:endParaRPr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713037D6-DABC-B84E-8045-F8625E55E29E}"/>
              </a:ext>
            </a:extLst>
          </p:cNvPr>
          <p:cNvSpPr/>
          <p:nvPr/>
        </p:nvSpPr>
        <p:spPr bwMode="auto">
          <a:xfrm>
            <a:off x="4014244" y="5403893"/>
            <a:ext cx="1368425" cy="647700"/>
          </a:xfrm>
          <a:prstGeom prst="roundRect">
            <a:avLst/>
          </a:prstGeom>
          <a:solidFill>
            <a:srgbClr val="B9D3DB"/>
          </a:solidFill>
          <a:ln w="19050" cap="flat" cmpd="sng" algn="ctr">
            <a:solidFill>
              <a:srgbClr val="033D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 eaLnBrk="0" hangingPunct="0">
              <a:defRPr/>
            </a:pPr>
            <a:endParaRPr lang="fr-FR">
              <a:latin typeface="+mn-lt"/>
            </a:endParaRPr>
          </a:p>
        </p:txBody>
      </p:sp>
      <p:cxnSp>
        <p:nvCxnSpPr>
          <p:cNvPr id="15" name="Forme 10">
            <a:extLst>
              <a:ext uri="{FF2B5EF4-FFF2-40B4-BE49-F238E27FC236}">
                <a16:creationId xmlns:a16="http://schemas.microsoft.com/office/drawing/2014/main" id="{81F909B2-FAE5-354E-96B7-B7F40B6D3ED3}"/>
              </a:ext>
            </a:extLst>
          </p:cNvPr>
          <p:cNvCxnSpPr>
            <a:cxnSpLocks noChangeShapeType="1"/>
            <a:stCxn id="4" idx="2"/>
            <a:endCxn id="11" idx="1"/>
          </p:cNvCxnSpPr>
          <p:nvPr/>
        </p:nvCxnSpPr>
        <p:spPr bwMode="auto">
          <a:xfrm rot="16200000" flipH="1">
            <a:off x="989263" y="3712412"/>
            <a:ext cx="1044575" cy="684213"/>
          </a:xfrm>
          <a:prstGeom prst="bentConnector2">
            <a:avLst/>
          </a:prstGeom>
          <a:noFill/>
          <a:ln w="50800" algn="ctr">
            <a:solidFill>
              <a:srgbClr val="033D8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necteur en angle 26">
            <a:extLst>
              <a:ext uri="{FF2B5EF4-FFF2-40B4-BE49-F238E27FC236}">
                <a16:creationId xmlns:a16="http://schemas.microsoft.com/office/drawing/2014/main" id="{07C3D042-C0F6-1A4C-B078-E729575E5DE2}"/>
              </a:ext>
            </a:extLst>
          </p:cNvPr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3222082" y="1336718"/>
            <a:ext cx="792162" cy="358775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033D8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eur en angle 28">
            <a:extLst>
              <a:ext uri="{FF2B5EF4-FFF2-40B4-BE49-F238E27FC236}">
                <a16:creationId xmlns:a16="http://schemas.microsoft.com/office/drawing/2014/main" id="{5E078D9D-7AC4-4044-B729-C971A09D2AA4}"/>
              </a:ext>
            </a:extLst>
          </p:cNvPr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3222082" y="1695493"/>
            <a:ext cx="792162" cy="36036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033D8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eur en angle 30">
            <a:extLst>
              <a:ext uri="{FF2B5EF4-FFF2-40B4-BE49-F238E27FC236}">
                <a16:creationId xmlns:a16="http://schemas.microsoft.com/office/drawing/2014/main" id="{3C27260D-26B7-8445-9FAD-9D38D22F4A0B}"/>
              </a:ext>
            </a:extLst>
          </p:cNvPr>
          <p:cNvCxnSpPr>
            <a:cxnSpLocks noChangeShapeType="1"/>
            <a:stCxn id="6" idx="3"/>
            <a:endCxn id="9" idx="1"/>
          </p:cNvCxnSpPr>
          <p:nvPr/>
        </p:nvCxnSpPr>
        <p:spPr bwMode="auto">
          <a:xfrm>
            <a:off x="3222082" y="1695493"/>
            <a:ext cx="792162" cy="1081088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033D8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en angle 32">
            <a:extLst>
              <a:ext uri="{FF2B5EF4-FFF2-40B4-BE49-F238E27FC236}">
                <a16:creationId xmlns:a16="http://schemas.microsoft.com/office/drawing/2014/main" id="{9DF16D4D-7B15-FF45-9DCA-8E45EA594C76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>
            <a:off x="3222082" y="1695493"/>
            <a:ext cx="792162" cy="1800225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033D8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necteur en angle 34">
            <a:extLst>
              <a:ext uri="{FF2B5EF4-FFF2-40B4-BE49-F238E27FC236}">
                <a16:creationId xmlns:a16="http://schemas.microsoft.com/office/drawing/2014/main" id="{A721198C-8AC5-0F42-9ABC-03E392169EFC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 flipV="1">
            <a:off x="3222082" y="4287881"/>
            <a:ext cx="792162" cy="288925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033D8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Connecteur en angle 36">
            <a:extLst>
              <a:ext uri="{FF2B5EF4-FFF2-40B4-BE49-F238E27FC236}">
                <a16:creationId xmlns:a16="http://schemas.microsoft.com/office/drawing/2014/main" id="{C6679826-77E6-6B4D-A77B-82FCA029F4EB}"/>
              </a:ext>
            </a:extLst>
          </p:cNvPr>
          <p:cNvCxnSpPr>
            <a:cxnSpLocks noChangeShapeType="1"/>
            <a:stCxn id="11" idx="3"/>
            <a:endCxn id="13" idx="1"/>
          </p:cNvCxnSpPr>
          <p:nvPr/>
        </p:nvCxnSpPr>
        <p:spPr bwMode="auto">
          <a:xfrm>
            <a:off x="3222082" y="4576806"/>
            <a:ext cx="792162" cy="43180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033D8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en angle 40">
            <a:extLst>
              <a:ext uri="{FF2B5EF4-FFF2-40B4-BE49-F238E27FC236}">
                <a16:creationId xmlns:a16="http://schemas.microsoft.com/office/drawing/2014/main" id="{E2C047BE-50FA-1244-B5D2-2A4EB49C398B}"/>
              </a:ext>
            </a:extLst>
          </p:cNvPr>
          <p:cNvCxnSpPr>
            <a:cxnSpLocks noChangeShapeType="1"/>
            <a:stCxn id="11" idx="3"/>
            <a:endCxn id="14" idx="1"/>
          </p:cNvCxnSpPr>
          <p:nvPr/>
        </p:nvCxnSpPr>
        <p:spPr bwMode="auto">
          <a:xfrm>
            <a:off x="3222082" y="4576806"/>
            <a:ext cx="792162" cy="115093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033D8B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319B4A0E-DC00-5543-B763-16F8F944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52" y="4979922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62848-EE75-134D-99F7-4E8CDAF1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l’atelier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9D5861B-16CC-4D4E-B9B2-84A969A0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35468"/>
              </p:ext>
            </p:extLst>
          </p:nvPr>
        </p:nvGraphicFramePr>
        <p:xfrm>
          <a:off x="227556" y="1243013"/>
          <a:ext cx="8665923" cy="4911725"/>
        </p:xfrm>
        <a:graphic>
          <a:graphicData uri="http://schemas.openxmlformats.org/drawingml/2006/table">
            <a:tbl>
              <a:tblPr/>
              <a:tblGrid>
                <a:gridCol w="866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17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Animateur 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Durée prévue : ............ Durée consacrée :    …………… Ecart : .....................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Résultats et performances obtenus :</a:t>
                      </a:r>
                    </a:p>
                    <a:p>
                      <a:pPr marL="714375" marR="0" lvl="1" indent="-257175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3530600" algn="r"/>
                          <a:tab pos="8572500" algn="r"/>
                        </a:tabLst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Xxx</a:t>
                      </a: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Améliorations suggérées :</a:t>
                      </a:r>
                    </a:p>
                    <a:p>
                      <a:pPr marL="714375" marR="0" lvl="1" indent="-257175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3530600" algn="r"/>
                          <a:tab pos="8572500" algn="r"/>
                        </a:tabLst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xxx</a:t>
                      </a: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33D8B"/>
                        </a:buClr>
                        <a:buSzTx/>
                        <a:buFont typeface="Monotype Sorts"/>
                        <a:buNone/>
                        <a:tabLst>
                          <a:tab pos="3530600" algn="r"/>
                          <a:tab pos="8572500" algn="r"/>
                        </a:tabLst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D5CB9"/>
                        </a:solidFill>
                        <a:effectLst/>
                        <a:latin typeface="Verdana" pitchFamily="34" charset="0"/>
                        <a:ea typeface="ＭＳ Ｐゴシック" pitchFamily="34" charset="-128"/>
                      </a:endParaRPr>
                    </a:p>
                  </a:txBody>
                  <a:tcPr marL="90000" marR="90000" marT="46800" marB="4680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B7BB8EF-5BB8-8444-9E3D-92E455DE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52" y="4979922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82B85-3420-6A48-AF4C-445D9A42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6D5ECE-49D2-2640-AB0C-F7ACAD29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494C50-A57F-7A41-B9F8-8AE2153A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261" y="5363228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51121696"/>
              </p:ext>
            </p:extLst>
          </p:nvPr>
        </p:nvGraphicFramePr>
        <p:xfrm>
          <a:off x="215152" y="240555"/>
          <a:ext cx="7848600" cy="33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8E8EAD7F-CBEF-AD40-9D7E-2D788C54D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8162" y="578223"/>
            <a:ext cx="8695838" cy="6135397"/>
          </a:xfrm>
        </p:spPr>
        <p:txBody>
          <a:bodyPr/>
          <a:lstStyle/>
          <a:p>
            <a:pPr defTabSz="300038" eaLnBrk="1" hangingPunct="1"/>
            <a:r>
              <a:rPr lang="fr-FR" altLang="fr-FR" sz="2400" dirty="0">
                <a:latin typeface="Verdana" pitchFamily="34" charset="0"/>
                <a:ea typeface="ＭＳ Ｐゴシック" pitchFamily="34" charset="-128"/>
              </a:rPr>
              <a:t>Constituer un groupe de 4 ou 5 personnes</a:t>
            </a:r>
            <a:br>
              <a:rPr lang="fr-FR" altLang="fr-FR" sz="2400" dirty="0">
                <a:latin typeface="Verdana" pitchFamily="34" charset="0"/>
                <a:ea typeface="ＭＳ Ｐゴシック" pitchFamily="34" charset="-128"/>
              </a:rPr>
            </a:br>
            <a:r>
              <a:rPr lang="fr-FR" altLang="fr-FR" sz="2400" dirty="0">
                <a:latin typeface="Verdana" pitchFamily="34" charset="0"/>
                <a:ea typeface="ＭＳ Ｐゴシック" pitchFamily="34" charset="-128"/>
              </a:rPr>
              <a:t>Choisir un animateur pour :</a:t>
            </a:r>
          </a:p>
          <a:p>
            <a:pPr lvl="2" defTabSz="300038" eaLnBrk="1" hangingPunct="1"/>
            <a:r>
              <a:rPr lang="fr-FR" altLang="fr-FR" sz="2000" dirty="0">
                <a:latin typeface="Verdana" pitchFamily="34" charset="0"/>
                <a:ea typeface="ＭＳ Ｐゴシック" pitchFamily="34" charset="-128"/>
              </a:rPr>
              <a:t>Faire respecter le planning, les délais et ses décisions</a:t>
            </a:r>
          </a:p>
          <a:p>
            <a:pPr lvl="2" defTabSz="300038" eaLnBrk="1" hangingPunct="1"/>
            <a:r>
              <a:rPr lang="fr-FR" altLang="fr-FR" sz="2000" dirty="0">
                <a:latin typeface="Verdana" pitchFamily="34" charset="0"/>
                <a:ea typeface="ＭＳ Ｐゴシック" pitchFamily="34" charset="-128"/>
              </a:rPr>
              <a:t>Élaborer, en utilisant ce fichier PowerPoint, un compte-rendu</a:t>
            </a:r>
          </a:p>
          <a:p>
            <a:pPr lvl="2" defTabSz="300038" eaLnBrk="1" hangingPunct="1"/>
            <a:r>
              <a:rPr lang="fr-FR" altLang="fr-FR" sz="2000" dirty="0">
                <a:latin typeface="Verdana" pitchFamily="34" charset="0"/>
                <a:ea typeface="ＭＳ Ｐゴシック" pitchFamily="34" charset="-128"/>
              </a:rPr>
              <a:t>Nommer ce fichier sous la forme </a:t>
            </a:r>
            <a:br>
              <a:rPr lang="fr-FR" altLang="fr-FR" sz="2000" dirty="0">
                <a:latin typeface="Verdana" pitchFamily="34" charset="0"/>
                <a:ea typeface="ＭＳ Ｐゴシック" pitchFamily="34" charset="-128"/>
              </a:rPr>
            </a:br>
            <a:r>
              <a:rPr lang="fr-FR" altLang="fr-FR" sz="2000" dirty="0">
                <a:solidFill>
                  <a:schemeClr val="tx1">
                    <a:lumMod val="75000"/>
                  </a:schemeClr>
                </a:solidFill>
                <a:latin typeface="Verdana" pitchFamily="34" charset="0"/>
                <a:ea typeface="ＭＳ Ｐゴシック" pitchFamily="34" charset="-128"/>
              </a:rPr>
              <a:t>MITST02-TD1-Nom groupe</a:t>
            </a:r>
            <a:br>
              <a:rPr lang="fr-FR" altLang="fr-FR" sz="2000" dirty="0">
                <a:latin typeface="Verdana" pitchFamily="34" charset="0"/>
                <a:ea typeface="ＭＳ Ｐゴシック" pitchFamily="34" charset="-128"/>
              </a:rPr>
            </a:br>
            <a:r>
              <a:rPr lang="fr-FR" altLang="fr-FR" sz="2000" dirty="0">
                <a:latin typeface="Verdana" pitchFamily="34" charset="0"/>
                <a:ea typeface="ＭＳ Ｐゴシック" pitchFamily="34" charset="-128"/>
              </a:rPr>
              <a:t>Chaque membre du groupe doit poster </a:t>
            </a:r>
            <a:r>
              <a:rPr lang="fr-FR" altLang="fr-FR" sz="2000" dirty="0">
                <a:solidFill>
                  <a:srgbClr val="FF0000"/>
                </a:solidFill>
                <a:latin typeface="Verdana" pitchFamily="34" charset="0"/>
                <a:ea typeface="ＭＳ Ｐゴシック" pitchFamily="34" charset="-128"/>
              </a:rPr>
              <a:t>avant le prochain TD</a:t>
            </a:r>
            <a:r>
              <a:rPr lang="fr-FR" altLang="fr-FR" sz="2000" dirty="0">
                <a:latin typeface="Verdana" pitchFamily="34" charset="0"/>
                <a:ea typeface="ＭＳ Ｐゴシック" pitchFamily="34" charset="-128"/>
              </a:rPr>
              <a:t>, ce fichier sur </a:t>
            </a:r>
            <a:r>
              <a:rPr lang="fr-FR" altLang="fr-FR" sz="2000" dirty="0" err="1">
                <a:latin typeface="Verdana" pitchFamily="34" charset="0"/>
                <a:ea typeface="ＭＳ Ｐゴシック" pitchFamily="34" charset="-128"/>
              </a:rPr>
              <a:t>moodle</a:t>
            </a:r>
            <a:r>
              <a:rPr lang="fr-FR" altLang="fr-FR" sz="2000" dirty="0">
                <a:latin typeface="Verdana" pitchFamily="34" charset="0"/>
                <a:ea typeface="ＭＳ Ｐゴシック" pitchFamily="34" charset="-128"/>
              </a:rPr>
              <a:t> (en cours d’installation…) </a:t>
            </a:r>
            <a:br>
              <a:rPr lang="fr-FR" altLang="fr-FR" sz="2000" dirty="0">
                <a:latin typeface="Verdana" pitchFamily="34" charset="0"/>
                <a:ea typeface="ＭＳ Ｐゴシック" pitchFamily="34" charset="-128"/>
              </a:rPr>
            </a:br>
            <a:br>
              <a:rPr lang="fr-FR" altLang="fr-FR" sz="1800" dirty="0">
                <a:latin typeface="Verdana" pitchFamily="34" charset="0"/>
                <a:ea typeface="ＭＳ Ｐゴシック" pitchFamily="34" charset="-128"/>
              </a:rPr>
            </a:br>
            <a:endParaRPr lang="fr-FR" altLang="fr-FR" sz="1400" dirty="0">
              <a:solidFill>
                <a:srgbClr val="3366FF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526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0535" y="730319"/>
            <a:ext cx="7446955" cy="528638"/>
          </a:xfrm>
        </p:spPr>
        <p:txBody>
          <a:bodyPr/>
          <a:lstStyle/>
          <a:p>
            <a:pPr lvl="0"/>
            <a:r>
              <a:rPr lang="fr-FR" altLang="fr-FR" sz="3200">
                <a:latin typeface="Verdana" pitchFamily="34" charset="0"/>
                <a:ea typeface="ＭＳ Ｐゴシック" pitchFamily="34" charset="-128"/>
              </a:rPr>
              <a:t>Le note de clarification (plan type)</a:t>
            </a:r>
            <a:br>
              <a:rPr lang="fr-FR"/>
            </a:br>
            <a:r>
              <a:rPr lang="fr-FR"/>
              <a:t> </a:t>
            </a:r>
          </a:p>
        </p:txBody>
      </p:sp>
      <p:graphicFrame>
        <p:nvGraphicFramePr>
          <p:cNvPr id="4" name="Diagramme 3"/>
          <p:cNvGraphicFramePr/>
          <p:nvPr/>
        </p:nvGraphicFramePr>
        <p:xfrm>
          <a:off x="215152" y="240555"/>
          <a:ext cx="7848600" cy="33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3"/>
          <p:cNvSpPr>
            <a:spLocks noGrp="1" noChangeArrowheads="1"/>
          </p:cNvSpPr>
          <p:nvPr>
            <p:ph idx="1"/>
          </p:nvPr>
        </p:nvSpPr>
        <p:spPr>
          <a:xfrm>
            <a:off x="-2169780" y="1411052"/>
            <a:ext cx="11100837" cy="4801858"/>
          </a:xfrm>
        </p:spPr>
        <p:txBody>
          <a:bodyPr/>
          <a:lstStyle/>
          <a:p>
            <a:pPr lvl="3" defTabSz="20478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400" dirty="0">
                <a:solidFill>
                  <a:schemeClr val="tx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Définition du projet : Problème auquel on souhaite répondre</a:t>
            </a:r>
          </a:p>
          <a:p>
            <a:pPr lvl="3" defTabSz="20478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400" dirty="0">
                <a:solidFill>
                  <a:schemeClr val="tx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Rappel du contexte</a:t>
            </a:r>
          </a:p>
          <a:p>
            <a:pPr lvl="3" defTabSz="20478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400" dirty="0">
                <a:solidFill>
                  <a:schemeClr val="tx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Objectifs : techniques, de délais et de coûts</a:t>
            </a:r>
          </a:p>
          <a:p>
            <a:pPr lvl="3" defTabSz="20478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400" dirty="0">
                <a:solidFill>
                  <a:schemeClr val="tx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Identification des acteurs du projet : rôle, responsabilités</a:t>
            </a:r>
          </a:p>
          <a:p>
            <a:pPr lvl="3" defTabSz="20478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400" dirty="0">
                <a:solidFill>
                  <a:schemeClr val="tx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Identification des Compétences et des ressources nécessaires</a:t>
            </a:r>
          </a:p>
          <a:p>
            <a:pPr lvl="3" defTabSz="20478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400" dirty="0">
                <a:solidFill>
                  <a:schemeClr val="tx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Les « produits » du projet (installation, publications, formations, ….)</a:t>
            </a:r>
          </a:p>
          <a:p>
            <a:pPr lvl="3" defTabSz="20478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400" dirty="0">
                <a:solidFill>
                  <a:schemeClr val="tx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Les contraintes (techniques, de délai, de coût)</a:t>
            </a:r>
          </a:p>
          <a:p>
            <a:pPr lvl="3" defTabSz="20478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fr-FR" altLang="fr-FR" sz="2400" dirty="0">
                <a:solidFill>
                  <a:schemeClr val="tx2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Les risques projets et les alternatives</a:t>
            </a:r>
          </a:p>
          <a:p>
            <a:pPr marL="442912" lvl="1" indent="0" algn="just" defTabSz="300038" eaLnBrk="1" hangingPunct="1">
              <a:buNone/>
            </a:pPr>
            <a:endParaRPr lang="fr-FR" altLang="fr-FR" sz="1800" dirty="0">
              <a:solidFill>
                <a:srgbClr val="3366FF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704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EDBAA-6E30-104B-9FE6-AB893562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59" y="393246"/>
            <a:ext cx="4105797" cy="528638"/>
          </a:xfrm>
        </p:spPr>
        <p:txBody>
          <a:bodyPr/>
          <a:lstStyle/>
          <a:p>
            <a:r>
              <a:rPr lang="en-US" sz="3200"/>
              <a:t>Travail </a:t>
            </a:r>
            <a:r>
              <a:rPr lang="fr-FR" sz="3200"/>
              <a:t>collectif</a:t>
            </a:r>
            <a:endParaRPr lang="en-US" sz="3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D4ADC-5B00-B04F-A146-EE6E3409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20" y="4428546"/>
            <a:ext cx="7114871" cy="732178"/>
          </a:xfrm>
        </p:spPr>
        <p:txBody>
          <a:bodyPr/>
          <a:lstStyle/>
          <a:p>
            <a:r>
              <a:rPr lang="fr-FR" sz="3600"/>
              <a:t>Ici commence le travail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42C548-AB59-5449-8B69-0DC36B86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" y="860468"/>
            <a:ext cx="3341710" cy="214824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B6B72C4-9F16-7345-81A8-E992BD8479FC}"/>
              </a:ext>
            </a:extLst>
          </p:cNvPr>
          <p:cNvSpPr txBox="1">
            <a:spLocks/>
          </p:cNvSpPr>
          <p:nvPr/>
        </p:nvSpPr>
        <p:spPr bwMode="auto">
          <a:xfrm>
            <a:off x="3494763" y="3211613"/>
            <a:ext cx="493910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4572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9144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13716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1828800"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fr-FR" sz="4000" kern="0"/>
              <a:t>Note</a:t>
            </a:r>
            <a:r>
              <a:rPr lang="en-US" sz="4000" kern="0"/>
              <a:t> clarification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96F781-A6DE-4142-945D-69C6BDE1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639" y="5296395"/>
            <a:ext cx="1803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BAE43-FAAE-5641-B456-43508F2F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Verdana" panose="020B0604030504040204" pitchFamily="34" charset="0"/>
                <a:ea typeface="ＭＳ Ｐゴシック" panose="020B0600070205080204" pitchFamily="34" charset="-128"/>
              </a:rPr>
              <a:t>Définition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C0C4D-37CA-7642-926F-9A2328D3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Définition du projet : (résumer la demande du MOA)</a:t>
            </a:r>
          </a:p>
          <a:p>
            <a:pPr lvl="1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1302B7-20BF-544E-ACB5-C87E5EC4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78" y="5047641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2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BAE43-FAAE-5641-B456-43508F2F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Verdana" panose="020B0604030504040204" pitchFamily="34" charset="0"/>
                <a:ea typeface="ＭＳ Ｐゴシック" panose="020B0600070205080204" pitchFamily="34" charset="-128"/>
              </a:rPr>
              <a:t>Définition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C0C4D-37CA-7642-926F-9A2328D3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Objectifs : techniques (le contenu du projet), délais et coût</a:t>
            </a:r>
          </a:p>
          <a:p>
            <a:pPr lvl="1"/>
            <a:endParaRPr lang="fr-FR" altLang="fr-FR" dirty="0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fr-FR" altLang="fr-FR" dirty="0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endParaRPr lang="fr-FR" altLang="fr-FR" dirty="0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marL="0" lvl="3" indent="0" defTabSz="300038" eaLnBrk="1" hangingPunct="1">
              <a:spcBef>
                <a:spcPct val="0"/>
              </a:spcBef>
              <a:buNone/>
            </a:pPr>
            <a:endParaRPr lang="fr-FR" altLang="fr-FR" dirty="0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1302B7-20BF-544E-ACB5-C87E5EC4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78" y="5047641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4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43CF8-1FB8-0347-A2C4-F58FFEF1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59" y="398567"/>
            <a:ext cx="7945438" cy="528638"/>
          </a:xfrm>
        </p:spPr>
        <p:txBody>
          <a:bodyPr/>
          <a:lstStyle/>
          <a:p>
            <a:r>
              <a:rPr lang="fr-FR" altLang="fr-FR" sz="2400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Identification des acteurs : rôle, responsabilité</a:t>
            </a:r>
            <a:br>
              <a:rPr lang="fr-FR" altLang="fr-FR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9E50F8D-D344-1E41-BD83-97717654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28" y="5451953"/>
            <a:ext cx="6579731" cy="613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77800" lvl="2" defTabSz="300038" eaLnBrk="1" hangingPunct="1">
              <a:spcBef>
                <a:spcPct val="0"/>
              </a:spcBef>
              <a:buFont typeface="Times" pitchFamily="2" charset="0"/>
              <a:buNone/>
            </a:pPr>
            <a:r>
              <a:rPr lang="fr-FR" altLang="fr-FR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Rôle Chef de projet : CP</a:t>
            </a:r>
          </a:p>
          <a:p>
            <a:pPr marL="177800" lvl="2" defTabSz="300038" eaLnBrk="1" hangingPunct="1">
              <a:spcBef>
                <a:spcPct val="0"/>
              </a:spcBef>
              <a:buFont typeface="Times" pitchFamily="2" charset="0"/>
              <a:buNone/>
            </a:pPr>
            <a:r>
              <a:rPr lang="fr-FR" altLang="fr-FR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Rôle membre de l’équipe :ME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50D30-5790-1D48-8C3F-5BE8D4E2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78" y="5047641"/>
            <a:ext cx="1422400" cy="1422400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6C3436F-FD44-3840-B0DA-17160F2F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15555"/>
              </p:ext>
            </p:extLst>
          </p:nvPr>
        </p:nvGraphicFramePr>
        <p:xfrm>
          <a:off x="234428" y="1397000"/>
          <a:ext cx="8345900" cy="311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024">
                  <a:extLst>
                    <a:ext uri="{9D8B030D-6E8A-4147-A177-3AD203B41FA5}">
                      <a16:colId xmlns:a16="http://schemas.microsoft.com/office/drawing/2014/main" val="1314001388"/>
                    </a:ext>
                  </a:extLst>
                </a:gridCol>
                <a:gridCol w="2693096">
                  <a:extLst>
                    <a:ext uri="{9D8B030D-6E8A-4147-A177-3AD203B41FA5}">
                      <a16:colId xmlns:a16="http://schemas.microsoft.com/office/drawing/2014/main" val="3069553508"/>
                    </a:ext>
                  </a:extLst>
                </a:gridCol>
                <a:gridCol w="2861305">
                  <a:extLst>
                    <a:ext uri="{9D8B030D-6E8A-4147-A177-3AD203B41FA5}">
                      <a16:colId xmlns:a16="http://schemas.microsoft.com/office/drawing/2014/main" val="533404077"/>
                    </a:ext>
                  </a:extLst>
                </a:gridCol>
                <a:gridCol w="2086475">
                  <a:extLst>
                    <a:ext uri="{9D8B030D-6E8A-4147-A177-3AD203B41FA5}">
                      <a16:colId xmlns:a16="http://schemas.microsoft.com/office/drawing/2014/main" val="2200747722"/>
                    </a:ext>
                  </a:extLst>
                </a:gridCol>
              </a:tblGrid>
              <a:tr h="519482">
                <a:tc>
                  <a:txBody>
                    <a:bodyPr/>
                    <a:lstStyle/>
                    <a:p>
                      <a:r>
                        <a:rPr lang="fr-FR" noProof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Responsabilité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9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6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6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3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3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1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8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43CF8-1FB8-0347-A2C4-F58FFEF1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59" y="398567"/>
            <a:ext cx="7945438" cy="528638"/>
          </a:xfrm>
        </p:spPr>
        <p:txBody>
          <a:bodyPr/>
          <a:lstStyle/>
          <a:p>
            <a:r>
              <a:rPr lang="fr-FR" altLang="fr-FR" sz="2400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Identification des compétences nécessaire à la réalisation du projet </a:t>
            </a:r>
            <a:br>
              <a:rPr lang="fr-FR" altLang="fr-FR" sz="2400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br>
              <a:rPr lang="fr-FR" altLang="fr-FR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</a:br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9E50F8D-D344-1E41-BD83-97717654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28" y="5210827"/>
            <a:ext cx="6579731" cy="854901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lvl="2" indent="6350" defTabSz="300038" eaLnBrk="1" hangingPunct="1">
              <a:spcBef>
                <a:spcPct val="0"/>
              </a:spcBef>
              <a:buFont typeface="Times" pitchFamily="2" charset="0"/>
              <a:buNone/>
            </a:pPr>
            <a:r>
              <a:rPr lang="fr-FR" altLang="fr-FR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Compétence forte : 5</a:t>
            </a:r>
          </a:p>
          <a:p>
            <a:pPr marL="0" lvl="2" indent="6350" defTabSz="300038" eaLnBrk="1" hangingPunct="1">
              <a:spcBef>
                <a:spcPct val="0"/>
              </a:spcBef>
              <a:buFont typeface="Times" pitchFamily="2" charset="0"/>
              <a:buNone/>
            </a:pPr>
            <a:r>
              <a:rPr lang="fr-FR" altLang="fr-FR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Compétence moyenne : 3</a:t>
            </a:r>
          </a:p>
          <a:p>
            <a:pPr marL="0" lvl="2" indent="6350" defTabSz="300038" eaLnBrk="1" hangingPunct="1">
              <a:spcBef>
                <a:spcPct val="0"/>
              </a:spcBef>
              <a:buFont typeface="Times" pitchFamily="2" charset="0"/>
              <a:buNone/>
            </a:pPr>
            <a:r>
              <a:rPr lang="fr-FR" altLang="fr-FR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Compétence faible : 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50D30-5790-1D48-8C3F-5BE8D4E2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78" y="5047641"/>
            <a:ext cx="1422400" cy="1422400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6C3436F-FD44-3840-B0DA-17160F2F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2566"/>
              </p:ext>
            </p:extLst>
          </p:nvPr>
        </p:nvGraphicFramePr>
        <p:xfrm>
          <a:off x="434659" y="1447104"/>
          <a:ext cx="8345899" cy="311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791">
                  <a:extLst>
                    <a:ext uri="{9D8B030D-6E8A-4147-A177-3AD203B41FA5}">
                      <a16:colId xmlns:a16="http://schemas.microsoft.com/office/drawing/2014/main" val="1314001388"/>
                    </a:ext>
                  </a:extLst>
                </a:gridCol>
                <a:gridCol w="576197">
                  <a:extLst>
                    <a:ext uri="{9D8B030D-6E8A-4147-A177-3AD203B41FA5}">
                      <a16:colId xmlns:a16="http://schemas.microsoft.com/office/drawing/2014/main" val="3069553508"/>
                    </a:ext>
                  </a:extLst>
                </a:gridCol>
                <a:gridCol w="526094">
                  <a:extLst>
                    <a:ext uri="{9D8B030D-6E8A-4147-A177-3AD203B41FA5}">
                      <a16:colId xmlns:a16="http://schemas.microsoft.com/office/drawing/2014/main" val="533404077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2200747722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3883617739"/>
                    </a:ext>
                  </a:extLst>
                </a:gridCol>
                <a:gridCol w="513567">
                  <a:extLst>
                    <a:ext uri="{9D8B030D-6E8A-4147-A177-3AD203B41FA5}">
                      <a16:colId xmlns:a16="http://schemas.microsoft.com/office/drawing/2014/main" val="539936544"/>
                    </a:ext>
                  </a:extLst>
                </a:gridCol>
                <a:gridCol w="597671">
                  <a:extLst>
                    <a:ext uri="{9D8B030D-6E8A-4147-A177-3AD203B41FA5}">
                      <a16:colId xmlns:a16="http://schemas.microsoft.com/office/drawing/2014/main" val="3692007009"/>
                    </a:ext>
                  </a:extLst>
                </a:gridCol>
                <a:gridCol w="1043237">
                  <a:extLst>
                    <a:ext uri="{9D8B030D-6E8A-4147-A177-3AD203B41FA5}">
                      <a16:colId xmlns:a16="http://schemas.microsoft.com/office/drawing/2014/main" val="3223377447"/>
                    </a:ext>
                  </a:extLst>
                </a:gridCol>
              </a:tblGrid>
              <a:tr h="519482">
                <a:tc>
                  <a:txBody>
                    <a:bodyPr/>
                    <a:lstStyle/>
                    <a:p>
                      <a:r>
                        <a:rPr lang="fr-FR" noProof="0"/>
                        <a:t>Compétence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9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6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6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3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3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1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4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BAE43-FAAE-5641-B456-43508F2F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latin typeface="Verdana" panose="020B0604030504040204" pitchFamily="34" charset="0"/>
                <a:ea typeface="ＭＳ Ｐゴシック" panose="020B0600070205080204" pitchFamily="34" charset="-128"/>
              </a:rPr>
              <a:t>Contraintes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C0C4D-37CA-7642-926F-9A2328D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914400"/>
            <a:ext cx="8212138" cy="5234609"/>
          </a:xfrm>
        </p:spPr>
        <p:txBody>
          <a:bodyPr/>
          <a:lstStyle/>
          <a:p>
            <a:r>
              <a:rPr lang="fr-FR" altLang="fr-FR">
                <a:solidFill>
                  <a:srgbClr val="C6535B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Les contraintes</a:t>
            </a:r>
          </a:p>
          <a:p>
            <a:pPr lvl="1"/>
            <a:endParaRPr lang="fr-FR" altLang="fr-FR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fr-FR" altLang="fr-FR">
              <a:solidFill>
                <a:srgbClr val="C6535B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1302B7-20BF-544E-ACB5-C87E5EC4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78" y="5047641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85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23/06/2006 13:30:10&quot;&gt;&lt;Slide id=&quot;257&quot; dur=&quot;1.188&quot;/&gt;&lt;/Timings&gt;&lt;/WMTools&gt;"/>
</p:tagLst>
</file>

<file path=ppt/theme/theme1.xml><?xml version="1.0" encoding="utf-8"?>
<a:theme xmlns:a="http://schemas.openxmlformats.org/drawingml/2006/main" name="English slide confidential (11)">
  <a:themeElements>
    <a:clrScheme name="">
      <a:dk1>
        <a:srgbClr val="FF6600"/>
      </a:dk1>
      <a:lt1>
        <a:srgbClr val="FFFFFF"/>
      </a:lt1>
      <a:dk2>
        <a:srgbClr val="000000"/>
      </a:dk2>
      <a:lt2>
        <a:srgbClr val="424A52"/>
      </a:lt2>
      <a:accent1>
        <a:srgbClr val="332B24"/>
      </a:accent1>
      <a:accent2>
        <a:srgbClr val="C2BFB8"/>
      </a:accent2>
      <a:accent3>
        <a:srgbClr val="FFFFFF"/>
      </a:accent3>
      <a:accent4>
        <a:srgbClr val="DA5600"/>
      </a:accent4>
      <a:accent5>
        <a:srgbClr val="ADACAC"/>
      </a:accent5>
      <a:accent6>
        <a:srgbClr val="B0ADA6"/>
      </a:accent6>
      <a:hlink>
        <a:srgbClr val="CFC4B8"/>
      </a:hlink>
      <a:folHlink>
        <a:srgbClr val="FFFFFF"/>
      </a:folHlink>
    </a:clrScheme>
    <a:fontScheme name="English slide confidential (11)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glish slide confidential (1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 slide confidential (1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 slide confidential (1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 slide confidential (1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 slide confidential (1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 slide confidential (1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lish slide confidential (1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lish slide confidential (1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lish slide confidential (1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lish slide confidential (1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lish slide confidential (1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lish slide confidential (1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glish slide confidential (11) 13">
        <a:dk1>
          <a:srgbClr val="FF5900"/>
        </a:dk1>
        <a:lt1>
          <a:srgbClr val="FFFFFF"/>
        </a:lt1>
        <a:dk2>
          <a:srgbClr val="000000"/>
        </a:dk2>
        <a:lt2>
          <a:srgbClr val="636B7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4B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 slide confidential (11) 14">
        <a:dk1>
          <a:srgbClr val="FF5900"/>
        </a:dk1>
        <a:lt1>
          <a:srgbClr val="FFFFFF"/>
        </a:lt1>
        <a:dk2>
          <a:srgbClr val="F7D117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4B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 slide confidential (11) 15">
        <a:dk1>
          <a:srgbClr val="FF5900"/>
        </a:dk1>
        <a:lt1>
          <a:srgbClr val="FFFFFF"/>
        </a:lt1>
        <a:dk2>
          <a:srgbClr val="403B33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4B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glish slide confidential (11) 16">
        <a:dk1>
          <a:srgbClr val="FF6600"/>
        </a:dk1>
        <a:lt1>
          <a:srgbClr val="FFFFFF"/>
        </a:lt1>
        <a:dk2>
          <a:srgbClr val="F7D117"/>
        </a:dk2>
        <a:lt2>
          <a:srgbClr val="636B70"/>
        </a:lt2>
        <a:accent1>
          <a:srgbClr val="000000"/>
        </a:accent1>
        <a:accent2>
          <a:srgbClr val="C2BFB8"/>
        </a:accent2>
        <a:accent3>
          <a:srgbClr val="FFFFFF"/>
        </a:accent3>
        <a:accent4>
          <a:srgbClr val="DA5600"/>
        </a:accent4>
        <a:accent5>
          <a:srgbClr val="AAAAAA"/>
        </a:accent5>
        <a:accent6>
          <a:srgbClr val="B0ADA6"/>
        </a:accent6>
        <a:hlink>
          <a:srgbClr val="FCC917"/>
        </a:hlink>
        <a:folHlink>
          <a:srgbClr val="CFC4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English slide confidential (11)</Template>
  <TotalTime>36061</TotalTime>
  <Words>360</Words>
  <Application>Microsoft Macintosh PowerPoint</Application>
  <PresentationFormat>Affichage à l'écran (4:3)</PresentationFormat>
  <Paragraphs>97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Century Schoolbook</vt:lpstr>
      <vt:lpstr>Monotype Sorts</vt:lpstr>
      <vt:lpstr>Times</vt:lpstr>
      <vt:lpstr>Times New Roman</vt:lpstr>
      <vt:lpstr>Verdana</vt:lpstr>
      <vt:lpstr>Wingdings</vt:lpstr>
      <vt:lpstr>English slide confidential (11)</vt:lpstr>
      <vt:lpstr>TD Semaine 1  Note de clarification et PBS</vt:lpstr>
      <vt:lpstr>Présentation PowerPoint</vt:lpstr>
      <vt:lpstr>Le note de clarification (plan type)  </vt:lpstr>
      <vt:lpstr>Travail collectif</vt:lpstr>
      <vt:lpstr>Définition</vt:lpstr>
      <vt:lpstr>Définition</vt:lpstr>
      <vt:lpstr>Identification des acteurs : rôle, responsabilité </vt:lpstr>
      <vt:lpstr>Identification des compétences nécessaire à la réalisation du projet   </vt:lpstr>
      <vt:lpstr>Contraintes</vt:lpstr>
      <vt:lpstr>Risques</vt:lpstr>
      <vt:lpstr>Travail collectif</vt:lpstr>
      <vt:lpstr>Parties prenantes</vt:lpstr>
      <vt:lpstr>Parties prenantes</vt:lpstr>
      <vt:lpstr>Dessinez le PBS correspondant </vt:lpstr>
      <vt:lpstr>Bilan de l’atelier</vt:lpstr>
      <vt:lpstr>Notes personnelles</vt:lpstr>
    </vt:vector>
  </TitlesOfParts>
  <Company>UTSEUS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projet CS03</dc:title>
  <dc:creator>Lamrous sid</dc:creator>
  <cp:lastModifiedBy>Microsoft Office User</cp:lastModifiedBy>
  <cp:revision>421</cp:revision>
  <dcterms:created xsi:type="dcterms:W3CDTF">2006-08-04T14:57:46Z</dcterms:created>
  <dcterms:modified xsi:type="dcterms:W3CDTF">2022-01-20T17:30:27Z</dcterms:modified>
</cp:coreProperties>
</file>