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5" r:id="rId3"/>
    <p:sldId id="276" r:id="rId4"/>
    <p:sldId id="277" r:id="rId5"/>
    <p:sldId id="278" r:id="rId6"/>
    <p:sldId id="266" r:id="rId7"/>
    <p:sldId id="279" r:id="rId8"/>
    <p:sldId id="280" r:id="rId9"/>
    <p:sldId id="267" r:id="rId10"/>
    <p:sldId id="281" r:id="rId11"/>
    <p:sldId id="282" r:id="rId12"/>
    <p:sldId id="271" r:id="rId13"/>
    <p:sldId id="272" r:id="rId14"/>
    <p:sldId id="283"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p:cViewPr varScale="1">
        <p:scale>
          <a:sx n="114" d="100"/>
          <a:sy n="114" d="100"/>
        </p:scale>
        <p:origin x="512" y="17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3/5/21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3/5/21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3/5/21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3/5/21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3/5/21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3/5/21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3/5/21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3/5/21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3/5/21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3/5/21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3/5/21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3/5/21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896600" cy="1711037"/>
          </a:xfrm>
        </p:spPr>
        <p:txBody>
          <a:bodyPr/>
          <a:lstStyle/>
          <a:p>
            <a:pPr fontAlgn="base"/>
            <a:r>
              <a:rPr lang="en-US" b="1" dirty="0"/>
              <a:t>Microsoft Malware Prediction</a:t>
            </a:r>
          </a:p>
        </p:txBody>
      </p:sp>
      <p:sp>
        <p:nvSpPr>
          <p:cNvPr id="3" name="Subtitle 2"/>
          <p:cNvSpPr>
            <a:spLocks noGrp="1"/>
          </p:cNvSpPr>
          <p:nvPr>
            <p:ph type="subTitle" idx="1"/>
          </p:nvPr>
        </p:nvSpPr>
        <p:spPr/>
        <p:txBody>
          <a:bodyPr>
            <a:normAutofit fontScale="85000" lnSpcReduction="20000"/>
          </a:bodyPr>
          <a:lstStyle/>
          <a:p>
            <a:r>
              <a:rPr lang="en-US" dirty="0"/>
              <a:t>Predict if a machine will soon be hit with a malware</a:t>
            </a:r>
          </a:p>
          <a:p>
            <a:endParaRPr lang="en-US" dirty="0"/>
          </a:p>
          <a:p>
            <a:r>
              <a:rPr lang="en-US" dirty="0"/>
              <a:t>By Felix </a:t>
            </a:r>
            <a:r>
              <a:rPr lang="en-US" dirty="0" err="1"/>
              <a:t>Offei</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9144000" cy="1143000"/>
          </a:xfrm>
        </p:spPr>
        <p:txBody>
          <a:bodyPr/>
          <a:lstStyle/>
          <a:p>
            <a:r>
              <a:rPr lang="en-US" dirty="0"/>
              <a:t>Exploratory Data Analysis</a:t>
            </a:r>
            <a:br>
              <a:rPr lang="en-US" dirty="0"/>
            </a:br>
            <a:r>
              <a:rPr lang="en-US" sz="1400" dirty="0"/>
              <a:t>Relationship between Auto update and malware for win8defender devices</a:t>
            </a:r>
            <a:endParaRPr sz="1400" dirty="0"/>
          </a:p>
        </p:txBody>
      </p:sp>
      <p:pic>
        <p:nvPicPr>
          <p:cNvPr id="6" name="Content Placeholder 5">
            <a:extLst>
              <a:ext uri="{FF2B5EF4-FFF2-40B4-BE49-F238E27FC236}">
                <a16:creationId xmlns:a16="http://schemas.microsoft.com/office/drawing/2014/main" id="{097D8FED-4297-7C47-ACFA-2F6972A4ED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65762" y="1219200"/>
            <a:ext cx="7574752" cy="3429000"/>
          </a:xfrm>
        </p:spPr>
      </p:pic>
      <p:sp>
        <p:nvSpPr>
          <p:cNvPr id="3" name="TextBox 2">
            <a:extLst>
              <a:ext uri="{FF2B5EF4-FFF2-40B4-BE49-F238E27FC236}">
                <a16:creationId xmlns:a16="http://schemas.microsoft.com/office/drawing/2014/main" id="{64B7C263-73D9-C54C-8090-C16F5FED0633}"/>
              </a:ext>
            </a:extLst>
          </p:cNvPr>
          <p:cNvSpPr txBox="1"/>
          <p:nvPr/>
        </p:nvSpPr>
        <p:spPr>
          <a:xfrm>
            <a:off x="1865762" y="4819471"/>
            <a:ext cx="8649838" cy="1200329"/>
          </a:xfrm>
          <a:prstGeom prst="rect">
            <a:avLst/>
          </a:prstGeom>
          <a:noFill/>
        </p:spPr>
        <p:txBody>
          <a:bodyPr wrap="square" rtlCol="0">
            <a:spAutoFit/>
          </a:bodyPr>
          <a:lstStyle/>
          <a:p>
            <a:r>
              <a:rPr lang="en-US" dirty="0"/>
              <a:t>Again we really don't see a significant difference between these auto update options. </a:t>
            </a:r>
            <a:r>
              <a:rPr lang="en-US" dirty="0" err="1"/>
              <a:t>DowmloadNotify</a:t>
            </a:r>
            <a:r>
              <a:rPr lang="en-US" dirty="0"/>
              <a:t> seems to be doing well though when it comes malware infections. When the option was set to </a:t>
            </a:r>
            <a:r>
              <a:rPr lang="en-US" dirty="0" err="1"/>
              <a:t>DownloadNotify</a:t>
            </a:r>
            <a:r>
              <a:rPr lang="en-US" dirty="0"/>
              <a:t> 63% of the devices did not get infected with a malware.</a:t>
            </a:r>
          </a:p>
        </p:txBody>
      </p:sp>
    </p:spTree>
    <p:extLst>
      <p:ext uri="{BB962C8B-B14F-4D97-AF65-F5344CB8AC3E}">
        <p14:creationId xmlns:p14="http://schemas.microsoft.com/office/powerpoint/2010/main" val="192560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9144000" cy="1143000"/>
          </a:xfrm>
        </p:spPr>
        <p:txBody>
          <a:bodyPr/>
          <a:lstStyle/>
          <a:p>
            <a:r>
              <a:rPr lang="en-US" dirty="0"/>
              <a:t>Exploratory Data Analysis</a:t>
            </a:r>
            <a:br>
              <a:rPr lang="en-US" dirty="0"/>
            </a:br>
            <a:r>
              <a:rPr lang="en-US" sz="1400" dirty="0"/>
              <a:t>Relationship between Secure Boot Enabled and malware for win8defender devices</a:t>
            </a:r>
            <a:endParaRPr sz="1400" dirty="0"/>
          </a:p>
        </p:txBody>
      </p:sp>
      <p:pic>
        <p:nvPicPr>
          <p:cNvPr id="6" name="Content Placeholder 5">
            <a:extLst>
              <a:ext uri="{FF2B5EF4-FFF2-40B4-BE49-F238E27FC236}">
                <a16:creationId xmlns:a16="http://schemas.microsoft.com/office/drawing/2014/main" id="{097D8FED-4297-7C47-ACFA-2F6972A4ED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58184" y="1219200"/>
            <a:ext cx="6189908" cy="3429000"/>
          </a:xfrm>
        </p:spPr>
      </p:pic>
      <p:sp>
        <p:nvSpPr>
          <p:cNvPr id="3" name="TextBox 2">
            <a:extLst>
              <a:ext uri="{FF2B5EF4-FFF2-40B4-BE49-F238E27FC236}">
                <a16:creationId xmlns:a16="http://schemas.microsoft.com/office/drawing/2014/main" id="{64B7C263-73D9-C54C-8090-C16F5FED0633}"/>
              </a:ext>
            </a:extLst>
          </p:cNvPr>
          <p:cNvSpPr txBox="1"/>
          <p:nvPr/>
        </p:nvSpPr>
        <p:spPr>
          <a:xfrm>
            <a:off x="1865762" y="4819471"/>
            <a:ext cx="8649838" cy="923330"/>
          </a:xfrm>
          <a:prstGeom prst="rect">
            <a:avLst/>
          </a:prstGeom>
          <a:noFill/>
        </p:spPr>
        <p:txBody>
          <a:bodyPr wrap="square" rtlCol="0">
            <a:spAutoFit/>
          </a:bodyPr>
          <a:lstStyle/>
          <a:p>
            <a:r>
              <a:rPr lang="en-US" dirty="0"/>
              <a:t>When secure boot is enabled, more devices are less prone to malware, when secure boot is not enabled the devices are prone to malware. There isn't much significance though, it appears there's a breakup between these two groups somehow.</a:t>
            </a:r>
          </a:p>
        </p:txBody>
      </p:sp>
    </p:spTree>
    <p:extLst>
      <p:ext uri="{BB962C8B-B14F-4D97-AF65-F5344CB8AC3E}">
        <p14:creationId xmlns:p14="http://schemas.microsoft.com/office/powerpoint/2010/main" val="239161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endParaRPr dirty="0"/>
          </a:p>
        </p:txBody>
      </p:sp>
      <p:sp>
        <p:nvSpPr>
          <p:cNvPr id="3" name="Text Placeholder 2"/>
          <p:cNvSpPr>
            <a:spLocks noGrp="1"/>
          </p:cNvSpPr>
          <p:nvPr>
            <p:ph type="body" idx="1"/>
          </p:nvPr>
        </p:nvSpPr>
        <p:spPr/>
        <p:txBody>
          <a:bodyPr/>
          <a:lstStyle/>
          <a:p>
            <a:r>
              <a:rPr lang="en-US" dirty="0"/>
              <a:t>Models used for further analysis</a:t>
            </a:r>
            <a:endParaRPr dirty="0"/>
          </a:p>
        </p:txBody>
      </p:sp>
      <p:sp>
        <p:nvSpPr>
          <p:cNvPr id="4" name="Content Placeholder 3"/>
          <p:cNvSpPr>
            <a:spLocks noGrp="1"/>
          </p:cNvSpPr>
          <p:nvPr>
            <p:ph sz="half" idx="2"/>
          </p:nvPr>
        </p:nvSpPr>
        <p:spPr/>
        <p:txBody>
          <a:bodyPr/>
          <a:lstStyle/>
          <a:p>
            <a:r>
              <a:rPr lang="en-US" dirty="0"/>
              <a:t>Logistic Regression</a:t>
            </a:r>
          </a:p>
          <a:p>
            <a:r>
              <a:rPr lang="en-US" dirty="0"/>
              <a:t>Random Forest Classifier</a:t>
            </a:r>
          </a:p>
          <a:p>
            <a:r>
              <a:rPr lang="en-US" dirty="0" err="1"/>
              <a:t>XGBoost</a:t>
            </a:r>
            <a:r>
              <a:rPr lang="en-US" dirty="0"/>
              <a:t> Classifier</a:t>
            </a:r>
          </a:p>
          <a:p>
            <a:r>
              <a:rPr lang="en-US" dirty="0" err="1"/>
              <a:t>LightGBM</a:t>
            </a:r>
            <a:r>
              <a:rPr lang="en-US" dirty="0"/>
              <a:t> Classifier</a:t>
            </a:r>
          </a:p>
          <a:p>
            <a:r>
              <a:rPr lang="en-US" dirty="0"/>
              <a:t>Dummy Classifier</a:t>
            </a:r>
            <a:endParaRPr dirty="0"/>
          </a:p>
        </p:txBody>
      </p:sp>
    </p:spTree>
    <p:extLst>
      <p:ext uri="{BB962C8B-B14F-4D97-AF65-F5344CB8AC3E}">
        <p14:creationId xmlns:p14="http://schemas.microsoft.com/office/powerpoint/2010/main" val="1475842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endParaRPr dirty="0"/>
          </a:p>
        </p:txBody>
      </p:sp>
      <p:graphicFrame>
        <p:nvGraphicFramePr>
          <p:cNvPr id="3" name="Table 3">
            <a:extLst>
              <a:ext uri="{FF2B5EF4-FFF2-40B4-BE49-F238E27FC236}">
                <a16:creationId xmlns:a16="http://schemas.microsoft.com/office/drawing/2014/main" id="{2047CFD6-3C9B-C84B-9652-706B239CEC4E}"/>
              </a:ext>
            </a:extLst>
          </p:cNvPr>
          <p:cNvGraphicFramePr>
            <a:graphicFrameLocks noGrp="1"/>
          </p:cNvGraphicFramePr>
          <p:nvPr>
            <p:extLst>
              <p:ext uri="{D42A27DB-BD31-4B8C-83A1-F6EECF244321}">
                <p14:modId xmlns:p14="http://schemas.microsoft.com/office/powerpoint/2010/main" val="4247707728"/>
              </p:ext>
            </p:extLst>
          </p:nvPr>
        </p:nvGraphicFramePr>
        <p:xfrm>
          <a:off x="1524000" y="1940064"/>
          <a:ext cx="8128000" cy="22250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141660666"/>
                    </a:ext>
                  </a:extLst>
                </a:gridCol>
                <a:gridCol w="4064000">
                  <a:extLst>
                    <a:ext uri="{9D8B030D-6E8A-4147-A177-3AD203B41FA5}">
                      <a16:colId xmlns:a16="http://schemas.microsoft.com/office/drawing/2014/main" val="2899831044"/>
                    </a:ext>
                  </a:extLst>
                </a:gridCol>
              </a:tblGrid>
              <a:tr h="370840">
                <a:tc>
                  <a:txBody>
                    <a:bodyPr/>
                    <a:lstStyle/>
                    <a:p>
                      <a:r>
                        <a:rPr lang="en-US" dirty="0"/>
                        <a:t>Model</a:t>
                      </a:r>
                    </a:p>
                  </a:txBody>
                  <a:tcPr/>
                </a:tc>
                <a:tc>
                  <a:txBody>
                    <a:bodyPr/>
                    <a:lstStyle/>
                    <a:p>
                      <a:r>
                        <a:rPr lang="en-US" dirty="0"/>
                        <a:t>AUC Score</a:t>
                      </a:r>
                    </a:p>
                  </a:txBody>
                  <a:tcPr/>
                </a:tc>
                <a:extLst>
                  <a:ext uri="{0D108BD9-81ED-4DB2-BD59-A6C34878D82A}">
                    <a16:rowId xmlns:a16="http://schemas.microsoft.com/office/drawing/2014/main" val="1406594235"/>
                  </a:ext>
                </a:extLst>
              </a:tr>
              <a:tr h="370840">
                <a:tc>
                  <a:txBody>
                    <a:bodyPr/>
                    <a:lstStyle/>
                    <a:p>
                      <a:r>
                        <a:rPr lang="en-US" dirty="0"/>
                        <a:t>Dummy Classifier</a:t>
                      </a:r>
                    </a:p>
                  </a:txBody>
                  <a:tcPr/>
                </a:tc>
                <a:tc>
                  <a:txBody>
                    <a:bodyPr/>
                    <a:lstStyle/>
                    <a:p>
                      <a:r>
                        <a:rPr lang="en-US" dirty="0"/>
                        <a:t>0.55</a:t>
                      </a:r>
                    </a:p>
                  </a:txBody>
                  <a:tcPr/>
                </a:tc>
                <a:extLst>
                  <a:ext uri="{0D108BD9-81ED-4DB2-BD59-A6C34878D82A}">
                    <a16:rowId xmlns:a16="http://schemas.microsoft.com/office/drawing/2014/main" val="1854074440"/>
                  </a:ext>
                </a:extLst>
              </a:tr>
              <a:tr h="370840">
                <a:tc>
                  <a:txBody>
                    <a:bodyPr/>
                    <a:lstStyle/>
                    <a:p>
                      <a:r>
                        <a:rPr lang="en-US" dirty="0"/>
                        <a:t>Logistic Regression</a:t>
                      </a:r>
                    </a:p>
                  </a:txBody>
                  <a:tcPr/>
                </a:tc>
                <a:tc>
                  <a:txBody>
                    <a:bodyPr/>
                    <a:lstStyle/>
                    <a:p>
                      <a:r>
                        <a:rPr lang="en-US" dirty="0"/>
                        <a:t>0.633</a:t>
                      </a:r>
                    </a:p>
                  </a:txBody>
                  <a:tcPr/>
                </a:tc>
                <a:extLst>
                  <a:ext uri="{0D108BD9-81ED-4DB2-BD59-A6C34878D82A}">
                    <a16:rowId xmlns:a16="http://schemas.microsoft.com/office/drawing/2014/main" val="4149723364"/>
                  </a:ext>
                </a:extLst>
              </a:tr>
              <a:tr h="370840">
                <a:tc>
                  <a:txBody>
                    <a:bodyPr/>
                    <a:lstStyle/>
                    <a:p>
                      <a:r>
                        <a:rPr lang="en-US" dirty="0"/>
                        <a:t>Random Forest Classifier</a:t>
                      </a:r>
                    </a:p>
                  </a:txBody>
                  <a:tcPr/>
                </a:tc>
                <a:tc>
                  <a:txBody>
                    <a:bodyPr/>
                    <a:lstStyle/>
                    <a:p>
                      <a:r>
                        <a:rPr lang="en-US" dirty="0"/>
                        <a:t>0.641</a:t>
                      </a:r>
                    </a:p>
                  </a:txBody>
                  <a:tcPr/>
                </a:tc>
                <a:extLst>
                  <a:ext uri="{0D108BD9-81ED-4DB2-BD59-A6C34878D82A}">
                    <a16:rowId xmlns:a16="http://schemas.microsoft.com/office/drawing/2014/main" val="3857191692"/>
                  </a:ext>
                </a:extLst>
              </a:tr>
              <a:tr h="370840">
                <a:tc>
                  <a:txBody>
                    <a:bodyPr/>
                    <a:lstStyle/>
                    <a:p>
                      <a:r>
                        <a:rPr lang="en-US" b="1" dirty="0" err="1"/>
                        <a:t>XGBoost</a:t>
                      </a:r>
                      <a:r>
                        <a:rPr lang="en-US" b="1" dirty="0"/>
                        <a:t> Classifier</a:t>
                      </a:r>
                    </a:p>
                  </a:txBody>
                  <a:tcPr/>
                </a:tc>
                <a:tc>
                  <a:txBody>
                    <a:bodyPr/>
                    <a:lstStyle/>
                    <a:p>
                      <a:r>
                        <a:rPr lang="en-US" b="1" dirty="0"/>
                        <a:t>0.665</a:t>
                      </a:r>
                    </a:p>
                  </a:txBody>
                  <a:tcPr/>
                </a:tc>
                <a:extLst>
                  <a:ext uri="{0D108BD9-81ED-4DB2-BD59-A6C34878D82A}">
                    <a16:rowId xmlns:a16="http://schemas.microsoft.com/office/drawing/2014/main" val="1586364201"/>
                  </a:ext>
                </a:extLst>
              </a:tr>
              <a:tr h="370840">
                <a:tc>
                  <a:txBody>
                    <a:bodyPr/>
                    <a:lstStyle/>
                    <a:p>
                      <a:r>
                        <a:rPr lang="en-US" dirty="0" err="1"/>
                        <a:t>LightGBM</a:t>
                      </a:r>
                      <a:r>
                        <a:rPr lang="en-US" dirty="0"/>
                        <a:t> Classifier</a:t>
                      </a:r>
                    </a:p>
                  </a:txBody>
                  <a:tcPr/>
                </a:tc>
                <a:tc>
                  <a:txBody>
                    <a:bodyPr/>
                    <a:lstStyle/>
                    <a:p>
                      <a:r>
                        <a:rPr lang="en-US" dirty="0"/>
                        <a:t>0.654</a:t>
                      </a:r>
                    </a:p>
                  </a:txBody>
                  <a:tcPr/>
                </a:tc>
                <a:extLst>
                  <a:ext uri="{0D108BD9-81ED-4DB2-BD59-A6C34878D82A}">
                    <a16:rowId xmlns:a16="http://schemas.microsoft.com/office/drawing/2014/main" val="3978528571"/>
                  </a:ext>
                </a:extLst>
              </a:tr>
            </a:tbl>
          </a:graphicData>
        </a:graphic>
      </p:graphicFrame>
    </p:spTree>
    <p:extLst>
      <p:ext uri="{BB962C8B-B14F-4D97-AF65-F5344CB8AC3E}">
        <p14:creationId xmlns:p14="http://schemas.microsoft.com/office/powerpoint/2010/main" val="21598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XGBoost</a:t>
            </a:r>
            <a:r>
              <a:rPr lang="en-US" dirty="0"/>
              <a:t> Hyperparameters</a:t>
            </a:r>
            <a:endParaRPr dirty="0"/>
          </a:p>
        </p:txBody>
      </p:sp>
      <p:graphicFrame>
        <p:nvGraphicFramePr>
          <p:cNvPr id="3" name="Table 3">
            <a:extLst>
              <a:ext uri="{FF2B5EF4-FFF2-40B4-BE49-F238E27FC236}">
                <a16:creationId xmlns:a16="http://schemas.microsoft.com/office/drawing/2014/main" id="{2047CFD6-3C9B-C84B-9652-706B239CEC4E}"/>
              </a:ext>
            </a:extLst>
          </p:cNvPr>
          <p:cNvGraphicFramePr>
            <a:graphicFrameLocks noGrp="1"/>
          </p:cNvGraphicFramePr>
          <p:nvPr>
            <p:extLst>
              <p:ext uri="{D42A27DB-BD31-4B8C-83A1-F6EECF244321}">
                <p14:modId xmlns:p14="http://schemas.microsoft.com/office/powerpoint/2010/main" val="873882362"/>
              </p:ext>
            </p:extLst>
          </p:nvPr>
        </p:nvGraphicFramePr>
        <p:xfrm>
          <a:off x="1524000" y="1940064"/>
          <a:ext cx="8128000" cy="259588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141660666"/>
                    </a:ext>
                  </a:extLst>
                </a:gridCol>
                <a:gridCol w="4064000">
                  <a:extLst>
                    <a:ext uri="{9D8B030D-6E8A-4147-A177-3AD203B41FA5}">
                      <a16:colId xmlns:a16="http://schemas.microsoft.com/office/drawing/2014/main" val="2899831044"/>
                    </a:ext>
                  </a:extLst>
                </a:gridCol>
              </a:tblGrid>
              <a:tr h="370840">
                <a:tc>
                  <a:txBody>
                    <a:bodyPr/>
                    <a:lstStyle/>
                    <a:p>
                      <a:r>
                        <a:rPr lang="en-US" dirty="0"/>
                        <a:t>Hyperparameters</a:t>
                      </a:r>
                    </a:p>
                  </a:txBody>
                  <a:tcPr/>
                </a:tc>
                <a:tc>
                  <a:txBody>
                    <a:bodyPr/>
                    <a:lstStyle/>
                    <a:p>
                      <a:r>
                        <a:rPr lang="en-US" dirty="0"/>
                        <a:t>AUC Score</a:t>
                      </a:r>
                    </a:p>
                  </a:txBody>
                  <a:tcPr/>
                </a:tc>
                <a:extLst>
                  <a:ext uri="{0D108BD9-81ED-4DB2-BD59-A6C34878D82A}">
                    <a16:rowId xmlns:a16="http://schemas.microsoft.com/office/drawing/2014/main" val="1406594235"/>
                  </a:ext>
                </a:extLst>
              </a:tr>
              <a:tr h="370840">
                <a:tc>
                  <a:txBody>
                    <a:bodyPr/>
                    <a:lstStyle/>
                    <a:p>
                      <a:r>
                        <a:rPr lang="en-US" dirty="0"/>
                        <a:t>subsample</a:t>
                      </a:r>
                    </a:p>
                  </a:txBody>
                  <a:tcPr/>
                </a:tc>
                <a:tc>
                  <a:txBody>
                    <a:bodyPr/>
                    <a:lstStyle/>
                    <a:p>
                      <a:r>
                        <a:rPr lang="en-US" dirty="0"/>
                        <a:t>0.9940467</a:t>
                      </a:r>
                    </a:p>
                  </a:txBody>
                  <a:tcPr/>
                </a:tc>
                <a:extLst>
                  <a:ext uri="{0D108BD9-81ED-4DB2-BD59-A6C34878D82A}">
                    <a16:rowId xmlns:a16="http://schemas.microsoft.com/office/drawing/2014/main" val="1930144311"/>
                  </a:ext>
                </a:extLst>
              </a:tr>
              <a:tr h="370840">
                <a:tc>
                  <a:txBody>
                    <a:bodyPr/>
                    <a:lstStyle/>
                    <a:p>
                      <a:r>
                        <a:rPr lang="en-US" dirty="0" err="1"/>
                        <a:t>colsample_bytree</a:t>
                      </a:r>
                      <a:endParaRPr lang="en-US" dirty="0"/>
                    </a:p>
                  </a:txBody>
                  <a:tcPr/>
                </a:tc>
                <a:tc>
                  <a:txBody>
                    <a:bodyPr/>
                    <a:lstStyle/>
                    <a:p>
                      <a:r>
                        <a:rPr lang="en-US" dirty="0"/>
                        <a:t>0.850548</a:t>
                      </a:r>
                      <a:endParaRPr lang="en-US" b="1" dirty="0"/>
                    </a:p>
                  </a:txBody>
                  <a:tcPr/>
                </a:tc>
                <a:extLst>
                  <a:ext uri="{0D108BD9-81ED-4DB2-BD59-A6C34878D82A}">
                    <a16:rowId xmlns:a16="http://schemas.microsoft.com/office/drawing/2014/main" val="1854074440"/>
                  </a:ext>
                </a:extLst>
              </a:tr>
              <a:tr h="370840">
                <a:tc>
                  <a:txBody>
                    <a:bodyPr/>
                    <a:lstStyle/>
                    <a:p>
                      <a:r>
                        <a:rPr lang="en-US" dirty="0" err="1"/>
                        <a:t>learning_rate</a:t>
                      </a:r>
                      <a:endParaRPr lang="en-US" dirty="0"/>
                    </a:p>
                  </a:txBody>
                  <a:tcPr/>
                </a:tc>
                <a:tc>
                  <a:txBody>
                    <a:bodyPr/>
                    <a:lstStyle/>
                    <a:p>
                      <a:r>
                        <a:rPr lang="en-US" dirty="0"/>
                        <a:t>0.0943723</a:t>
                      </a:r>
                    </a:p>
                  </a:txBody>
                  <a:tcPr/>
                </a:tc>
                <a:extLst>
                  <a:ext uri="{0D108BD9-81ED-4DB2-BD59-A6C34878D82A}">
                    <a16:rowId xmlns:a16="http://schemas.microsoft.com/office/drawing/2014/main" val="4149723364"/>
                  </a:ext>
                </a:extLst>
              </a:tr>
              <a:tr h="370840">
                <a:tc>
                  <a:txBody>
                    <a:bodyPr/>
                    <a:lstStyle/>
                    <a:p>
                      <a:r>
                        <a:rPr lang="en-US" dirty="0" err="1"/>
                        <a:t>max_depth</a:t>
                      </a:r>
                      <a:endParaRPr lang="en-US" dirty="0"/>
                    </a:p>
                  </a:txBody>
                  <a:tcPr/>
                </a:tc>
                <a:tc>
                  <a:txBody>
                    <a:bodyPr/>
                    <a:lstStyle/>
                    <a:p>
                      <a:r>
                        <a:rPr lang="en-US" dirty="0"/>
                        <a:t>5</a:t>
                      </a:r>
                    </a:p>
                  </a:txBody>
                  <a:tcPr/>
                </a:tc>
                <a:extLst>
                  <a:ext uri="{0D108BD9-81ED-4DB2-BD59-A6C34878D82A}">
                    <a16:rowId xmlns:a16="http://schemas.microsoft.com/office/drawing/2014/main" val="3857191692"/>
                  </a:ext>
                </a:extLst>
              </a:tr>
              <a:tr h="370840">
                <a:tc>
                  <a:txBody>
                    <a:bodyPr/>
                    <a:lstStyle/>
                    <a:p>
                      <a:r>
                        <a:rPr lang="en-US" dirty="0" err="1"/>
                        <a:t>min_child_weight</a:t>
                      </a:r>
                      <a:endParaRPr lang="en-US" b="1" dirty="0"/>
                    </a:p>
                  </a:txBody>
                  <a:tcPr/>
                </a:tc>
                <a:tc>
                  <a:txBody>
                    <a:bodyPr/>
                    <a:lstStyle/>
                    <a:p>
                      <a:r>
                        <a:rPr lang="en-US" b="0" dirty="0"/>
                        <a:t>2</a:t>
                      </a:r>
                    </a:p>
                  </a:txBody>
                  <a:tcPr/>
                </a:tc>
                <a:extLst>
                  <a:ext uri="{0D108BD9-81ED-4DB2-BD59-A6C34878D82A}">
                    <a16:rowId xmlns:a16="http://schemas.microsoft.com/office/drawing/2014/main" val="1586364201"/>
                  </a:ext>
                </a:extLst>
              </a:tr>
              <a:tr h="370840">
                <a:tc>
                  <a:txBody>
                    <a:bodyPr/>
                    <a:lstStyle/>
                    <a:p>
                      <a:r>
                        <a:rPr lang="en-US" dirty="0" err="1"/>
                        <a:t>n_estimators</a:t>
                      </a:r>
                      <a:endParaRPr lang="en-US" dirty="0"/>
                    </a:p>
                  </a:txBody>
                  <a:tcPr/>
                </a:tc>
                <a:tc>
                  <a:txBody>
                    <a:bodyPr/>
                    <a:lstStyle/>
                    <a:p>
                      <a:r>
                        <a:rPr lang="en-US" dirty="0"/>
                        <a:t>263</a:t>
                      </a:r>
                    </a:p>
                  </a:txBody>
                  <a:tcPr/>
                </a:tc>
                <a:extLst>
                  <a:ext uri="{0D108BD9-81ED-4DB2-BD59-A6C34878D82A}">
                    <a16:rowId xmlns:a16="http://schemas.microsoft.com/office/drawing/2014/main" val="3978528571"/>
                  </a:ext>
                </a:extLst>
              </a:tr>
            </a:tbl>
          </a:graphicData>
        </a:graphic>
      </p:graphicFrame>
    </p:spTree>
    <p:extLst>
      <p:ext uri="{BB962C8B-B14F-4D97-AF65-F5344CB8AC3E}">
        <p14:creationId xmlns:p14="http://schemas.microsoft.com/office/powerpoint/2010/main" val="1549878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endParaRPr dirty="0"/>
          </a:p>
        </p:txBody>
      </p:sp>
      <p:sp>
        <p:nvSpPr>
          <p:cNvPr id="4" name="Content Placeholder 3"/>
          <p:cNvSpPr>
            <a:spLocks noGrp="1"/>
          </p:cNvSpPr>
          <p:nvPr>
            <p:ph sz="half" idx="2"/>
          </p:nvPr>
        </p:nvSpPr>
        <p:spPr>
          <a:xfrm>
            <a:off x="1527048" y="1828800"/>
            <a:ext cx="4343400" cy="3581401"/>
          </a:xfrm>
        </p:spPr>
        <p:txBody>
          <a:bodyPr>
            <a:normAutofit/>
          </a:bodyPr>
          <a:lstStyle/>
          <a:p>
            <a:r>
              <a:rPr lang="en-US" dirty="0"/>
              <a:t>Secure boot must be enabled on all devices</a:t>
            </a:r>
          </a:p>
          <a:p>
            <a:r>
              <a:rPr lang="en-US" dirty="0"/>
              <a:t>Preinstalled good cybersecurity programs</a:t>
            </a:r>
          </a:p>
          <a:p>
            <a:r>
              <a:rPr lang="en-US" dirty="0"/>
              <a:t>Automatic updates should be mandated regardless</a:t>
            </a:r>
          </a:p>
          <a:p>
            <a:r>
              <a:rPr lang="en-US" dirty="0"/>
              <a:t>Frequently changing of passwords</a:t>
            </a:r>
          </a:p>
          <a:p>
            <a:r>
              <a:rPr lang="en-US" dirty="0"/>
              <a:t>Avoid downloading from untrusted websites</a:t>
            </a:r>
          </a:p>
        </p:txBody>
      </p:sp>
    </p:spTree>
    <p:extLst>
      <p:ext uri="{BB962C8B-B14F-4D97-AF65-F5344CB8AC3E}">
        <p14:creationId xmlns:p14="http://schemas.microsoft.com/office/powerpoint/2010/main" val="413689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Improvements</a:t>
            </a:r>
            <a:endParaRPr dirty="0"/>
          </a:p>
        </p:txBody>
      </p:sp>
      <p:sp>
        <p:nvSpPr>
          <p:cNvPr id="4" name="Content Placeholder 3"/>
          <p:cNvSpPr>
            <a:spLocks noGrp="1"/>
          </p:cNvSpPr>
          <p:nvPr>
            <p:ph sz="half" idx="2"/>
          </p:nvPr>
        </p:nvSpPr>
        <p:spPr>
          <a:xfrm>
            <a:off x="1527048" y="1828800"/>
            <a:ext cx="4343400" cy="3581401"/>
          </a:xfrm>
        </p:spPr>
        <p:txBody>
          <a:bodyPr>
            <a:normAutofit/>
          </a:bodyPr>
          <a:lstStyle/>
          <a:p>
            <a:r>
              <a:rPr lang="en-US" dirty="0"/>
              <a:t>Use more data</a:t>
            </a:r>
          </a:p>
          <a:p>
            <a:r>
              <a:rPr lang="en-US" dirty="0"/>
              <a:t>Add more features</a:t>
            </a:r>
          </a:p>
          <a:p>
            <a:r>
              <a:rPr lang="en-US" dirty="0"/>
              <a:t>Missing values should be addressed</a:t>
            </a:r>
          </a:p>
          <a:p>
            <a:r>
              <a:rPr lang="en-US" dirty="0"/>
              <a:t>Exploring sophisticated models and other hyperparameters</a:t>
            </a:r>
          </a:p>
        </p:txBody>
      </p:sp>
    </p:spTree>
    <p:extLst>
      <p:ext uri="{BB962C8B-B14F-4D97-AF65-F5344CB8AC3E}">
        <p14:creationId xmlns:p14="http://schemas.microsoft.com/office/powerpoint/2010/main" val="65819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Objectives</a:t>
            </a:r>
            <a:endParaRPr dirty="0"/>
          </a:p>
        </p:txBody>
      </p:sp>
      <p:sp>
        <p:nvSpPr>
          <p:cNvPr id="14" name="Content Placeholder 13"/>
          <p:cNvSpPr>
            <a:spLocks noGrp="1"/>
          </p:cNvSpPr>
          <p:nvPr>
            <p:ph idx="1"/>
          </p:nvPr>
        </p:nvSpPr>
        <p:spPr/>
        <p:txBody>
          <a:bodyPr/>
          <a:lstStyle/>
          <a:p>
            <a:r>
              <a:rPr lang="en-US" dirty="0"/>
              <a:t>Relationships between various features and malware detection</a:t>
            </a:r>
            <a:endParaRPr dirty="0"/>
          </a:p>
          <a:p>
            <a:r>
              <a:rPr lang="en-US" dirty="0"/>
              <a:t>Predict a Windows machine’s probability of getting infected by various families of malware, based on different properties of that machine</a:t>
            </a:r>
            <a:endParaRPr dirty="0"/>
          </a:p>
          <a:p>
            <a:r>
              <a:rPr lang="en-US" dirty="0"/>
              <a:t>Develop models to look for any associations</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endParaRPr dirty="0"/>
          </a:p>
        </p:txBody>
      </p:sp>
      <p:sp>
        <p:nvSpPr>
          <p:cNvPr id="14" name="Content Placeholder 13"/>
          <p:cNvSpPr>
            <a:spLocks noGrp="1"/>
          </p:cNvSpPr>
          <p:nvPr>
            <p:ph idx="1"/>
          </p:nvPr>
        </p:nvSpPr>
        <p:spPr/>
        <p:txBody>
          <a:bodyPr/>
          <a:lstStyle/>
          <a:p>
            <a:pPr marL="0" indent="0">
              <a:buNone/>
            </a:pPr>
            <a:r>
              <a:rPr lang="en-US" dirty="0"/>
              <a:t>Malware is any malicious program that harm computer devices. Their objective is to disable and damage devices ranging from computers, phones, tablets etc. They do so by taking partial control of these devices. To prevent these malicious attacks from stealing important data, it’s in our interest to protect our data by preventing these attacks on our devices</a:t>
            </a:r>
            <a:endParaRPr dirty="0"/>
          </a:p>
        </p:txBody>
      </p:sp>
    </p:spTree>
    <p:extLst>
      <p:ext uri="{BB962C8B-B14F-4D97-AF65-F5344CB8AC3E}">
        <p14:creationId xmlns:p14="http://schemas.microsoft.com/office/powerpoint/2010/main" val="254169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How to tell if affected by a malware?</a:t>
            </a:r>
            <a:endParaRPr dirty="0"/>
          </a:p>
        </p:txBody>
      </p:sp>
      <p:sp>
        <p:nvSpPr>
          <p:cNvPr id="14" name="Content Placeholder 13"/>
          <p:cNvSpPr>
            <a:spLocks noGrp="1"/>
          </p:cNvSpPr>
          <p:nvPr>
            <p:ph idx="1"/>
          </p:nvPr>
        </p:nvSpPr>
        <p:spPr/>
        <p:txBody>
          <a:bodyPr/>
          <a:lstStyle/>
          <a:p>
            <a:r>
              <a:rPr lang="en-US" dirty="0"/>
              <a:t>Device slows down without any prior issues</a:t>
            </a:r>
          </a:p>
          <a:p>
            <a:r>
              <a:rPr lang="en-US" dirty="0"/>
              <a:t>Unexpected pop-up ads</a:t>
            </a:r>
          </a:p>
          <a:p>
            <a:r>
              <a:rPr lang="en-US" dirty="0"/>
              <a:t>Change in browser settings</a:t>
            </a:r>
          </a:p>
          <a:p>
            <a:r>
              <a:rPr lang="en-US" dirty="0"/>
              <a:t>Lose access to files or unable to unlock device</a:t>
            </a:r>
          </a:p>
          <a:p>
            <a:r>
              <a:rPr lang="en-US" dirty="0"/>
              <a:t>Device crashes</a:t>
            </a:r>
          </a:p>
        </p:txBody>
      </p:sp>
    </p:spTree>
    <p:extLst>
      <p:ext uri="{BB962C8B-B14F-4D97-AF65-F5344CB8AC3E}">
        <p14:creationId xmlns:p14="http://schemas.microsoft.com/office/powerpoint/2010/main" val="107535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0200" y="1600200"/>
            <a:ext cx="9144000" cy="1905000"/>
          </a:xfrm>
        </p:spPr>
        <p:txBody>
          <a:bodyPr>
            <a:normAutofit fontScale="90000"/>
          </a:bodyPr>
          <a:lstStyle/>
          <a:p>
            <a:r>
              <a:rPr lang="en-US" dirty="0"/>
              <a:t>The two most common ways that malware affects our devices are through email and the internet:</a:t>
            </a:r>
            <a:br>
              <a:rPr lang="en-US" dirty="0"/>
            </a:br>
            <a:endParaRPr dirty="0"/>
          </a:p>
        </p:txBody>
      </p:sp>
      <p:sp>
        <p:nvSpPr>
          <p:cNvPr id="6" name="Title 12">
            <a:extLst>
              <a:ext uri="{FF2B5EF4-FFF2-40B4-BE49-F238E27FC236}">
                <a16:creationId xmlns:a16="http://schemas.microsoft.com/office/drawing/2014/main" id="{E8088087-0F7E-844B-A512-AC9D0EC92E50}"/>
              </a:ext>
            </a:extLst>
          </p:cNvPr>
          <p:cNvSpPr txBox="1">
            <a:spLocks/>
          </p:cNvSpPr>
          <p:nvPr/>
        </p:nvSpPr>
        <p:spPr>
          <a:xfrm>
            <a:off x="1600200" y="3352800"/>
            <a:ext cx="9144000" cy="1905000"/>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457200" indent="-457200">
              <a:buFont typeface="Arial" panose="020B0604020202020204" pitchFamily="34" charset="0"/>
              <a:buChar char="•"/>
            </a:pPr>
            <a:r>
              <a:rPr lang="en-US" dirty="0"/>
              <a:t>Through hacked websites</a:t>
            </a:r>
          </a:p>
          <a:p>
            <a:pPr marL="457200" indent="-457200">
              <a:buFont typeface="Arial" panose="020B0604020202020204" pitchFamily="34" charset="0"/>
              <a:buChar char="•"/>
            </a:pPr>
            <a:r>
              <a:rPr lang="en-US" dirty="0"/>
              <a:t>Clicking on malicious ads</a:t>
            </a:r>
          </a:p>
          <a:p>
            <a:pPr marL="457200" indent="-457200">
              <a:buFont typeface="Arial" panose="020B0604020202020204" pitchFamily="34" charset="0"/>
              <a:buChar char="•"/>
            </a:pPr>
            <a:r>
              <a:rPr lang="en-US" dirty="0"/>
              <a:t>Download and installing of aps from 3</a:t>
            </a:r>
            <a:r>
              <a:rPr lang="en-US" baseline="30000" dirty="0"/>
              <a:t>rd</a:t>
            </a:r>
            <a:r>
              <a:rPr lang="en-US" dirty="0"/>
              <a:t> party websites</a:t>
            </a:r>
          </a:p>
          <a:p>
            <a:pPr marL="457200" indent="-457200">
              <a:buFont typeface="Arial" panose="020B0604020202020204" pitchFamily="34" charset="0"/>
              <a:buChar char="•"/>
            </a:pPr>
            <a:r>
              <a:rPr lang="en-US" dirty="0"/>
              <a:t>Open malicious email </a:t>
            </a:r>
            <a:r>
              <a:rPr lang="en-US" dirty="0" err="1"/>
              <a:t>attachements</a:t>
            </a:r>
            <a:endParaRPr lang="en-US" dirty="0"/>
          </a:p>
        </p:txBody>
      </p:sp>
    </p:spTree>
    <p:extLst>
      <p:ext uri="{BB962C8B-B14F-4D97-AF65-F5344CB8AC3E}">
        <p14:creationId xmlns:p14="http://schemas.microsoft.com/office/powerpoint/2010/main" val="54051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9144000" cy="1143000"/>
          </a:xfrm>
        </p:spPr>
        <p:txBody>
          <a:bodyPr/>
          <a:lstStyle/>
          <a:p>
            <a:r>
              <a:rPr lang="en-US" dirty="0"/>
              <a:t>Exploratory Data Analysis</a:t>
            </a:r>
            <a:br>
              <a:rPr lang="en-US" dirty="0"/>
            </a:br>
            <a:r>
              <a:rPr lang="en-US" sz="1400" dirty="0"/>
              <a:t>Devices running under win8defender</a:t>
            </a:r>
            <a:endParaRPr sz="1400" dirty="0"/>
          </a:p>
        </p:txBody>
      </p:sp>
      <p:pic>
        <p:nvPicPr>
          <p:cNvPr id="6" name="Content Placeholder 5" descr="Chart, bar chart&#10;&#10;Description automatically generated">
            <a:extLst>
              <a:ext uri="{FF2B5EF4-FFF2-40B4-BE49-F238E27FC236}">
                <a16:creationId xmlns:a16="http://schemas.microsoft.com/office/drawing/2014/main" id="{097D8FED-4297-7C47-ACFA-2F6972A4ED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230493"/>
            <a:ext cx="5291588" cy="5398907"/>
          </a:xfrm>
        </p:spPr>
      </p:pic>
    </p:spTree>
    <p:extLst>
      <p:ext uri="{BB962C8B-B14F-4D97-AF65-F5344CB8AC3E}">
        <p14:creationId xmlns:p14="http://schemas.microsoft.com/office/powerpoint/2010/main" val="211619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9144000" cy="1143000"/>
          </a:xfrm>
        </p:spPr>
        <p:txBody>
          <a:bodyPr/>
          <a:lstStyle/>
          <a:p>
            <a:r>
              <a:rPr lang="en-US" dirty="0"/>
              <a:t>Exploratory Data Analysis</a:t>
            </a:r>
            <a:endParaRPr dirty="0"/>
          </a:p>
        </p:txBody>
      </p:sp>
      <p:sp>
        <p:nvSpPr>
          <p:cNvPr id="4" name="Content Placeholder 3">
            <a:extLst>
              <a:ext uri="{FF2B5EF4-FFF2-40B4-BE49-F238E27FC236}">
                <a16:creationId xmlns:a16="http://schemas.microsoft.com/office/drawing/2014/main" id="{DE960F5E-BB6B-CE49-BFD1-6A8613FA9148}"/>
              </a:ext>
            </a:extLst>
          </p:cNvPr>
          <p:cNvSpPr>
            <a:spLocks noGrp="1"/>
          </p:cNvSpPr>
          <p:nvPr>
            <p:ph idx="1"/>
          </p:nvPr>
        </p:nvSpPr>
        <p:spPr/>
        <p:txBody>
          <a:bodyPr/>
          <a:lstStyle/>
          <a:p>
            <a:r>
              <a:rPr lang="en-US" b="1" dirty="0"/>
              <a:t>Plot 1:</a:t>
            </a:r>
            <a:r>
              <a:rPr lang="en-US" dirty="0"/>
              <a:t> When a machine has an antivirus but not receiving updates, </a:t>
            </a:r>
            <a:r>
              <a:rPr lang="en-US" dirty="0" err="1"/>
              <a:t>Windows.Server</a:t>
            </a:r>
            <a:r>
              <a:rPr lang="en-US" dirty="0"/>
              <a:t> seem to be prone to malware compared to Windows and </a:t>
            </a:r>
            <a:r>
              <a:rPr lang="en-US" dirty="0" err="1"/>
              <a:t>Windows.Desktopmachines</a:t>
            </a:r>
            <a:endParaRPr lang="en-US" dirty="0"/>
          </a:p>
          <a:p>
            <a:r>
              <a:rPr lang="en-US" b="1" dirty="0"/>
              <a:t>Plot 2:</a:t>
            </a:r>
            <a:r>
              <a:rPr lang="en-US" dirty="0"/>
              <a:t> For devices running an active antivirus, Windows and </a:t>
            </a:r>
            <a:r>
              <a:rPr lang="en-US" dirty="0" err="1"/>
              <a:t>Windows.Server</a:t>
            </a:r>
            <a:r>
              <a:rPr lang="en-US" dirty="0"/>
              <a:t> seem to be less prone to malware.</a:t>
            </a:r>
          </a:p>
          <a:p>
            <a:r>
              <a:rPr lang="en-US" b="1" dirty="0"/>
              <a:t>Plot 3:</a:t>
            </a:r>
            <a:r>
              <a:rPr lang="en-US" dirty="0"/>
              <a:t> For devices without any antivirus, both </a:t>
            </a:r>
            <a:r>
              <a:rPr lang="en-US" dirty="0" err="1"/>
              <a:t>Windows.Server</a:t>
            </a:r>
            <a:r>
              <a:rPr lang="en-US" dirty="0"/>
              <a:t> and </a:t>
            </a:r>
            <a:r>
              <a:rPr lang="en-US" dirty="0" err="1"/>
              <a:t>Windows.Desktop</a:t>
            </a:r>
            <a:r>
              <a:rPr lang="en-US" dirty="0"/>
              <a:t> are less prone to malware.</a:t>
            </a:r>
          </a:p>
          <a:p>
            <a:endParaRPr lang="en-US" dirty="0"/>
          </a:p>
        </p:txBody>
      </p:sp>
    </p:spTree>
    <p:extLst>
      <p:ext uri="{BB962C8B-B14F-4D97-AF65-F5344CB8AC3E}">
        <p14:creationId xmlns:p14="http://schemas.microsoft.com/office/powerpoint/2010/main" val="381500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9144000" cy="1143000"/>
          </a:xfrm>
        </p:spPr>
        <p:txBody>
          <a:bodyPr/>
          <a:lstStyle/>
          <a:p>
            <a:r>
              <a:rPr lang="en-US" dirty="0"/>
              <a:t>Exploratory Data Analysis</a:t>
            </a:r>
            <a:br>
              <a:rPr lang="en-US" dirty="0"/>
            </a:br>
            <a:r>
              <a:rPr lang="en-US" sz="1400" dirty="0"/>
              <a:t>Relationship between firewall and malware running under win8defender devices</a:t>
            </a:r>
            <a:endParaRPr sz="1400" dirty="0"/>
          </a:p>
        </p:txBody>
      </p:sp>
      <p:pic>
        <p:nvPicPr>
          <p:cNvPr id="6" name="Content Placeholder 5">
            <a:extLst>
              <a:ext uri="{FF2B5EF4-FFF2-40B4-BE49-F238E27FC236}">
                <a16:creationId xmlns:a16="http://schemas.microsoft.com/office/drawing/2014/main" id="{097D8FED-4297-7C47-ACFA-2F6972A4ED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0800" y="1524000"/>
            <a:ext cx="5291588" cy="2442271"/>
          </a:xfrm>
        </p:spPr>
      </p:pic>
      <p:sp>
        <p:nvSpPr>
          <p:cNvPr id="3" name="TextBox 2">
            <a:extLst>
              <a:ext uri="{FF2B5EF4-FFF2-40B4-BE49-F238E27FC236}">
                <a16:creationId xmlns:a16="http://schemas.microsoft.com/office/drawing/2014/main" id="{64B7C263-73D9-C54C-8090-C16F5FED0633}"/>
              </a:ext>
            </a:extLst>
          </p:cNvPr>
          <p:cNvSpPr txBox="1"/>
          <p:nvPr/>
        </p:nvSpPr>
        <p:spPr>
          <a:xfrm>
            <a:off x="2514600" y="4495800"/>
            <a:ext cx="6096000" cy="923330"/>
          </a:xfrm>
          <a:prstGeom prst="rect">
            <a:avLst/>
          </a:prstGeom>
          <a:noFill/>
        </p:spPr>
        <p:txBody>
          <a:bodyPr wrap="square" rtlCol="0">
            <a:spAutoFit/>
          </a:bodyPr>
          <a:lstStyle/>
          <a:p>
            <a:br>
              <a:rPr lang="en-US" dirty="0"/>
            </a:br>
            <a:r>
              <a:rPr lang="en-US" dirty="0"/>
              <a:t>Having a firewall doesn't have any effect on the machine getting affected by malware</a:t>
            </a:r>
          </a:p>
        </p:txBody>
      </p:sp>
    </p:spTree>
    <p:extLst>
      <p:ext uri="{BB962C8B-B14F-4D97-AF65-F5344CB8AC3E}">
        <p14:creationId xmlns:p14="http://schemas.microsoft.com/office/powerpoint/2010/main" val="199923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endParaRPr dirty="0"/>
          </a:p>
        </p:txBody>
      </p:sp>
      <p:sp>
        <p:nvSpPr>
          <p:cNvPr id="3" name="Content Placeholder 2"/>
          <p:cNvSpPr>
            <a:spLocks noGrp="1"/>
          </p:cNvSpPr>
          <p:nvPr>
            <p:ph sz="half" idx="1"/>
          </p:nvPr>
        </p:nvSpPr>
        <p:spPr/>
        <p:txBody>
          <a:bodyPr/>
          <a:lstStyle/>
          <a:p>
            <a:r>
              <a:rPr lang="en-US" dirty="0"/>
              <a:t>With firewall enabled, more Windows devices are less prone to malware infections </a:t>
            </a:r>
            <a:r>
              <a:rPr dirty="0"/>
              <a:t>Second bullet point here</a:t>
            </a:r>
          </a:p>
          <a:p>
            <a:r>
              <a:rPr lang="en-US" dirty="0"/>
              <a:t>50% of Windows Desktop devices are prone to malware and 50% are not if firewall is enabled</a:t>
            </a:r>
            <a:endParaRPr dirty="0"/>
          </a:p>
        </p:txBody>
      </p:sp>
      <p:pic>
        <p:nvPicPr>
          <p:cNvPr id="8" name="Content Placeholder 7" descr="Chart, bar chart&#10;&#10;Description automatically generated">
            <a:extLst>
              <a:ext uri="{FF2B5EF4-FFF2-40B4-BE49-F238E27FC236}">
                <a16:creationId xmlns:a16="http://schemas.microsoft.com/office/drawing/2014/main" id="{129A6212-987B-2244-9133-B96C7B3D8E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3428" y="1829142"/>
            <a:ext cx="4343400" cy="2360079"/>
          </a:xfrm>
        </p:spPr>
      </p:pic>
    </p:spTree>
    <p:extLst>
      <p:ext uri="{BB962C8B-B14F-4D97-AF65-F5344CB8AC3E}">
        <p14:creationId xmlns:p14="http://schemas.microsoft.com/office/powerpoint/2010/main" val="414526139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Computer 16x9</Template>
  <TotalTime>2805</TotalTime>
  <Words>574</Words>
  <Application>Microsoft Macintosh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Candara</vt:lpstr>
      <vt:lpstr>Consolas</vt:lpstr>
      <vt:lpstr>Tech Computer 16x9</vt:lpstr>
      <vt:lpstr>Microsoft Malware Prediction</vt:lpstr>
      <vt:lpstr>Objectives</vt:lpstr>
      <vt:lpstr>Introduction</vt:lpstr>
      <vt:lpstr>How to tell if affected by a malware?</vt:lpstr>
      <vt:lpstr>The two most common ways that malware affects our devices are through email and the internet: </vt:lpstr>
      <vt:lpstr>Exploratory Data Analysis Devices running under win8defender</vt:lpstr>
      <vt:lpstr>Exploratory Data Analysis</vt:lpstr>
      <vt:lpstr>Exploratory Data Analysis Relationship between firewall and malware running under win8defender devices</vt:lpstr>
      <vt:lpstr>Exploratory Data Analysis</vt:lpstr>
      <vt:lpstr>Exploratory Data Analysis Relationship between Auto update and malware for win8defender devices</vt:lpstr>
      <vt:lpstr>Exploratory Data Analysis Relationship between Secure Boot Enabled and malware for win8defender devices</vt:lpstr>
      <vt:lpstr>Modeling</vt:lpstr>
      <vt:lpstr>Metrics</vt:lpstr>
      <vt:lpstr>XGBoost Hyperparameters</vt:lpstr>
      <vt:lpstr>Recommendations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Malware Prediction</dc:title>
  <dc:creator>Felix Offei</dc:creator>
  <cp:lastModifiedBy>Felix Offei</cp:lastModifiedBy>
  <cp:revision>13</cp:revision>
  <dcterms:created xsi:type="dcterms:W3CDTF">2021-03-06T00:29:08Z</dcterms:created>
  <dcterms:modified xsi:type="dcterms:W3CDTF">2021-03-07T23:14:21Z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