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2" r:id="rId3"/>
    <p:sldId id="267" r:id="rId4"/>
    <p:sldId id="266" r:id="rId5"/>
    <p:sldId id="257" r:id="rId6"/>
    <p:sldId id="259" r:id="rId7"/>
    <p:sldId id="260" r:id="rId8"/>
    <p:sldId id="261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6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>
        <p:scale>
          <a:sx n="100" d="100"/>
          <a:sy n="100" d="100"/>
        </p:scale>
        <p:origin x="216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1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6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9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2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1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1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2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6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8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shinyapp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ue-hellstern.shinyapps.io/Tourisme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loud/" TargetMode="External"/><Relationship Id="rId2" Type="http://schemas.openxmlformats.org/officeDocument/2006/relationships/hyperlink" Target="https://rstudio.com/products/rstudio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davidgohel.github.io/offic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A5C44E-46F5-4BE8-8D8A-91C283E96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1" r="9776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BBBDD-B1D9-4D05-9E28-41814591C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 fontScale="90000"/>
          </a:bodyPr>
          <a:lstStyle/>
          <a:p>
            <a:r>
              <a:rPr lang="da-DK" sz="5400" dirty="0">
                <a:solidFill>
                  <a:srgbClr val="FFFFFF"/>
                </a:solidFill>
              </a:rPr>
              <a:t>IDA</a:t>
            </a:r>
            <a:br>
              <a:rPr lang="da-DK" sz="5400" dirty="0">
                <a:solidFill>
                  <a:srgbClr val="FFFFFF"/>
                </a:solidFill>
              </a:rPr>
            </a:br>
            <a:r>
              <a:rPr lang="da-DK" sz="5400" dirty="0">
                <a:solidFill>
                  <a:srgbClr val="FFFFFF"/>
                </a:solidFill>
              </a:rPr>
              <a:t>WEBINAR</a:t>
            </a:r>
            <a:br>
              <a:rPr lang="da-DK" sz="5400" dirty="0">
                <a:solidFill>
                  <a:srgbClr val="FFFFFF"/>
                </a:solidFill>
              </a:rPr>
            </a:br>
            <a:br>
              <a:rPr lang="da-DK" sz="5400" dirty="0">
                <a:solidFill>
                  <a:srgbClr val="FFFFFF"/>
                </a:solidFill>
              </a:rPr>
            </a:br>
            <a:r>
              <a:rPr lang="da-DK" sz="4400" dirty="0">
                <a:solidFill>
                  <a:srgbClr val="FFFFFF"/>
                </a:solidFill>
              </a:rPr>
              <a:t>R Programmering</a:t>
            </a:r>
            <a:br>
              <a:rPr lang="da-DK" sz="4400" dirty="0">
                <a:solidFill>
                  <a:srgbClr val="FFFFFF"/>
                </a:solidFill>
              </a:rPr>
            </a:br>
            <a:r>
              <a:rPr lang="da-DK" sz="4400" dirty="0">
                <a:solidFill>
                  <a:srgbClr val="FFFFFF"/>
                </a:solidFill>
              </a:rPr>
              <a:t>videregående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5D6FB-4210-4C6B-9AA6-3B79EDB4C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 fontScale="92500" lnSpcReduction="10000"/>
          </a:bodyPr>
          <a:lstStyle/>
          <a:p>
            <a:r>
              <a:rPr lang="da-DK" sz="1800" dirty="0">
                <a:solidFill>
                  <a:srgbClr val="FFFFFF"/>
                </a:solidFill>
              </a:rPr>
              <a:t>Tue Hellstern</a:t>
            </a:r>
          </a:p>
          <a:p>
            <a:endParaRPr lang="da-DK" sz="1800" dirty="0">
              <a:solidFill>
                <a:srgbClr val="FFFFFF"/>
              </a:solidFill>
            </a:endParaRPr>
          </a:p>
          <a:p>
            <a:r>
              <a:rPr lang="da-DK" sz="1800" dirty="0">
                <a:solidFill>
                  <a:srgbClr val="FFFFFF"/>
                </a:solidFill>
              </a:rPr>
              <a:t>25-11-2020</a:t>
            </a:r>
          </a:p>
          <a:p>
            <a:r>
              <a:rPr lang="da-DK" sz="1800" dirty="0">
                <a:solidFill>
                  <a:srgbClr val="FFFFFF"/>
                </a:solidFill>
              </a:rPr>
              <a:t>Kl. 19:00 til 20:30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093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D23D-A931-427E-B16E-0993BBC8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Shiny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CF4D-377F-4748-85C1-2F98F1B4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684520" cy="4349749"/>
          </a:xfrm>
        </p:spPr>
        <p:txBody>
          <a:bodyPr/>
          <a:lstStyle/>
          <a:p>
            <a:r>
              <a:rPr lang="da-DK" dirty="0"/>
              <a:t>Shiny er en R-pakke, der gør det let at oprette interaktive webapps i R.</a:t>
            </a:r>
          </a:p>
          <a:p>
            <a:r>
              <a:rPr lang="da-DK" dirty="0"/>
              <a:t>Der er to filer du skal skrive din R kode i:</a:t>
            </a:r>
          </a:p>
          <a:p>
            <a:endParaRPr lang="da-DK" dirty="0"/>
          </a:p>
          <a:p>
            <a:pPr marL="542925" indent="-26670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 err="1"/>
              <a:t>Ui.R</a:t>
            </a:r>
            <a:endParaRPr lang="da-DK" dirty="0"/>
          </a:p>
          <a:p>
            <a:pPr marL="542925" indent="-26670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 err="1"/>
              <a:t>Server.R</a:t>
            </a:r>
            <a:endParaRPr lang="da-DK" dirty="0"/>
          </a:p>
          <a:p>
            <a:pPr marL="542925" indent="-26670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da-DK" dirty="0"/>
          </a:p>
          <a:p>
            <a:pPr marL="85725" inden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None/>
            </a:pPr>
            <a:endParaRPr lang="da-DK" dirty="0"/>
          </a:p>
          <a:p>
            <a:pPr marL="85725" inden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None/>
            </a:pPr>
            <a:endParaRPr lang="da-DK" dirty="0"/>
          </a:p>
          <a:p>
            <a:pPr marL="85725" inden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None/>
            </a:pPr>
            <a:r>
              <a:rPr lang="da-DK" dirty="0"/>
              <a:t>Det er muligt at </a:t>
            </a:r>
            <a:r>
              <a:rPr lang="da-DK" dirty="0" err="1"/>
              <a:t>publisher</a:t>
            </a:r>
            <a:r>
              <a:rPr lang="da-DK" dirty="0"/>
              <a:t> din præsentation online til </a:t>
            </a:r>
            <a:r>
              <a:rPr lang="da-DK" dirty="0">
                <a:hlinkClick r:id="rId2"/>
              </a:rPr>
              <a:t>shinyapps.io </a:t>
            </a:r>
            <a:r>
              <a:rPr lang="da-DK" dirty="0"/>
              <a:t>så ”alle” kan tilgå den via en browser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64A70-E18F-438F-AC6D-5A96D6CC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72" y="2135188"/>
            <a:ext cx="4370209" cy="2587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11205E-71A5-4E90-BAFA-795068AD8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931" y="4923113"/>
            <a:ext cx="3704490" cy="1248839"/>
          </a:xfrm>
          <a:prstGeom prst="rect">
            <a:avLst/>
          </a:prstGeom>
        </p:spPr>
      </p:pic>
      <p:pic>
        <p:nvPicPr>
          <p:cNvPr id="8" name="Picture 2" descr="Rstudio | Portal for åbne data">
            <a:extLst>
              <a:ext uri="{FF2B5EF4-FFF2-40B4-BE49-F238E27FC236}">
                <a16:creationId xmlns:a16="http://schemas.microsoft.com/office/drawing/2014/main" id="{3893E29C-BECF-4123-9EA2-A4495EC50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334" y="99609"/>
            <a:ext cx="824315" cy="82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64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D23D-A931-427E-B16E-0993BBC8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Shiny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64A70-E18F-438F-AC6D-5A96D6CCE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985" y="371475"/>
            <a:ext cx="4649046" cy="2752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E6BD62-E67C-45AB-84E9-056F08E5E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40" y="3733801"/>
            <a:ext cx="5614662" cy="248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5E01F2-472E-4F8B-8D27-637F9F453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15" y="2223457"/>
            <a:ext cx="5264994" cy="2484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C39966-56FE-4360-A530-152EC8C7510D}"/>
              </a:ext>
            </a:extLst>
          </p:cNvPr>
          <p:cNvCxnSpPr>
            <a:cxnSpLocks/>
          </p:cNvCxnSpPr>
          <p:nvPr/>
        </p:nvCxnSpPr>
        <p:spPr>
          <a:xfrm flipV="1">
            <a:off x="10176988" y="1822232"/>
            <a:ext cx="978692" cy="36546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474C1D-9918-4A3C-9023-EC7C88C00070}"/>
              </a:ext>
            </a:extLst>
          </p:cNvPr>
          <p:cNvCxnSpPr>
            <a:cxnSpLocks/>
          </p:cNvCxnSpPr>
          <p:nvPr/>
        </p:nvCxnSpPr>
        <p:spPr>
          <a:xfrm flipV="1">
            <a:off x="3404581" y="1274707"/>
            <a:ext cx="3848232" cy="14022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C75D3B-0948-4C75-8612-5ABFD3C4375F}"/>
              </a:ext>
            </a:extLst>
          </p:cNvPr>
          <p:cNvCxnSpPr>
            <a:cxnSpLocks/>
          </p:cNvCxnSpPr>
          <p:nvPr/>
        </p:nvCxnSpPr>
        <p:spPr>
          <a:xfrm flipV="1">
            <a:off x="5560024" y="1737360"/>
            <a:ext cx="2107601" cy="174238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EA1545-F8AC-4FD4-8C19-8807300156A6}"/>
              </a:ext>
            </a:extLst>
          </p:cNvPr>
          <p:cNvCxnSpPr>
            <a:cxnSpLocks/>
          </p:cNvCxnSpPr>
          <p:nvPr/>
        </p:nvCxnSpPr>
        <p:spPr>
          <a:xfrm>
            <a:off x="8058153" y="1737360"/>
            <a:ext cx="2118835" cy="26346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CCE5F2-3819-4239-9E29-1354D63BF827}"/>
              </a:ext>
            </a:extLst>
          </p:cNvPr>
          <p:cNvSpPr txBox="1"/>
          <p:nvPr/>
        </p:nvSpPr>
        <p:spPr>
          <a:xfrm>
            <a:off x="0" y="6033135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>
                    <a:lumMod val="65000"/>
                  </a:schemeClr>
                </a:solidFill>
              </a:rPr>
              <a:t>Import af data er ikke vist i koden her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FC7B0F-F4ED-44D9-818B-E0E1E84D09AD}"/>
              </a:ext>
            </a:extLst>
          </p:cNvPr>
          <p:cNvSpPr txBox="1"/>
          <p:nvPr/>
        </p:nvSpPr>
        <p:spPr>
          <a:xfrm>
            <a:off x="352969" y="1800034"/>
            <a:ext cx="885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Ui.R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363703-2C2A-414B-9490-5ABEC6D97057}"/>
              </a:ext>
            </a:extLst>
          </p:cNvPr>
          <p:cNvSpPr txBox="1"/>
          <p:nvPr/>
        </p:nvSpPr>
        <p:spPr>
          <a:xfrm>
            <a:off x="6210540" y="3333691"/>
            <a:ext cx="13142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Server.R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" name="Picture 2" descr="Rstudio | Portal for åbne data">
            <a:extLst>
              <a:ext uri="{FF2B5EF4-FFF2-40B4-BE49-F238E27FC236}">
                <a16:creationId xmlns:a16="http://schemas.microsoft.com/office/drawing/2014/main" id="{E396C86C-3449-42D8-93BC-4BEF4B9A6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59" y="73464"/>
            <a:ext cx="824315" cy="82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05B2E5A-ED28-4DAE-9E7F-73C0428B199A}"/>
              </a:ext>
            </a:extLst>
          </p:cNvPr>
          <p:cNvSpPr txBox="1"/>
          <p:nvPr/>
        </p:nvSpPr>
        <p:spPr>
          <a:xfrm>
            <a:off x="0" y="5663803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https://tue-hellstern.shinyapps.io/Tourisme/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3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3FA6C-06C5-4BF6-8464-B83456D6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da-DK"/>
              <a:t>Link</a:t>
            </a:r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Dark and Shocking links Check at your own risk! (New Links)">
            <a:extLst>
              <a:ext uri="{FF2B5EF4-FFF2-40B4-BE49-F238E27FC236}">
                <a16:creationId xmlns:a16="http://schemas.microsoft.com/office/drawing/2014/main" id="{12C99BFC-D339-4E6D-86E7-35908453E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509" y="3010992"/>
            <a:ext cx="3031484" cy="195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DDA30-2CAA-42A0-A60D-EACE46FF2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r>
              <a:rPr lang="da-DK" dirty="0"/>
              <a:t>I vil efter webinaret få tilsendt link til video og R Project.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R Project samler:</a:t>
            </a:r>
          </a:p>
          <a:p>
            <a:pPr marL="447675" indent="-271463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R </a:t>
            </a:r>
            <a:r>
              <a:rPr lang="en-US" dirty="0" err="1"/>
              <a:t>kode</a:t>
            </a:r>
            <a:endParaRPr lang="en-US" dirty="0"/>
          </a:p>
          <a:p>
            <a:pPr marL="447675" indent="-271463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Excel </a:t>
            </a:r>
            <a:r>
              <a:rPr lang="en-US" dirty="0" err="1"/>
              <a:t>filen</a:t>
            </a:r>
            <a:r>
              <a:rPr lang="en-US" dirty="0"/>
              <a:t> - Data</a:t>
            </a:r>
          </a:p>
          <a:p>
            <a:pPr marL="447675" indent="-271463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Shiny app</a:t>
            </a:r>
          </a:p>
          <a:p>
            <a:pPr marL="447675" indent="-271463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PowerPoint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018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A5ED-BEC9-4A36-BBA6-DD6916B3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Tue Hellstern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D5684-9123-40D4-A305-6DF9834FFD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180975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/>
              <a:t>Bor i Snekkersten</a:t>
            </a:r>
          </a:p>
          <a:p>
            <a:pPr marL="180975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/>
              <a:t>Uddannet fra ITU</a:t>
            </a:r>
          </a:p>
          <a:p>
            <a:pPr marL="180975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/>
              <a:t>Microsoft certificeret</a:t>
            </a:r>
          </a:p>
          <a:p>
            <a:pPr marL="180975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/>
              <a:t>Ekstern lektor på DTU</a:t>
            </a:r>
          </a:p>
          <a:p>
            <a:pPr marL="180975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/>
              <a:t>Censor på Datamatiker, Akademiuddannelserne PBA, og andre uddannelser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641A7-EDCB-43B1-88AD-6AF812EE7F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180975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Selvstændig 1995 &gt;&gt;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Konsulent opgaver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Undervisning</a:t>
            </a:r>
          </a:p>
          <a:p>
            <a:pPr marL="180975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da-DK"/>
          </a:p>
          <a:p>
            <a:pPr marL="180975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Kunder - Udvalgte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Banedanmark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Siemens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Atos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DONG - Ørsted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Teknologisk Institut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Tryg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NovoZymes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Forsvaret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Politiet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DTU</a:t>
            </a:r>
          </a:p>
          <a:p>
            <a:pPr marL="473583" lvl="1" indent="-1809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/>
              <a:t>IDA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da-DK"/>
          </a:p>
        </p:txBody>
      </p:sp>
      <p:pic>
        <p:nvPicPr>
          <p:cNvPr id="6" name="Billede 10">
            <a:extLst>
              <a:ext uri="{FF2B5EF4-FFF2-40B4-BE49-F238E27FC236}">
                <a16:creationId xmlns:a16="http://schemas.microsoft.com/office/drawing/2014/main" id="{0ED371E6-CAB9-4B6A-A67B-1E370A60A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981" y="4061671"/>
            <a:ext cx="1712333" cy="1712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FAA85B1-543D-4927-85E0-19A14A521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130" y="147102"/>
            <a:ext cx="726758" cy="56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11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AB0403-CA5E-42CE-8D74-378AC9BD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CBF7C8-90F5-4026-93F6-ACD92BF33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873124"/>
          </a:xfrm>
        </p:spPr>
        <p:txBody>
          <a:bodyPr>
            <a:normAutofit fontScale="92500" lnSpcReduction="20000"/>
          </a:bodyPr>
          <a:lstStyle/>
          <a:p>
            <a:r>
              <a:rPr lang="da-DK" dirty="0"/>
              <a:t>Dette webinar har et praktisk fokus på hvordan R kan løse typiske opgaver som import, tilretning og præsentation af data. Det er det andet webinar af to, så de helt grundlæggende R funktioner bliver ikke gennemgået.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E1BA4F6E-EC0E-4F72-9B17-3ADE0E763627}"/>
              </a:ext>
            </a:extLst>
          </p:cNvPr>
          <p:cNvSpPr txBox="1">
            <a:spLocks/>
          </p:cNvSpPr>
          <p:nvPr/>
        </p:nvSpPr>
        <p:spPr>
          <a:xfrm>
            <a:off x="2922870" y="3293120"/>
            <a:ext cx="3276000" cy="22199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da-DK" b="1" dirty="0"/>
              <a:t>Pakker</a:t>
            </a:r>
          </a:p>
          <a:p>
            <a:pPr marL="361950" indent="-180975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 err="1"/>
              <a:t>readxl</a:t>
            </a:r>
            <a:endParaRPr lang="da-DK" dirty="0"/>
          </a:p>
          <a:p>
            <a:pPr marL="361950" indent="-180975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 err="1"/>
              <a:t>dplyr</a:t>
            </a:r>
            <a:endParaRPr lang="da-DK" dirty="0"/>
          </a:p>
          <a:p>
            <a:pPr marL="361950" indent="-180975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 err="1"/>
              <a:t>tidyr</a:t>
            </a:r>
            <a:endParaRPr lang="da-DK" dirty="0"/>
          </a:p>
          <a:p>
            <a:pPr marL="361950" indent="-180975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/>
              <a:t>ggplot2</a:t>
            </a:r>
          </a:p>
          <a:p>
            <a:pPr marL="361950" indent="-180975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/>
              <a:t>officer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9A39E705-CB1B-49AE-B0E7-F9FBD921C11E}"/>
              </a:ext>
            </a:extLst>
          </p:cNvPr>
          <p:cNvSpPr txBox="1">
            <a:spLocks/>
          </p:cNvSpPr>
          <p:nvPr/>
        </p:nvSpPr>
        <p:spPr>
          <a:xfrm>
            <a:off x="5993130" y="3275335"/>
            <a:ext cx="3276000" cy="22199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da-DK" b="1" dirty="0"/>
              <a:t>Præsentation</a:t>
            </a:r>
          </a:p>
          <a:p>
            <a:pPr marL="361950" indent="-180975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/>
              <a:t>Plot</a:t>
            </a:r>
          </a:p>
          <a:p>
            <a:pPr marL="361950" indent="-180975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/>
              <a:t>PowerPoint</a:t>
            </a:r>
          </a:p>
          <a:p>
            <a:pPr marL="361950" indent="-180975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da-DK" dirty="0"/>
              <a:t>Shiny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0151119-84EC-4D0B-98CE-047276AC7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130" y="147102"/>
            <a:ext cx="726758" cy="56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2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45D0-97EC-4303-9FDD-FDB70093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RStudio</a:t>
            </a:r>
            <a:r>
              <a:rPr lang="da-DK" dirty="0"/>
              <a:t> IDE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E57D6-651F-4A80-957A-A4524FE7D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Lokalt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0861F9-7210-461D-8962-51599AC715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Du kan hente en Open Source Edition af </a:t>
            </a:r>
            <a:r>
              <a:rPr lang="da-DK" dirty="0" err="1">
                <a:hlinkClick r:id="rId2"/>
              </a:rPr>
              <a:t>RStudio</a:t>
            </a:r>
            <a:r>
              <a:rPr lang="da-DK" dirty="0"/>
              <a:t> som du installere på din computer.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69EB96-991D-491B-82CB-9CFA1C6C3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online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C983F1-B285-4A47-BF71-CC7755820A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dirty="0"/>
              <a:t>Det er muligt at bruge en online version af </a:t>
            </a:r>
            <a:r>
              <a:rPr lang="da-DK" dirty="0" err="1"/>
              <a:t>RStudio</a:t>
            </a:r>
            <a:r>
              <a:rPr lang="da-DK" dirty="0"/>
              <a:t> IDE – </a:t>
            </a:r>
            <a:r>
              <a:rPr lang="da-DK" dirty="0" err="1">
                <a:hlinkClick r:id="rId3"/>
              </a:rPr>
              <a:t>rstudio.cloud</a:t>
            </a:r>
            <a:endParaRPr lang="da-DK" dirty="0"/>
          </a:p>
          <a:p>
            <a:r>
              <a:rPr lang="da-DK" dirty="0"/>
              <a:t>Det er muligt at få en ”</a:t>
            </a:r>
            <a:r>
              <a:rPr lang="da-DK" dirty="0" err="1"/>
              <a:t>Free</a:t>
            </a:r>
            <a:r>
              <a:rPr lang="da-DK" dirty="0"/>
              <a:t>” konto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EEA5F9-396A-4570-AA61-66E9E1774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974" y="4261451"/>
            <a:ext cx="2649675" cy="1990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6671D0-7EA2-4472-8100-9B8F44D8B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979" y="4389052"/>
            <a:ext cx="4208337" cy="1735244"/>
          </a:xfrm>
          <a:prstGeom prst="rect">
            <a:avLst/>
          </a:prstGeom>
        </p:spPr>
      </p:pic>
      <p:pic>
        <p:nvPicPr>
          <p:cNvPr id="4098" name="Picture 2" descr="Rstudio | Portal for åbne data">
            <a:extLst>
              <a:ext uri="{FF2B5EF4-FFF2-40B4-BE49-F238E27FC236}">
                <a16:creationId xmlns:a16="http://schemas.microsoft.com/office/drawing/2014/main" id="{9961330A-877E-4277-B3C4-1160E19AD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334" y="99609"/>
            <a:ext cx="824315" cy="82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95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002B-8130-49B7-93EE-E7275263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- Excel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8113-47FA-40FD-877B-BF19B07C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Jeg brugere én Excel fil – </a:t>
            </a:r>
            <a:r>
              <a:rPr lang="da-DK" dirty="0">
                <a:solidFill>
                  <a:srgbClr val="0070C0"/>
                </a:solidFill>
              </a:rPr>
              <a:t>tourism.xlsx</a:t>
            </a:r>
          </a:p>
          <a:p>
            <a:r>
              <a:rPr lang="da-DK" dirty="0"/>
              <a:t>Der indeholder to ark: </a:t>
            </a:r>
            <a:r>
              <a:rPr lang="da-DK" i="1" dirty="0">
                <a:solidFill>
                  <a:srgbClr val="0070C0"/>
                </a:solidFill>
              </a:rPr>
              <a:t>Data</a:t>
            </a:r>
            <a:r>
              <a:rPr lang="da-DK" dirty="0"/>
              <a:t> og </a:t>
            </a:r>
            <a:r>
              <a:rPr lang="da-DK" i="1" dirty="0" err="1">
                <a:solidFill>
                  <a:srgbClr val="0070C0"/>
                </a:solidFill>
              </a:rPr>
              <a:t>MetadataCountries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A9689-280E-4E06-BDD9-04F415819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37" y="3653908"/>
            <a:ext cx="6621965" cy="194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48CC5A-EA50-49F7-82C0-DBAC00257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245" y="3660191"/>
            <a:ext cx="4042178" cy="19440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F92EBC7-9997-4A7A-A7D2-71AF4EC1A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130" y="147102"/>
            <a:ext cx="726758" cy="56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52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212A4-B16A-400C-B5DA-1BCD7787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56" y="2967078"/>
            <a:ext cx="4576893" cy="29487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D8D2AE-462A-407F-82AD-50659D62C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71" y="472559"/>
            <a:ext cx="6621966" cy="194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911C5E-25FE-4A0A-8235-1112EB27B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959" y="472559"/>
            <a:ext cx="4042170" cy="1944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E8A88F-5446-4142-84D2-EDA727329BD2}"/>
              </a:ext>
            </a:extLst>
          </p:cNvPr>
          <p:cNvSpPr txBox="1"/>
          <p:nvPr/>
        </p:nvSpPr>
        <p:spPr>
          <a:xfrm>
            <a:off x="6353462" y="3106734"/>
            <a:ext cx="5240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Import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read_excel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Start import	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skip()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Udvælg kolonner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Omdøb kolonner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rename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Fjern tomme data (NA)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drop_na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Omform til list format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gather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Grupper efter Region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group_by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Sum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summarise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Opret barplot	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ggplot()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A0235B-8FDA-4E32-AE88-D402FCE85C39}"/>
              </a:ext>
            </a:extLst>
          </p:cNvPr>
          <p:cNvCxnSpPr>
            <a:cxnSpLocks/>
          </p:cNvCxnSpPr>
          <p:nvPr/>
        </p:nvCxnSpPr>
        <p:spPr>
          <a:xfrm flipV="1">
            <a:off x="3200400" y="666750"/>
            <a:ext cx="4810125" cy="43815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1696597-F23B-4A68-A7C0-842D6B7191F7}"/>
              </a:ext>
            </a:extLst>
          </p:cNvPr>
          <p:cNvSpPr/>
          <p:nvPr/>
        </p:nvSpPr>
        <p:spPr>
          <a:xfrm>
            <a:off x="298871" y="666750"/>
            <a:ext cx="6621966" cy="360000"/>
          </a:xfrm>
          <a:prstGeom prst="rect">
            <a:avLst/>
          </a:prstGeom>
          <a:solidFill>
            <a:srgbClr val="FB6637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7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1E8A88F-5446-4142-84D2-EDA727329BD2}"/>
              </a:ext>
            </a:extLst>
          </p:cNvPr>
          <p:cNvSpPr txBox="1"/>
          <p:nvPr/>
        </p:nvSpPr>
        <p:spPr>
          <a:xfrm>
            <a:off x="6353462" y="3106734"/>
            <a:ext cx="524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Import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read_excel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Start import	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skip()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Udvælg kolonner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Omdøb kolonner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rename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Fjern tomme data (NA)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drop_na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Udvælg kun nordiske lande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filter()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Omform til list format	</a:t>
            </a:r>
            <a:r>
              <a:rPr lang="da-DK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gather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342900" indent="-342900">
              <a:buFont typeface="+mj-lt"/>
              <a:buAutoNum type="arabicPeriod"/>
              <a:tabLst>
                <a:tab pos="4933950" algn="r"/>
              </a:tabLst>
            </a:pPr>
            <a:r>
              <a:rPr lang="da-DK" dirty="0"/>
              <a:t>Opret linjeplot	</a:t>
            </a:r>
            <a:r>
              <a:rPr lang="da-DK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ggplot()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EE710-3D29-4C4E-AD5D-13E7B082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13" y="2669735"/>
            <a:ext cx="5345026" cy="3443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952B82-4E66-476A-B7E0-BA1BCB90E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323850"/>
            <a:ext cx="10982325" cy="18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5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21C2-08B0-45C4-835D-F70F66CA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grammar of graphics - </a:t>
            </a:r>
            <a:r>
              <a:rPr lang="en-US" b="1" dirty="0"/>
              <a:t>ggplot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954FE-B264-49CA-BCF4-705251E9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83049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Alle plot i </a:t>
            </a:r>
            <a:r>
              <a:rPr lang="da-DK" dirty="0">
                <a:solidFill>
                  <a:srgbClr val="0070C0"/>
                </a:solidFill>
              </a:rPr>
              <a:t>ggplot</a:t>
            </a:r>
            <a:r>
              <a:rPr lang="da-DK" dirty="0"/>
              <a:t> er opbygget efter ”</a:t>
            </a:r>
            <a:r>
              <a:rPr lang="en-US" i="1" dirty="0">
                <a:solidFill>
                  <a:srgbClr val="0070C0"/>
                </a:solidFill>
              </a:rPr>
              <a:t>The grammar of graphics</a:t>
            </a:r>
            <a:r>
              <a:rPr lang="da-DK" dirty="0"/>
              <a:t>” </a:t>
            </a:r>
            <a:br>
              <a:rPr lang="da-DK" dirty="0"/>
            </a:br>
            <a:r>
              <a:rPr lang="da-DK" dirty="0"/>
              <a:t>som er en lagdelt tilgang, der bygger plottet op lag for lag for </a:t>
            </a:r>
            <a:br>
              <a:rPr lang="da-DK" dirty="0"/>
            </a:br>
            <a:r>
              <a:rPr lang="da-DK" dirty="0"/>
              <a:t>til sidst at have skabt den endelige grafik.</a:t>
            </a:r>
          </a:p>
          <a:p>
            <a:endParaRPr lang="da-DK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a-DK" b="1" dirty="0"/>
              <a:t>Elementer</a:t>
            </a:r>
          </a:p>
          <a:p>
            <a:pPr marL="9906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+mj-lt"/>
              <a:buAutoNum type="arabicPeriod"/>
              <a:tabLst>
                <a:tab pos="2695575" algn="l"/>
              </a:tabLst>
            </a:pPr>
            <a:r>
              <a:rPr lang="da-DK" dirty="0">
                <a:solidFill>
                  <a:srgbClr val="0070C0"/>
                </a:solidFill>
              </a:rPr>
              <a:t>Data</a:t>
            </a:r>
            <a:r>
              <a:rPr lang="da-DK" dirty="0"/>
              <a:t>	</a:t>
            </a:r>
            <a:r>
              <a:rPr lang="da-DK" dirty="0">
                <a:solidFill>
                  <a:schemeClr val="bg1">
                    <a:lumMod val="65000"/>
                  </a:schemeClr>
                </a:solidFill>
              </a:rPr>
              <a:t>Dataframe</a:t>
            </a:r>
          </a:p>
          <a:p>
            <a:pPr marL="9906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+mj-lt"/>
              <a:buAutoNum type="arabicPeriod"/>
              <a:tabLst>
                <a:tab pos="2695575" algn="l"/>
              </a:tabLst>
            </a:pPr>
            <a:r>
              <a:rPr lang="da-DK" dirty="0" err="1">
                <a:solidFill>
                  <a:srgbClr val="0070C0"/>
                </a:solidFill>
              </a:rPr>
              <a:t>Aesthetics</a:t>
            </a:r>
            <a:r>
              <a:rPr lang="da-DK" dirty="0"/>
              <a:t>	</a:t>
            </a:r>
            <a:r>
              <a:rPr lang="da-DK" dirty="0">
                <a:solidFill>
                  <a:schemeClr val="bg1">
                    <a:lumMod val="65000"/>
                  </a:schemeClr>
                </a:solidFill>
              </a:rPr>
              <a:t>Variabler til x- eller y-position og attributter; farve, form eller størrelse</a:t>
            </a:r>
          </a:p>
          <a:p>
            <a:pPr marL="9906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+mj-lt"/>
              <a:buAutoNum type="arabicPeriod"/>
              <a:tabLst>
                <a:tab pos="2695575" algn="l"/>
              </a:tabLst>
            </a:pPr>
            <a:r>
              <a:rPr lang="da-DK" dirty="0" err="1">
                <a:solidFill>
                  <a:srgbClr val="0070C0"/>
                </a:solidFill>
              </a:rPr>
              <a:t>Geometries</a:t>
            </a:r>
            <a:r>
              <a:rPr lang="da-DK" dirty="0"/>
              <a:t>	</a:t>
            </a:r>
            <a:r>
              <a:rPr lang="da-DK" dirty="0">
                <a:solidFill>
                  <a:schemeClr val="bg1">
                    <a:lumMod val="65000"/>
                  </a:schemeClr>
                </a:solidFill>
              </a:rPr>
              <a:t>Type plot - bars, points, lines</a:t>
            </a:r>
          </a:p>
          <a:p>
            <a:pPr marL="9906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+mj-lt"/>
              <a:buAutoNum type="arabicPeriod"/>
              <a:tabLst>
                <a:tab pos="2695575" algn="l"/>
              </a:tabLst>
            </a:pPr>
            <a:r>
              <a:rPr lang="da-DK" dirty="0">
                <a:solidFill>
                  <a:srgbClr val="0070C0"/>
                </a:solidFill>
              </a:rPr>
              <a:t>Facets</a:t>
            </a:r>
            <a:r>
              <a:rPr lang="da-DK" dirty="0"/>
              <a:t>	</a:t>
            </a:r>
            <a:r>
              <a:rPr lang="da-DK" dirty="0">
                <a:solidFill>
                  <a:schemeClr val="bg1">
                    <a:lumMod val="65000"/>
                  </a:schemeClr>
                </a:solidFill>
              </a:rPr>
              <a:t>Opdeler dataene i delmængder, samme plot for hvert delmængde</a:t>
            </a:r>
            <a:endParaRPr lang="da-DK" dirty="0"/>
          </a:p>
          <a:p>
            <a:pPr marL="9906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+mj-lt"/>
              <a:buAutoNum type="arabicPeriod"/>
              <a:tabLst>
                <a:tab pos="2695575" algn="l"/>
              </a:tabLst>
            </a:pPr>
            <a:r>
              <a:rPr lang="da-DK" dirty="0" err="1">
                <a:solidFill>
                  <a:srgbClr val="0070C0"/>
                </a:solidFill>
              </a:rPr>
              <a:t>Statistics</a:t>
            </a:r>
            <a:r>
              <a:rPr lang="da-DK" dirty="0"/>
              <a:t>	</a:t>
            </a:r>
            <a:r>
              <a:rPr lang="da-DK" dirty="0">
                <a:solidFill>
                  <a:schemeClr val="bg1">
                    <a:lumMod val="65000"/>
                  </a:schemeClr>
                </a:solidFill>
              </a:rPr>
              <a:t>Tilføj f.eks. </a:t>
            </a:r>
            <a:r>
              <a:rPr lang="da-DK" dirty="0" err="1">
                <a:solidFill>
                  <a:schemeClr val="bg1">
                    <a:lumMod val="65000"/>
                  </a:schemeClr>
                </a:solidFill>
              </a:rPr>
              <a:t>mean</a:t>
            </a:r>
            <a:r>
              <a:rPr lang="da-DK" dirty="0">
                <a:solidFill>
                  <a:schemeClr val="bg1">
                    <a:lumMod val="65000"/>
                  </a:schemeClr>
                </a:solidFill>
              </a:rPr>
              <a:t>, median, </a:t>
            </a:r>
            <a:r>
              <a:rPr lang="da-DK" dirty="0" err="1">
                <a:solidFill>
                  <a:schemeClr val="bg1">
                    <a:lumMod val="65000"/>
                  </a:schemeClr>
                </a:solidFill>
              </a:rPr>
              <a:t>quartile</a:t>
            </a:r>
            <a:endParaRPr lang="da-DK" dirty="0">
              <a:solidFill>
                <a:schemeClr val="bg1">
                  <a:lumMod val="65000"/>
                </a:schemeClr>
              </a:solidFill>
            </a:endParaRPr>
          </a:p>
          <a:p>
            <a:pPr marL="9906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+mj-lt"/>
              <a:buAutoNum type="arabicPeriod"/>
              <a:tabLst>
                <a:tab pos="2695575" algn="l"/>
              </a:tabLst>
            </a:pPr>
            <a:r>
              <a:rPr lang="da-DK" dirty="0" err="1">
                <a:solidFill>
                  <a:srgbClr val="0070C0"/>
                </a:solidFill>
              </a:rPr>
              <a:t>Coordinates</a:t>
            </a:r>
            <a:r>
              <a:rPr lang="da-DK" dirty="0"/>
              <a:t>	</a:t>
            </a:r>
            <a:r>
              <a:rPr lang="da-DK" dirty="0">
                <a:solidFill>
                  <a:schemeClr val="bg1">
                    <a:lumMod val="65000"/>
                  </a:schemeClr>
                </a:solidFill>
              </a:rPr>
              <a:t>Transformerer akser, ændrer afstanden for de viste data</a:t>
            </a:r>
          </a:p>
          <a:p>
            <a:pPr marL="9906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+mj-lt"/>
              <a:buAutoNum type="arabicPeriod"/>
              <a:tabLst>
                <a:tab pos="2695575" algn="l"/>
              </a:tabLst>
            </a:pPr>
            <a:r>
              <a:rPr lang="da-DK" dirty="0" err="1">
                <a:solidFill>
                  <a:srgbClr val="0070C0"/>
                </a:solidFill>
              </a:rPr>
              <a:t>Themes</a:t>
            </a:r>
            <a:r>
              <a:rPr lang="da-DK" dirty="0"/>
              <a:t>	</a:t>
            </a:r>
            <a:r>
              <a:rPr lang="da-DK" dirty="0">
                <a:solidFill>
                  <a:schemeClr val="bg1">
                    <a:lumMod val="65000"/>
                  </a:schemeClr>
                </a:solidFill>
              </a:rPr>
              <a:t>Ændre grafikbaggrund, akser eller overskrifter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59AB6-180A-47B2-970D-0B80798B5C7C}"/>
              </a:ext>
            </a:extLst>
          </p:cNvPr>
          <p:cNvSpPr txBox="1"/>
          <p:nvPr/>
        </p:nvSpPr>
        <p:spPr>
          <a:xfrm>
            <a:off x="5905500" y="2817510"/>
            <a:ext cx="6096000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NordicPlot &lt;- ggplot(data = </a:t>
            </a:r>
            <a:r>
              <a:rPr lang="en-US" sz="1200" dirty="0" err="1"/>
              <a:t>NordicSpendList</a:t>
            </a:r>
            <a:r>
              <a:rPr lang="en-US" sz="1200" dirty="0"/>
              <a:t>, </a:t>
            </a:r>
            <a:r>
              <a:rPr lang="en-US" sz="1200" dirty="0" err="1"/>
              <a:t>aes</a:t>
            </a:r>
            <a:r>
              <a:rPr lang="en-US" sz="1200" dirty="0"/>
              <a:t>(x = Year, y = Spend, group = </a:t>
            </a:r>
            <a:r>
              <a:rPr lang="en-US" sz="1200" dirty="0" err="1"/>
              <a:t>CountryName</a:t>
            </a:r>
            <a:r>
              <a:rPr lang="en-US" sz="1200" dirty="0"/>
              <a:t>)) +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geom_line</a:t>
            </a:r>
            <a:r>
              <a:rPr lang="en-US" sz="1200" dirty="0"/>
              <a:t>(</a:t>
            </a:r>
            <a:r>
              <a:rPr lang="en-US" sz="1200" dirty="0" err="1"/>
              <a:t>aes</a:t>
            </a:r>
            <a:r>
              <a:rPr lang="en-US" sz="1200" dirty="0"/>
              <a:t>(color=</a:t>
            </a:r>
            <a:r>
              <a:rPr lang="en-US" sz="1200" dirty="0" err="1"/>
              <a:t>CountryName</a:t>
            </a:r>
            <a:r>
              <a:rPr lang="en-US" sz="1200" dirty="0"/>
              <a:t>)) +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geom_point</a:t>
            </a:r>
            <a:r>
              <a:rPr lang="en-US" sz="1200" dirty="0"/>
              <a:t>(</a:t>
            </a:r>
            <a:r>
              <a:rPr lang="en-US" sz="1200" dirty="0" err="1"/>
              <a:t>aes</a:t>
            </a:r>
            <a:r>
              <a:rPr lang="en-US" sz="1200" dirty="0"/>
              <a:t>(color=</a:t>
            </a:r>
            <a:r>
              <a:rPr lang="en-US" sz="1200" dirty="0" err="1"/>
              <a:t>CountryName</a:t>
            </a:r>
            <a:r>
              <a:rPr lang="en-US" sz="1200" dirty="0"/>
              <a:t>)) +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ggtitle</a:t>
            </a:r>
            <a:r>
              <a:rPr lang="en-US" sz="1200" dirty="0"/>
              <a:t>("Total spend by country") +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theme_minimal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2842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904FC-8917-43D2-B2FE-028277CC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309" y="634946"/>
            <a:ext cx="6432434" cy="1450757"/>
          </a:xfrm>
        </p:spPr>
        <p:txBody>
          <a:bodyPr>
            <a:normAutofit/>
          </a:bodyPr>
          <a:lstStyle/>
          <a:p>
            <a:r>
              <a:rPr lang="da-DK" dirty="0"/>
              <a:t>PowerPoint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07240-367F-482F-B42A-E369EA3F7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82" y="634947"/>
            <a:ext cx="3368146" cy="251903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072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CAE9609-AEDA-41E3-941B-2F4D57415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12" y="3475717"/>
            <a:ext cx="3336089" cy="24787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0A5F-BE64-4053-AD8A-8759CC71C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308" y="2407436"/>
            <a:ext cx="6432434" cy="3461658"/>
          </a:xfrm>
        </p:spPr>
        <p:txBody>
          <a:bodyPr>
            <a:normAutofit/>
          </a:bodyPr>
          <a:lstStyle/>
          <a:p>
            <a:r>
              <a:rPr lang="da-DK" dirty="0"/>
              <a:t>Når plot er oprette i R er det muligt at eksportere dem som; </a:t>
            </a:r>
            <a:r>
              <a:rPr lang="da-DK" i="1" dirty="0">
                <a:solidFill>
                  <a:srgbClr val="0070C0"/>
                </a:solidFill>
              </a:rPr>
              <a:t>PDF</a:t>
            </a:r>
            <a:r>
              <a:rPr lang="da-DK" dirty="0"/>
              <a:t>, </a:t>
            </a:r>
            <a:r>
              <a:rPr lang="da-DK" i="1" dirty="0">
                <a:solidFill>
                  <a:srgbClr val="0070C0"/>
                </a:solidFill>
              </a:rPr>
              <a:t>billedfil</a:t>
            </a:r>
            <a:r>
              <a:rPr lang="da-DK" dirty="0"/>
              <a:t> eller via </a:t>
            </a:r>
            <a:r>
              <a:rPr lang="da-DK" i="1" dirty="0">
                <a:solidFill>
                  <a:srgbClr val="0070C0"/>
                </a:solidFill>
              </a:rPr>
              <a:t>klipboard</a:t>
            </a:r>
          </a:p>
          <a:p>
            <a:r>
              <a:rPr lang="da-DK" dirty="0"/>
              <a:t>Eller du kan sende dem over i en PowerPoint så de er klar til din præsentation</a:t>
            </a:r>
          </a:p>
          <a:p>
            <a:r>
              <a:rPr lang="da-DK" dirty="0"/>
              <a:t>Du skal bruge en pakke ved navn - </a:t>
            </a:r>
            <a:r>
              <a:rPr lang="da-DK" dirty="0">
                <a:solidFill>
                  <a:srgbClr val="0070C0"/>
                </a:solidFill>
                <a:hlinkClick r:id="rId4"/>
              </a:rPr>
              <a:t>officer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DBC894-F370-45C0-860A-7D35DDD97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49" y="4500894"/>
            <a:ext cx="5244193" cy="176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lextable logo">
            <a:extLst>
              <a:ext uri="{FF2B5EF4-FFF2-40B4-BE49-F238E27FC236}">
                <a16:creationId xmlns:a16="http://schemas.microsoft.com/office/drawing/2014/main" id="{E381B9A2-ABB6-4346-8108-5E4921804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418" y="111048"/>
            <a:ext cx="717397" cy="83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767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1F3F0"/>
      </a:lt2>
      <a:accent1>
        <a:srgbClr val="A43BD5"/>
      </a:accent1>
      <a:accent2>
        <a:srgbClr val="5D37C7"/>
      </a:accent2>
      <a:accent3>
        <a:srgbClr val="3B52D5"/>
      </a:accent3>
      <a:accent4>
        <a:srgbClr val="2980C3"/>
      </a:accent4>
      <a:accent5>
        <a:srgbClr val="35BDBF"/>
      </a:accent5>
      <a:accent6>
        <a:srgbClr val="29C386"/>
      </a:accent6>
      <a:hlink>
        <a:srgbClr val="3996AC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620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RetrospectVTI</vt:lpstr>
      <vt:lpstr>IDA WEBINAR  R Programmering videregående</vt:lpstr>
      <vt:lpstr>Tue Hellstern</vt:lpstr>
      <vt:lpstr>Agenda</vt:lpstr>
      <vt:lpstr>RStudio IDE</vt:lpstr>
      <vt:lpstr>Data - Excel</vt:lpstr>
      <vt:lpstr>PowerPoint Presentation</vt:lpstr>
      <vt:lpstr>PowerPoint Presentation</vt:lpstr>
      <vt:lpstr>The grammar of graphics - ggplot</vt:lpstr>
      <vt:lpstr>PowerPoint</vt:lpstr>
      <vt:lpstr>Shiny</vt:lpstr>
      <vt:lpstr>Shiny</vt:lpstr>
      <vt:lpstr>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IDA WEBINAR  R Programmering</dc:title>
  <dc:creator>Tue Hellstern</dc:creator>
  <cp:lastModifiedBy>Tue Hellstern</cp:lastModifiedBy>
  <cp:revision>6</cp:revision>
  <dcterms:created xsi:type="dcterms:W3CDTF">2020-11-25T10:11:23Z</dcterms:created>
  <dcterms:modified xsi:type="dcterms:W3CDTF">2020-11-25T10:22:58Z</dcterms:modified>
</cp:coreProperties>
</file>