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2" r:id="rId3"/>
    <p:sldId id="267" r:id="rId4"/>
    <p:sldId id="266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e-hellstern.shinyapps.io/Tourism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hyperlink" Target="https://rstudio.com/products/rstud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avidgohel.github.io/offic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C44E-46F5-4BE8-8D8A-91C283E96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1" r="9776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BBBDD-B1D9-4D05-9E28-41814591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IDA</a:t>
            </a:r>
            <a:br>
              <a:rPr lang="da-DK" sz="5400" dirty="0">
                <a:solidFill>
                  <a:srgbClr val="FFFFFF"/>
                </a:solidFill>
              </a:rPr>
            </a:br>
            <a:r>
              <a:rPr lang="da-DK" sz="5400" dirty="0">
                <a:solidFill>
                  <a:srgbClr val="FFFFFF"/>
                </a:solidFill>
              </a:rPr>
              <a:t>WEBINAR</a:t>
            </a:r>
            <a:br>
              <a:rPr lang="da-DK" sz="5400" dirty="0">
                <a:solidFill>
                  <a:srgbClr val="FFFFFF"/>
                </a:solidFill>
              </a:rPr>
            </a:br>
            <a:br>
              <a:rPr lang="da-DK" sz="5400" dirty="0">
                <a:solidFill>
                  <a:srgbClr val="FFFFFF"/>
                </a:solidFill>
              </a:rPr>
            </a:br>
            <a:r>
              <a:rPr lang="da-DK" sz="4400" dirty="0">
                <a:solidFill>
                  <a:srgbClr val="FFFFFF"/>
                </a:solidFill>
              </a:rPr>
              <a:t>R Programmering</a:t>
            </a:r>
            <a:br>
              <a:rPr lang="da-DK" sz="4400" dirty="0">
                <a:solidFill>
                  <a:srgbClr val="FFFFFF"/>
                </a:solidFill>
              </a:rPr>
            </a:br>
            <a:r>
              <a:rPr lang="da-DK" sz="4400" dirty="0">
                <a:solidFill>
                  <a:srgbClr val="FFFFFF"/>
                </a:solidFill>
              </a:rPr>
              <a:t>videregående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5D6FB-4210-4C6B-9AA6-3B79EDB4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da-DK" sz="1800" dirty="0">
                <a:solidFill>
                  <a:srgbClr val="FFFFFF"/>
                </a:solidFill>
              </a:rPr>
              <a:t>Tue Hellstern</a:t>
            </a:r>
          </a:p>
          <a:p>
            <a:endParaRPr lang="da-DK" sz="1800" dirty="0">
              <a:solidFill>
                <a:srgbClr val="FFFFFF"/>
              </a:solidFill>
            </a:endParaRPr>
          </a:p>
          <a:p>
            <a:r>
              <a:rPr lang="da-DK" sz="1800" dirty="0">
                <a:solidFill>
                  <a:srgbClr val="FFFFFF"/>
                </a:solidFill>
              </a:rPr>
              <a:t>25-11-2020</a:t>
            </a:r>
          </a:p>
          <a:p>
            <a:r>
              <a:rPr lang="da-DK" sz="1800" dirty="0">
                <a:solidFill>
                  <a:srgbClr val="FFFFFF"/>
                </a:solidFill>
              </a:rPr>
              <a:t>Kl. 19:00 til 20:30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lede 6" descr="C:\Users\lone2012\AppData\Local\Microsoft\Windows\Temporary Internet Files\Content.Outlook\ZI0Y1SVV\Logo email_2000 (2).png">
            <a:extLst>
              <a:ext uri="{FF2B5EF4-FFF2-40B4-BE49-F238E27FC236}">
                <a16:creationId xmlns:a16="http://schemas.microsoft.com/office/drawing/2014/main" id="{63EF5F65-BEB1-42EC-9E94-6DEF6A7170F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663"/>
            <a:ext cx="1586053" cy="101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09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D23D-A931-427E-B16E-0993BBC8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Shiny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CF4D-377F-4748-85C1-2F98F1B4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84520" cy="4349749"/>
          </a:xfrm>
        </p:spPr>
        <p:txBody>
          <a:bodyPr/>
          <a:lstStyle/>
          <a:p>
            <a:r>
              <a:rPr lang="da-DK" dirty="0"/>
              <a:t>Shiny er en R-pakke, der gør det let at oprette interaktive webapps i R.</a:t>
            </a:r>
          </a:p>
          <a:p>
            <a:r>
              <a:rPr lang="da-DK" dirty="0"/>
              <a:t>Der er to filer du skal skrive din R kode i:</a:t>
            </a:r>
          </a:p>
          <a:p>
            <a:endParaRPr lang="da-DK" dirty="0"/>
          </a:p>
          <a:p>
            <a:pPr marL="542925" indent="-2667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Ui.R</a:t>
            </a:r>
            <a:endParaRPr lang="da-DK" dirty="0"/>
          </a:p>
          <a:p>
            <a:pPr marL="542925" indent="-2667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Server.R</a:t>
            </a:r>
            <a:endParaRPr lang="da-DK" dirty="0"/>
          </a:p>
          <a:p>
            <a:pPr marL="542925" indent="-2667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a-DK" dirty="0"/>
          </a:p>
          <a:p>
            <a:pPr marL="85725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endParaRPr lang="da-DK" dirty="0"/>
          </a:p>
          <a:p>
            <a:pPr marL="85725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endParaRPr lang="da-DK" dirty="0"/>
          </a:p>
          <a:p>
            <a:pPr marL="85725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r>
              <a:rPr lang="da-DK" dirty="0"/>
              <a:t>Det er muligt at </a:t>
            </a:r>
            <a:r>
              <a:rPr lang="da-DK" dirty="0" err="1"/>
              <a:t>publisher</a:t>
            </a:r>
            <a:r>
              <a:rPr lang="da-DK" dirty="0"/>
              <a:t> din præsentation online til </a:t>
            </a:r>
            <a:r>
              <a:rPr lang="da-DK" dirty="0">
                <a:hlinkClick r:id="rId2"/>
              </a:rPr>
              <a:t>shinyapps.io </a:t>
            </a:r>
            <a:r>
              <a:rPr lang="da-DK" dirty="0"/>
              <a:t>så ”alle” kan tilgå den via en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64A70-E18F-438F-AC6D-5A96D6CC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72" y="2135188"/>
            <a:ext cx="4370209" cy="258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1205E-71A5-4E90-BAFA-795068AD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31" y="4923113"/>
            <a:ext cx="3704490" cy="1248839"/>
          </a:xfrm>
          <a:prstGeom prst="rect">
            <a:avLst/>
          </a:prstGeom>
        </p:spPr>
      </p:pic>
      <p:pic>
        <p:nvPicPr>
          <p:cNvPr id="8" name="Picture 2" descr="Rstudio | Portal for åbne data">
            <a:extLst>
              <a:ext uri="{FF2B5EF4-FFF2-40B4-BE49-F238E27FC236}">
                <a16:creationId xmlns:a16="http://schemas.microsoft.com/office/drawing/2014/main" id="{3893E29C-BECF-4123-9EA2-A4495EC5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34" y="99609"/>
            <a:ext cx="824315" cy="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D23D-A931-427E-B16E-0993BBC8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Shiny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64A70-E18F-438F-AC6D-5A96D6CC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85" y="371475"/>
            <a:ext cx="4649046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6BD62-E67C-45AB-84E9-056F08E5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40" y="3733801"/>
            <a:ext cx="5614662" cy="248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5E01F2-472E-4F8B-8D27-637F9F45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15" y="2223457"/>
            <a:ext cx="5264994" cy="2484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C39966-56FE-4360-A530-152EC8C7510D}"/>
              </a:ext>
            </a:extLst>
          </p:cNvPr>
          <p:cNvCxnSpPr>
            <a:cxnSpLocks/>
          </p:cNvCxnSpPr>
          <p:nvPr/>
        </p:nvCxnSpPr>
        <p:spPr>
          <a:xfrm flipV="1">
            <a:off x="10176988" y="1822232"/>
            <a:ext cx="978692" cy="36546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474C1D-9918-4A3C-9023-EC7C88C00070}"/>
              </a:ext>
            </a:extLst>
          </p:cNvPr>
          <p:cNvCxnSpPr>
            <a:cxnSpLocks/>
          </p:cNvCxnSpPr>
          <p:nvPr/>
        </p:nvCxnSpPr>
        <p:spPr>
          <a:xfrm flipV="1">
            <a:off x="3404581" y="1274707"/>
            <a:ext cx="3848232" cy="1402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C75D3B-0948-4C75-8612-5ABFD3C4375F}"/>
              </a:ext>
            </a:extLst>
          </p:cNvPr>
          <p:cNvCxnSpPr>
            <a:cxnSpLocks/>
          </p:cNvCxnSpPr>
          <p:nvPr/>
        </p:nvCxnSpPr>
        <p:spPr>
          <a:xfrm flipV="1">
            <a:off x="5560024" y="1737360"/>
            <a:ext cx="2107601" cy="17423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EA1545-F8AC-4FD4-8C19-8807300156A6}"/>
              </a:ext>
            </a:extLst>
          </p:cNvPr>
          <p:cNvCxnSpPr>
            <a:cxnSpLocks/>
          </p:cNvCxnSpPr>
          <p:nvPr/>
        </p:nvCxnSpPr>
        <p:spPr>
          <a:xfrm>
            <a:off x="8058153" y="1737360"/>
            <a:ext cx="2118835" cy="26346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CCE5F2-3819-4239-9E29-1354D63BF827}"/>
              </a:ext>
            </a:extLst>
          </p:cNvPr>
          <p:cNvSpPr txBox="1"/>
          <p:nvPr/>
        </p:nvSpPr>
        <p:spPr>
          <a:xfrm>
            <a:off x="0" y="6033135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Import af data er ikke vist i koden her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C7B0F-F4ED-44D9-818B-E0E1E84D09AD}"/>
              </a:ext>
            </a:extLst>
          </p:cNvPr>
          <p:cNvSpPr txBox="1"/>
          <p:nvPr/>
        </p:nvSpPr>
        <p:spPr>
          <a:xfrm>
            <a:off x="352969" y="1800034"/>
            <a:ext cx="885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Ui.R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63703-2C2A-414B-9490-5ABEC6D97057}"/>
              </a:ext>
            </a:extLst>
          </p:cNvPr>
          <p:cNvSpPr txBox="1"/>
          <p:nvPr/>
        </p:nvSpPr>
        <p:spPr>
          <a:xfrm>
            <a:off x="6210540" y="3333691"/>
            <a:ext cx="1314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Rstudio | Portal for åbne data">
            <a:extLst>
              <a:ext uri="{FF2B5EF4-FFF2-40B4-BE49-F238E27FC236}">
                <a16:creationId xmlns:a16="http://schemas.microsoft.com/office/drawing/2014/main" id="{E396C86C-3449-42D8-93BC-4BEF4B9A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9" y="73464"/>
            <a:ext cx="824315" cy="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05B2E5A-ED28-4DAE-9E7F-73C0428B199A}"/>
              </a:ext>
            </a:extLst>
          </p:cNvPr>
          <p:cNvSpPr txBox="1"/>
          <p:nvPr/>
        </p:nvSpPr>
        <p:spPr>
          <a:xfrm>
            <a:off x="0" y="5663803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https://tue-hellstern.shinyapps.io/Tourisme/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3FA6C-06C5-4BF6-8464-B83456D6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da-DK"/>
              <a:t>Link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ark and Shocking links Check at your own risk! (New Links)">
            <a:extLst>
              <a:ext uri="{FF2B5EF4-FFF2-40B4-BE49-F238E27FC236}">
                <a16:creationId xmlns:a16="http://schemas.microsoft.com/office/drawing/2014/main" id="{12C99BFC-D339-4E6D-86E7-35908453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509" y="3010992"/>
            <a:ext cx="3031484" cy="19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DA30-2CAA-42A0-A60D-EACE46FF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da-DK" dirty="0"/>
              <a:t>I vil efter webinaret få tilsendt link til video og R Project.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R Project samler:</a:t>
            </a:r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R </a:t>
            </a:r>
            <a:r>
              <a:rPr lang="en-US" dirty="0" err="1"/>
              <a:t>kode</a:t>
            </a:r>
            <a:endParaRPr lang="en-US" dirty="0"/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Excel </a:t>
            </a:r>
            <a:r>
              <a:rPr lang="en-US" dirty="0" err="1"/>
              <a:t>filen</a:t>
            </a:r>
            <a:r>
              <a:rPr lang="en-US" dirty="0"/>
              <a:t> - Data</a:t>
            </a:r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Shiny app</a:t>
            </a:r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PowerPoint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Billede 6" descr="C:\Users\lone2012\AppData\Local\Microsoft\Windows\Temporary Internet Files\Content.Outlook\ZI0Y1SVV\Logo email_2000 (2).png">
            <a:extLst>
              <a:ext uri="{FF2B5EF4-FFF2-40B4-BE49-F238E27FC236}">
                <a16:creationId xmlns:a16="http://schemas.microsoft.com/office/drawing/2014/main" id="{D9ED80F3-2754-4FD8-8BBB-5E4DB6C7303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947" y="5360918"/>
            <a:ext cx="1586053" cy="101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18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A5ED-BEC9-4A36-BBA6-DD6916B3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Tue Hellstern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5684-9123-40D4-A305-6DF9834FF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Bor i Snekkersten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Uddannet fra ITU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Microsoft certificeret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Ekstern lektor på DTU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Censor på Datamatiker, Akademiuddannelserne PBA, og andre uddannelser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641A7-EDCB-43B1-88AD-6AF812EE7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Selvstændig 1995 &gt;&gt;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Konsulent opgaver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Undervisning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a-DK"/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Kunder - Udvalgte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Banedanmark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Siemens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Atos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DONG - Ørsted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Teknologisk Institut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Tryg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NovoZymes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Forsvaret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Politiet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DTU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IDA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da-DK"/>
          </a:p>
        </p:txBody>
      </p:sp>
      <p:pic>
        <p:nvPicPr>
          <p:cNvPr id="6" name="Billede 10">
            <a:extLst>
              <a:ext uri="{FF2B5EF4-FFF2-40B4-BE49-F238E27FC236}">
                <a16:creationId xmlns:a16="http://schemas.microsoft.com/office/drawing/2014/main" id="{0ED371E6-CAB9-4B6A-A67B-1E370A60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81" y="4061671"/>
            <a:ext cx="1712333" cy="1712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FAA85B1-543D-4927-85E0-19A14A52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130" y="147102"/>
            <a:ext cx="726758" cy="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6" descr="C:\Users\lone2012\AppData\Local\Microsoft\Windows\Temporary Internet Files\Content.Outlook\ZI0Y1SVV\Logo email_2000 (2).png">
            <a:extLst>
              <a:ext uri="{FF2B5EF4-FFF2-40B4-BE49-F238E27FC236}">
                <a16:creationId xmlns:a16="http://schemas.microsoft.com/office/drawing/2014/main" id="{8672DF08-4D15-453D-B2E1-E8248A76B4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947" y="5360919"/>
            <a:ext cx="1586053" cy="101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11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B0403-CA5E-42CE-8D74-378AC9BD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CBF7C8-90F5-4026-93F6-ACD92BF3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73124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Dette webinar har et praktisk fokus på hvordan R kan løse typiske opgaver som import, tilretning og præsentation af data. Det er det andet webinar af to, så de helt grundlæggende R funktioner bliver ikke gennemgået.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1BA4F6E-EC0E-4F72-9B17-3ADE0E763627}"/>
              </a:ext>
            </a:extLst>
          </p:cNvPr>
          <p:cNvSpPr txBox="1">
            <a:spLocks/>
          </p:cNvSpPr>
          <p:nvPr/>
        </p:nvSpPr>
        <p:spPr>
          <a:xfrm>
            <a:off x="2922870" y="3293120"/>
            <a:ext cx="3276000" cy="22199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a-DK" b="1" dirty="0"/>
              <a:t>Pakker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readxl</a:t>
            </a:r>
            <a:endParaRPr lang="da-DK" dirty="0"/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dplyr</a:t>
            </a:r>
            <a:endParaRPr lang="da-DK" dirty="0"/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tidyr</a:t>
            </a:r>
            <a:endParaRPr lang="da-DK" dirty="0"/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ggplot2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officer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9A39E705-CB1B-49AE-B0E7-F9FBD921C11E}"/>
              </a:ext>
            </a:extLst>
          </p:cNvPr>
          <p:cNvSpPr txBox="1">
            <a:spLocks/>
          </p:cNvSpPr>
          <p:nvPr/>
        </p:nvSpPr>
        <p:spPr>
          <a:xfrm>
            <a:off x="5993130" y="3275335"/>
            <a:ext cx="3276000" cy="2219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a-DK" b="1" dirty="0"/>
              <a:t>Præsentation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Plot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PowerPoint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Shiny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0151119-84EC-4D0B-98CE-047276AC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130" y="147102"/>
            <a:ext cx="726758" cy="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lede 6" descr="C:\Users\lone2012\AppData\Local\Microsoft\Windows\Temporary Internet Files\Content.Outlook\ZI0Y1SVV\Logo email_2000 (2).png">
            <a:extLst>
              <a:ext uri="{FF2B5EF4-FFF2-40B4-BE49-F238E27FC236}">
                <a16:creationId xmlns:a16="http://schemas.microsoft.com/office/drawing/2014/main" id="{B116464A-BAB0-49FE-8584-CB0A15C1F18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947" y="5326342"/>
            <a:ext cx="1586053" cy="101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02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45D0-97EC-4303-9FDD-FDB7009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RStudio</a:t>
            </a:r>
            <a:r>
              <a:rPr lang="da-DK" dirty="0"/>
              <a:t> IDE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57D6-651F-4A80-957A-A4524FE7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Lokalt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861F9-7210-461D-8962-51599AC715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Du kan hente en Open Source Edition af </a:t>
            </a:r>
            <a:r>
              <a:rPr lang="da-DK" dirty="0" err="1">
                <a:hlinkClick r:id="rId2"/>
              </a:rPr>
              <a:t>RStudio</a:t>
            </a:r>
            <a:r>
              <a:rPr lang="da-DK" dirty="0"/>
              <a:t> som du installere på din computer.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9EB96-991D-491B-82CB-9CFA1C6C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online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C983F1-B285-4A47-BF71-CC7755820A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Det er muligt at bruge en online version af </a:t>
            </a:r>
            <a:r>
              <a:rPr lang="da-DK" dirty="0" err="1"/>
              <a:t>RStudio</a:t>
            </a:r>
            <a:r>
              <a:rPr lang="da-DK" dirty="0"/>
              <a:t> IDE – </a:t>
            </a:r>
            <a:r>
              <a:rPr lang="da-DK" dirty="0" err="1">
                <a:hlinkClick r:id="rId3"/>
              </a:rPr>
              <a:t>rstudio.cloud</a:t>
            </a:r>
            <a:endParaRPr lang="da-DK" dirty="0"/>
          </a:p>
          <a:p>
            <a:r>
              <a:rPr lang="da-DK" dirty="0"/>
              <a:t>Det er muligt at få en ”</a:t>
            </a:r>
            <a:r>
              <a:rPr lang="da-DK" dirty="0" err="1"/>
              <a:t>Free</a:t>
            </a:r>
            <a:r>
              <a:rPr lang="da-DK" dirty="0"/>
              <a:t>” konto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EA5F9-396A-4570-AA61-66E9E1774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74" y="4261451"/>
            <a:ext cx="2649675" cy="199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671D0-7EA2-4472-8100-9B8F44D8B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79" y="4389052"/>
            <a:ext cx="4208337" cy="1735244"/>
          </a:xfrm>
          <a:prstGeom prst="rect">
            <a:avLst/>
          </a:prstGeom>
        </p:spPr>
      </p:pic>
      <p:pic>
        <p:nvPicPr>
          <p:cNvPr id="4098" name="Picture 2" descr="Rstudio | Portal for åbne data">
            <a:extLst>
              <a:ext uri="{FF2B5EF4-FFF2-40B4-BE49-F238E27FC236}">
                <a16:creationId xmlns:a16="http://schemas.microsoft.com/office/drawing/2014/main" id="{9961330A-877E-4277-B3C4-1160E19A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34" y="99609"/>
            <a:ext cx="824315" cy="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5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02B-8130-49B7-93EE-E7275263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-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8113-47FA-40FD-877B-BF19B07C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Jeg brugere én Excel fil – </a:t>
            </a:r>
            <a:r>
              <a:rPr lang="da-DK" dirty="0">
                <a:solidFill>
                  <a:srgbClr val="0070C0"/>
                </a:solidFill>
              </a:rPr>
              <a:t>tourism.xlsx</a:t>
            </a:r>
          </a:p>
          <a:p>
            <a:r>
              <a:rPr lang="da-DK" dirty="0"/>
              <a:t>Der indeholder to ark: </a:t>
            </a:r>
            <a:r>
              <a:rPr lang="da-DK" i="1" dirty="0">
                <a:solidFill>
                  <a:srgbClr val="0070C0"/>
                </a:solidFill>
              </a:rPr>
              <a:t>Data</a:t>
            </a:r>
            <a:r>
              <a:rPr lang="da-DK" dirty="0"/>
              <a:t> og </a:t>
            </a:r>
            <a:r>
              <a:rPr lang="da-DK" i="1" dirty="0" err="1">
                <a:solidFill>
                  <a:srgbClr val="0070C0"/>
                </a:solidFill>
              </a:rPr>
              <a:t>MetadataCountries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A9689-280E-4E06-BDD9-04F41581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7" y="3653908"/>
            <a:ext cx="6621965" cy="19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8CC5A-EA50-49F7-82C0-DBAC0025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245" y="3660191"/>
            <a:ext cx="4042178" cy="1944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EBC7-9997-4A7A-A7D2-71AF4EC1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130" y="147102"/>
            <a:ext cx="726758" cy="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2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212A4-B16A-400C-B5DA-1BCD7787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6" y="2967078"/>
            <a:ext cx="4576893" cy="2948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D8D2AE-462A-407F-82AD-50659D62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1" y="472559"/>
            <a:ext cx="6621966" cy="194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11C5E-25FE-4A0A-8235-1112EB27B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59" y="472559"/>
            <a:ext cx="4042170" cy="1944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E8A88F-5446-4142-84D2-EDA727329BD2}"/>
              </a:ext>
            </a:extLst>
          </p:cNvPr>
          <p:cNvSpPr txBox="1"/>
          <p:nvPr/>
        </p:nvSpPr>
        <p:spPr>
          <a:xfrm>
            <a:off x="6353462" y="3106734"/>
            <a:ext cx="524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Import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read_excel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Start import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skip()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Udvælg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Omdøb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rename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Fjern tomme data (NA)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drop_na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Omform til list format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gather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Grupper efter Region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group_by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Sum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summarise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Opret barplot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ggplot()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A0235B-8FDA-4E32-AE88-D402FCE85C39}"/>
              </a:ext>
            </a:extLst>
          </p:cNvPr>
          <p:cNvCxnSpPr>
            <a:cxnSpLocks/>
          </p:cNvCxnSpPr>
          <p:nvPr/>
        </p:nvCxnSpPr>
        <p:spPr>
          <a:xfrm flipV="1">
            <a:off x="3200400" y="666750"/>
            <a:ext cx="4810125" cy="43815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696597-F23B-4A68-A7C0-842D6B7191F7}"/>
              </a:ext>
            </a:extLst>
          </p:cNvPr>
          <p:cNvSpPr/>
          <p:nvPr/>
        </p:nvSpPr>
        <p:spPr>
          <a:xfrm>
            <a:off x="298871" y="666750"/>
            <a:ext cx="6621966" cy="360000"/>
          </a:xfrm>
          <a:prstGeom prst="rect">
            <a:avLst/>
          </a:prstGeom>
          <a:solidFill>
            <a:srgbClr val="FB6637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1E8A88F-5446-4142-84D2-EDA727329BD2}"/>
              </a:ext>
            </a:extLst>
          </p:cNvPr>
          <p:cNvSpPr txBox="1"/>
          <p:nvPr/>
        </p:nvSpPr>
        <p:spPr>
          <a:xfrm>
            <a:off x="6353462" y="3106734"/>
            <a:ext cx="524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Import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read_excel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Start import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skip()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Udvælg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Omdøb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rename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Fjern tomme data (NA)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drop_na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Udvælg kun nordiske lande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filter()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Omform til list format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gather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Opret linjeplot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ggplot()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EE710-3D29-4C4E-AD5D-13E7B082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3" y="2669735"/>
            <a:ext cx="5345026" cy="3443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52B82-4E66-476A-B7E0-BA1BCB90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23850"/>
            <a:ext cx="10982325" cy="18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21C2-08B0-45C4-835D-F70F66C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 - </a:t>
            </a:r>
            <a:r>
              <a:rPr lang="en-US" b="1" dirty="0"/>
              <a:t>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54FE-B264-49CA-BCF4-705251E9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3049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Alle plot i </a:t>
            </a:r>
            <a:r>
              <a:rPr lang="da-DK" dirty="0">
                <a:solidFill>
                  <a:srgbClr val="0070C0"/>
                </a:solidFill>
              </a:rPr>
              <a:t>ggplot</a:t>
            </a:r>
            <a:r>
              <a:rPr lang="da-DK" dirty="0"/>
              <a:t> er opbygget efter ”</a:t>
            </a:r>
            <a:r>
              <a:rPr lang="en-US" i="1" dirty="0">
                <a:solidFill>
                  <a:srgbClr val="0070C0"/>
                </a:solidFill>
              </a:rPr>
              <a:t>The grammar of graphics</a:t>
            </a:r>
            <a:r>
              <a:rPr lang="da-DK" dirty="0"/>
              <a:t>” </a:t>
            </a:r>
            <a:br>
              <a:rPr lang="da-DK" dirty="0"/>
            </a:br>
            <a:r>
              <a:rPr lang="da-DK" dirty="0"/>
              <a:t>som er en lagdelt tilgang, der bygger plottet op lag for lag for </a:t>
            </a:r>
            <a:br>
              <a:rPr lang="da-DK" dirty="0"/>
            </a:br>
            <a:r>
              <a:rPr lang="da-DK" dirty="0"/>
              <a:t>til sidst at have skabt den endelige grafik.</a:t>
            </a:r>
          </a:p>
          <a:p>
            <a:endParaRPr lang="da-DK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a-DK" b="1" dirty="0"/>
              <a:t>Elementer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>
                <a:solidFill>
                  <a:srgbClr val="0070C0"/>
                </a:solidFill>
              </a:rPr>
              <a:t>Data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Dataframe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Aesthetics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Variabler til x- eller y-position og attributter; farve, form eller størrelse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Geometries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Type plot - bars, points, lines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>
                <a:solidFill>
                  <a:srgbClr val="0070C0"/>
                </a:solidFill>
              </a:rPr>
              <a:t>Facets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Opdeler dataene i delmængder, samme plot for hvert delmængde</a:t>
            </a:r>
            <a:endParaRPr lang="da-DK" dirty="0"/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Statistics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Tilføj f.eks.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mean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, median,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quartile</a:t>
            </a:r>
            <a:endParaRPr lang="da-DK" dirty="0">
              <a:solidFill>
                <a:schemeClr val="bg1">
                  <a:lumMod val="65000"/>
                </a:schemeClr>
              </a:solidFill>
            </a:endParaRP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Coordinates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Transformerer akser, ændrer afstanden for de viste data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Themes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Ændre grafikbaggrund, akser eller overskrifter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9AB6-180A-47B2-970D-0B80798B5C7C}"/>
              </a:ext>
            </a:extLst>
          </p:cNvPr>
          <p:cNvSpPr txBox="1"/>
          <p:nvPr/>
        </p:nvSpPr>
        <p:spPr>
          <a:xfrm>
            <a:off x="5905500" y="2817510"/>
            <a:ext cx="6096000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NordicPlot &lt;- ggplot(data = </a:t>
            </a:r>
            <a:r>
              <a:rPr lang="en-US" sz="1200" dirty="0" err="1">
                <a:solidFill>
                  <a:schemeClr val="bg1"/>
                </a:solidFill>
              </a:rPr>
              <a:t>NordicSpendList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aes</a:t>
            </a:r>
            <a:r>
              <a:rPr lang="en-US" sz="1200" dirty="0">
                <a:solidFill>
                  <a:schemeClr val="bg1"/>
                </a:solidFill>
              </a:rPr>
              <a:t>(x = Year, y = Spend, group = </a:t>
            </a:r>
            <a:r>
              <a:rPr lang="en-US" sz="1200" dirty="0" err="1">
                <a:solidFill>
                  <a:schemeClr val="bg1"/>
                </a:solidFill>
              </a:rPr>
              <a:t>CountryName</a:t>
            </a:r>
            <a:r>
              <a:rPr lang="en-US" sz="1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geom_line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aes</a:t>
            </a:r>
            <a:r>
              <a:rPr lang="en-US" sz="1200" dirty="0">
                <a:solidFill>
                  <a:schemeClr val="bg1"/>
                </a:solidFill>
              </a:rPr>
              <a:t>(color=</a:t>
            </a:r>
            <a:r>
              <a:rPr lang="en-US" sz="1200" dirty="0" err="1">
                <a:solidFill>
                  <a:schemeClr val="bg1"/>
                </a:solidFill>
              </a:rPr>
              <a:t>CountryName</a:t>
            </a:r>
            <a:r>
              <a:rPr lang="en-US" sz="1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geom_point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aes</a:t>
            </a:r>
            <a:r>
              <a:rPr lang="en-US" sz="1200" dirty="0">
                <a:solidFill>
                  <a:schemeClr val="bg1"/>
                </a:solidFill>
              </a:rPr>
              <a:t>(color=</a:t>
            </a:r>
            <a:r>
              <a:rPr lang="en-US" sz="1200" dirty="0" err="1">
                <a:solidFill>
                  <a:schemeClr val="bg1"/>
                </a:solidFill>
              </a:rPr>
              <a:t>CountryName</a:t>
            </a:r>
            <a:r>
              <a:rPr lang="en-US" sz="1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ggtitle</a:t>
            </a:r>
            <a:r>
              <a:rPr lang="en-US" sz="1200" dirty="0">
                <a:solidFill>
                  <a:schemeClr val="bg1"/>
                </a:solidFill>
              </a:rPr>
              <a:t>("Total spend by country") +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theme_minimal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84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904FC-8917-43D2-B2FE-028277CC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da-DK" dirty="0"/>
              <a:t>PowerPoint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07240-367F-482F-B42A-E369EA3F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82" y="634947"/>
            <a:ext cx="3368146" cy="251903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AE9609-AEDA-41E3-941B-2F4D5741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12" y="3475717"/>
            <a:ext cx="3336089" cy="24787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0A5F-BE64-4053-AD8A-8759CC71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r>
              <a:rPr lang="da-DK" dirty="0"/>
              <a:t>Når plot er oprette i R er det muligt at eksportere dem som; </a:t>
            </a:r>
            <a:r>
              <a:rPr lang="da-DK" i="1" dirty="0">
                <a:solidFill>
                  <a:srgbClr val="0070C0"/>
                </a:solidFill>
              </a:rPr>
              <a:t>PDF</a:t>
            </a:r>
            <a:r>
              <a:rPr lang="da-DK" dirty="0"/>
              <a:t>, </a:t>
            </a:r>
            <a:r>
              <a:rPr lang="da-DK" i="1" dirty="0">
                <a:solidFill>
                  <a:srgbClr val="0070C0"/>
                </a:solidFill>
              </a:rPr>
              <a:t>billedfil</a:t>
            </a:r>
            <a:r>
              <a:rPr lang="da-DK" dirty="0"/>
              <a:t> eller via </a:t>
            </a:r>
            <a:r>
              <a:rPr lang="da-DK" i="1" dirty="0">
                <a:solidFill>
                  <a:srgbClr val="0070C0"/>
                </a:solidFill>
              </a:rPr>
              <a:t>klipboard.</a:t>
            </a:r>
          </a:p>
          <a:p>
            <a:r>
              <a:rPr lang="da-DK" dirty="0"/>
              <a:t>Eller du kan oprette en PowerPoint så du er klar til din præsentation.</a:t>
            </a:r>
          </a:p>
          <a:p>
            <a:r>
              <a:rPr lang="da-DK" dirty="0"/>
              <a:t>Du skal bruge en pakke ved navn - </a:t>
            </a:r>
            <a:r>
              <a:rPr lang="da-DK" dirty="0">
                <a:solidFill>
                  <a:srgbClr val="0070C0"/>
                </a:solidFill>
                <a:hlinkClick r:id="rId4"/>
              </a:rPr>
              <a:t>officer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DBC894-F370-45C0-860A-7D35DDD9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9" y="4500894"/>
            <a:ext cx="5244193" cy="17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lextable logo">
            <a:extLst>
              <a:ext uri="{FF2B5EF4-FFF2-40B4-BE49-F238E27FC236}">
                <a16:creationId xmlns:a16="http://schemas.microsoft.com/office/drawing/2014/main" id="{E381B9A2-ABB6-4346-8108-5E492180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418" y="111048"/>
            <a:ext cx="717397" cy="8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6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A43BD5"/>
      </a:accent1>
      <a:accent2>
        <a:srgbClr val="5D37C7"/>
      </a:accent2>
      <a:accent3>
        <a:srgbClr val="3B52D5"/>
      </a:accent3>
      <a:accent4>
        <a:srgbClr val="2980C3"/>
      </a:accent4>
      <a:accent5>
        <a:srgbClr val="35BDBF"/>
      </a:accent5>
      <a:accent6>
        <a:srgbClr val="29C386"/>
      </a:accent6>
      <a:hlink>
        <a:srgbClr val="3996A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619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RetrospectVTI</vt:lpstr>
      <vt:lpstr>IDA WEBINAR  R Programmering videregående</vt:lpstr>
      <vt:lpstr>Tue Hellstern</vt:lpstr>
      <vt:lpstr>Agenda</vt:lpstr>
      <vt:lpstr>RStudio IDE</vt:lpstr>
      <vt:lpstr>Data - Excel</vt:lpstr>
      <vt:lpstr>PowerPoint Presentation</vt:lpstr>
      <vt:lpstr>PowerPoint Presentation</vt:lpstr>
      <vt:lpstr>The grammar of graphics - ggplot</vt:lpstr>
      <vt:lpstr>PowerPoint</vt:lpstr>
      <vt:lpstr>Shiny</vt:lpstr>
      <vt:lpstr>Shiny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 WEBINAR  R Programmering</dc:title>
  <dc:creator>Tue Hellstern</dc:creator>
  <cp:lastModifiedBy>Tue Hellstern</cp:lastModifiedBy>
  <cp:revision>10</cp:revision>
  <dcterms:created xsi:type="dcterms:W3CDTF">2020-11-25T10:11:23Z</dcterms:created>
  <dcterms:modified xsi:type="dcterms:W3CDTF">2020-11-25T19:27:39Z</dcterms:modified>
</cp:coreProperties>
</file>