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33"/>
  </p:notesMasterIdLst>
  <p:handoutMasterIdLst>
    <p:handoutMasterId r:id="rId34"/>
  </p:handoutMasterIdLst>
  <p:sldIdLst>
    <p:sldId id="343" r:id="rId2"/>
    <p:sldId id="257" r:id="rId3"/>
    <p:sldId id="359" r:id="rId4"/>
    <p:sldId id="351" r:id="rId5"/>
    <p:sldId id="361" r:id="rId6"/>
    <p:sldId id="360" r:id="rId7"/>
    <p:sldId id="352" r:id="rId8"/>
    <p:sldId id="364" r:id="rId9"/>
    <p:sldId id="365" r:id="rId10"/>
    <p:sldId id="362" r:id="rId11"/>
    <p:sldId id="366" r:id="rId12"/>
    <p:sldId id="367" r:id="rId13"/>
    <p:sldId id="368" r:id="rId14"/>
    <p:sldId id="370" r:id="rId15"/>
    <p:sldId id="371" r:id="rId16"/>
    <p:sldId id="372" r:id="rId17"/>
    <p:sldId id="373" r:id="rId18"/>
    <p:sldId id="374" r:id="rId19"/>
    <p:sldId id="375" r:id="rId20"/>
    <p:sldId id="379" r:id="rId21"/>
    <p:sldId id="376" r:id="rId22"/>
    <p:sldId id="377" r:id="rId23"/>
    <p:sldId id="378" r:id="rId24"/>
    <p:sldId id="380" r:id="rId25"/>
    <p:sldId id="381" r:id="rId26"/>
    <p:sldId id="383" r:id="rId27"/>
    <p:sldId id="356" r:id="rId28"/>
    <p:sldId id="268" r:id="rId29"/>
    <p:sldId id="358" r:id="rId30"/>
    <p:sldId id="349" r:id="rId31"/>
    <p:sldId id="382" r:id="rId3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136" autoAdjust="0"/>
    <p:restoredTop sz="94634" autoAdjust="0"/>
  </p:normalViewPr>
  <p:slideViewPr>
    <p:cSldViewPr snapToGrid="0">
      <p:cViewPr varScale="1">
        <p:scale>
          <a:sx n="76" d="100"/>
          <a:sy n="76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/>
      <dgm:t>
        <a:bodyPr rtlCol="0"/>
        <a:lstStyle/>
        <a:p>
          <a:pPr rtl="0"/>
          <a:r>
            <a:rPr lang="ru-RU" sz="1600" b="1" noProof="0" dirty="0">
              <a:effectLst/>
              <a:latin typeface="+mj-lt"/>
            </a:rPr>
            <a:t>1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349299C9-846E-4827-813A-349CCCE20782}">
      <dgm:prSet phldrT="[Text]" custT="1"/>
      <dgm:spPr/>
      <dgm:t>
        <a:bodyPr lIns="0" tIns="432000" rIns="182880" rtlCol="0" anchor="t" anchorCtr="0"/>
        <a:lstStyle/>
        <a:p>
          <a:pPr marL="0" lvl="0" indent="0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Выбор </a:t>
          </a:r>
          <a:r>
            <a:rPr lang="en-US" sz="1200" kern="1200" noProof="0" dirty="0">
              <a:latin typeface="+mn-lt"/>
              <a:ea typeface="+mn-ea"/>
              <a:cs typeface="+mn-cs"/>
            </a:rPr>
            <a:t>LED-</a:t>
          </a:r>
          <a:r>
            <a:rPr lang="ru-RU" sz="1200" kern="1200" noProof="0" dirty="0">
              <a:latin typeface="+mn-lt"/>
              <a:ea typeface="+mn-ea"/>
              <a:cs typeface="+mn-cs"/>
            </a:rPr>
            <a:t>ленты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5D70EFF5-8B31-4A1F-AE44-51E4CF0013EB}">
      <dgm:prSet phldrT="[Text]" custT="1"/>
      <dgm:spPr/>
      <dgm:t>
        <a:bodyPr lIns="0" tIns="432000" rIns="0" rtlCol="0" anchor="t" anchorCtr="0"/>
        <a:lstStyle/>
        <a:p>
          <a:pPr marL="17463" indent="0" rtl="0">
            <a:buNone/>
            <a:tabLst/>
          </a:pPr>
          <a:r>
            <a:rPr lang="ru-RU" sz="1200" noProof="0" dirty="0">
              <a:latin typeface="+mn-lt"/>
              <a:ea typeface="+mn-ea"/>
              <a:cs typeface="+mn-cs"/>
            </a:rPr>
            <a:t>Выбор чипсета</a:t>
          </a:r>
          <a:endParaRPr lang="ru-RU" sz="1200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D71FC021-6A65-44D1-95B9-0E6C89079866}">
      <dgm:prSet phldrT="[Text]" custT="1"/>
      <dgm:spPr/>
      <dgm:t>
        <a:bodyPr rtlCol="0"/>
        <a:lstStyle/>
        <a:p>
          <a:pPr rtl="0"/>
          <a:r>
            <a:rPr lang="ru-RU" sz="1600" b="1" noProof="0" dirty="0">
              <a:effectLst/>
              <a:latin typeface="+mj-lt"/>
            </a:rPr>
            <a:t>3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4A6BB192-9983-4F48-BBC5-6E384EED7EC5}">
      <dgm:prSet phldrT="[Text]" custT="1"/>
      <dgm:spPr/>
      <dgm:t>
        <a:bodyPr lIns="0" tIns="432000" rIns="182880" rtlCol="0" anchor="t" anchorCtr="0"/>
        <a:lstStyle/>
        <a:p>
          <a:pPr marL="17463" indent="0" rtl="0">
            <a:buNone/>
            <a:tabLst/>
          </a:pPr>
          <a:r>
            <a:rPr lang="ru-RU" sz="1200" noProof="0" dirty="0">
              <a:latin typeface="+mn-lt"/>
              <a:ea typeface="+mn-ea"/>
              <a:cs typeface="+mn-cs"/>
            </a:rPr>
            <a:t>Выбор библиотеки, отталкиваясь от предыдущих </a:t>
          </a:r>
          <a:endParaRPr lang="ru-RU" sz="12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D07AD3FD-84FF-467E-9693-752776549C61}">
      <dgm:prSet phldrT="[Text]" custT="1"/>
      <dgm:spPr/>
      <dgm:t>
        <a:bodyPr rtlCol="0"/>
        <a:lstStyle/>
        <a:p>
          <a:pPr rtl="0"/>
          <a:r>
            <a:rPr lang="ru-RU" sz="1600" b="1" noProof="0" dirty="0">
              <a:effectLst/>
              <a:latin typeface="+mj-lt"/>
            </a:rPr>
            <a:t>2</a:t>
          </a: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32CCB050-072A-41BF-BE1B-388CF53E5629}">
      <dgm:prSet custT="1"/>
      <dgm:spPr/>
      <dgm:t>
        <a:bodyPr rtlCol="0"/>
        <a:lstStyle/>
        <a:p>
          <a:pPr rtl="0"/>
          <a:r>
            <a:rPr lang="ru-RU" sz="1600" b="1" noProof="0" dirty="0">
              <a:effectLst/>
              <a:latin typeface="+mj-lt"/>
            </a:rPr>
            <a:t>4</a:t>
          </a: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9E838AE2-4659-4603-ABC8-58DF4222C0D4}">
      <dgm:prSet custT="1"/>
      <dgm:spPr/>
      <dgm:t>
        <a:bodyPr rtlCol="0"/>
        <a:lstStyle/>
        <a:p>
          <a:pPr rtl="0"/>
          <a:r>
            <a:rPr lang="ru-RU" sz="1600" b="1" noProof="0" dirty="0">
              <a:effectLst/>
              <a:latin typeface="+mj-lt"/>
            </a:rPr>
            <a:t>5</a:t>
          </a:r>
        </a:p>
      </dgm:t>
    </dgm:pt>
    <dgm:pt modelId="{5FC53805-9431-4BC8-ADB9-DABF59DE31C7}" type="parTrans" cxnId="{CF54291C-AAFD-4FA4-9A16-20CE892BA907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61F1BCD3-232D-4C03-B56C-182BCB6108CD}" type="sibTrans" cxnId="{CF54291C-AAFD-4FA4-9A16-20CE892BA907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04A40292-9119-41B2-B968-7B651F20675D}">
      <dgm:prSet custT="1"/>
      <dgm:spPr/>
      <dgm:t>
        <a:bodyPr lIns="0" tIns="432000" rIns="182880" rtlCol="0" anchor="t" anchorCtr="0"/>
        <a:lstStyle/>
        <a:p>
          <a:pPr marL="0" lvl="0" indent="0" defTabSz="533400" rtl="0"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Написание кода соответственно разработанному принципу работы </a:t>
          </a:r>
        </a:p>
      </dgm:t>
    </dgm:pt>
    <dgm:pt modelId="{70078FF1-F2A9-4A6B-88D1-8CF3595EFE73}" type="parTrans" cxnId="{1D6C5464-DE30-4BEC-9E27-B2C179C39CC4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B4C4972A-0898-484E-AF78-D5D7E0F991F2}" type="sibTrans" cxnId="{1D6C5464-DE30-4BEC-9E27-B2C179C39CC4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C8E903CE-0CFD-4D68-A857-80E14557005E}">
      <dgm:prSet custT="1"/>
      <dgm:spPr/>
      <dgm:t>
        <a:bodyPr lIns="0" tIns="432000" rIns="0" rtlCol="0" anchor="t" anchorCtr="0"/>
        <a:lstStyle/>
        <a:p>
          <a:pPr marL="0" lvl="0" indent="0" defTabSz="533400" rtl="0"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Интеграция </a:t>
          </a:r>
          <a:r>
            <a:rPr lang="en-US" sz="1200" kern="1200" noProof="0" dirty="0">
              <a:latin typeface="+mn-lt"/>
              <a:ea typeface="+mn-ea"/>
              <a:cs typeface="+mn-cs"/>
            </a:rPr>
            <a:t>LED</a:t>
          </a:r>
          <a:r>
            <a:rPr lang="ru-RU" sz="1200" kern="1200" noProof="0" dirty="0">
              <a:latin typeface="+mn-lt"/>
              <a:ea typeface="+mn-ea"/>
              <a:cs typeface="+mn-cs"/>
            </a:rPr>
            <a:t>-ленты и кода в проект</a:t>
          </a:r>
        </a:p>
      </dgm:t>
    </dgm:pt>
    <dgm:pt modelId="{D5890537-0D77-4DA1-A100-62C393623468}" type="parTrans" cxnId="{17BD67AD-4331-49EC-BC4A-29404E891597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862799CE-00F4-4DD6-894E-A487503F8DE6}" type="sibTrans" cxnId="{17BD67AD-4331-49EC-BC4A-29404E891597}">
      <dgm:prSet/>
      <dgm:spPr/>
      <dgm:t>
        <a:bodyPr rtlCol="0"/>
        <a:lstStyle/>
        <a:p>
          <a:pPr rtl="0"/>
          <a:endParaRPr lang="ru-RU" sz="1400" noProof="0" dirty="0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9CA1122-69FB-0B4E-B2C9-4D2ECE3F8377}" type="pres">
      <dgm:prSet presAssocID="{AACEAFD5-63CF-4AFC-B46F-BE086C5D447C}" presName="desTx" presStyleLbl="revTx" presStyleIdx="0" presStyleCnt="5">
        <dgm:presLayoutVars>
          <dgm:bulletEnabled val="1"/>
        </dgm:presLayoutVars>
      </dgm:prSet>
      <dgm:spPr/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0B80017-40D4-A441-897E-5DB40659239C}" type="pres">
      <dgm:prSet presAssocID="{D07AD3FD-84FF-467E-9693-752776549C61}" presName="desTx" presStyleLbl="revTx" presStyleIdx="1" presStyleCnt="5" custLinFactNeighborX="-524" custLinFactNeighborY="3126">
        <dgm:presLayoutVars>
          <dgm:bulletEnabled val="1"/>
        </dgm:presLayoutVars>
      </dgm:prSet>
      <dgm:spPr/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A27EB0C-FEE2-BE49-9979-EC1C219DE78D}" type="pres">
      <dgm:prSet presAssocID="{D71FC021-6A65-44D1-95B9-0E6C89079866}" presName="desTx" presStyleLbl="revTx" presStyleIdx="2" presStyleCnt="5" custLinFactNeighborX="2094" custLinFactNeighborY="-7033">
        <dgm:presLayoutVars>
          <dgm:bulletEnabled val="1"/>
        </dgm:presLayoutVars>
      </dgm:prSet>
      <dgm:spPr/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38F5139-7DF1-3240-BF8A-0D0B02C34E33}" type="pres">
      <dgm:prSet presAssocID="{32CCB050-072A-41BF-BE1B-388CF53E5629}" presName="desTx" presStyleLbl="revTx" presStyleIdx="3" presStyleCnt="5" custLinFactNeighborX="5759" custLinFactNeighborY="-6252">
        <dgm:presLayoutVars>
          <dgm:bulletEnabled val="1"/>
        </dgm:presLayoutVars>
      </dgm:prSet>
      <dgm:spPr/>
    </dgm:pt>
    <dgm:pt modelId="{1E9AA517-5DCA-4C46-B534-2D6C38CA361F}" type="pres">
      <dgm:prSet presAssocID="{BF05D8EE-4413-4737-8721-DAF10D6CAB04}" presName="space" presStyleCnt="0"/>
      <dgm:spPr/>
    </dgm:pt>
    <dgm:pt modelId="{F1F2B902-8668-234E-8139-B8846854FBF6}" type="pres">
      <dgm:prSet presAssocID="{9E838AE2-4659-4603-ABC8-58DF4222C0D4}" presName="composite" presStyleCnt="0"/>
      <dgm:spPr/>
    </dgm:pt>
    <dgm:pt modelId="{BB3B3198-26D7-164E-981A-C5A96DD0DBEF}" type="pres">
      <dgm:prSet presAssocID="{9E838AE2-4659-4603-ABC8-58DF4222C0D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7DDD8217-14DA-AF4E-9FE3-03C109C46553}" type="pres">
      <dgm:prSet presAssocID="{9E838AE2-4659-4603-ABC8-58DF4222C0D4}" presName="desTx" presStyleLbl="revTx" presStyleIdx="4" presStyleCnt="5" custScaleY="100000" custLinFactNeighborX="4712">
        <dgm:presLayoutVars>
          <dgm:bulletEnabled val="1"/>
        </dgm:presLayoutVars>
      </dgm:prSet>
      <dgm:spPr/>
    </dgm:pt>
  </dgm:ptLst>
  <dgm:cxnLst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560D6613-8835-7446-8364-D2E287F4770E}" type="presOf" srcId="{4A6BB192-9983-4F48-BBC5-6E384EED7EC5}" destId="{8A27EB0C-FEE2-BE49-9979-EC1C219DE78D}" srcOrd="0" destOrd="0" presId="urn:microsoft.com/office/officeart/2005/8/layout/chevron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AE4CF755-2AF1-5F42-B161-6898C57972A2}" type="presOf" srcId="{9E838AE2-4659-4603-ABC8-58DF4222C0D4}" destId="{BB3B3198-26D7-164E-981A-C5A96DD0DBEF}" srcOrd="0" destOrd="0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AFF79FE3-07C5-0B49-85EE-6433005303BF}" type="presOf" srcId="{C8E903CE-0CFD-4D68-A857-80E14557005E}" destId="{7DDD8217-14DA-AF4E-9FE3-03C109C46553}" srcOrd="0" destOrd="0" presId="urn:microsoft.com/office/officeart/2005/8/layout/chevron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  <dgm:cxn modelId="{BF9DDBFC-2483-E94C-BC88-DB63C57E1509}" type="presParOf" srcId="{69331891-6B40-0C44-A32D-46158B8E57A3}" destId="{1E9AA517-5DCA-4C46-B534-2D6C38CA361F}" srcOrd="7" destOrd="0" presId="urn:microsoft.com/office/officeart/2005/8/layout/chevron1"/>
    <dgm:cxn modelId="{3B28C8B0-303A-7849-A9AF-14659B84A82D}" type="presParOf" srcId="{69331891-6B40-0C44-A32D-46158B8E57A3}" destId="{F1F2B902-8668-234E-8139-B8846854FBF6}" srcOrd="8" destOrd="0" presId="urn:microsoft.com/office/officeart/2005/8/layout/chevron1"/>
    <dgm:cxn modelId="{D493BAEE-1090-7D40-9B03-51A15F139C8D}" type="presParOf" srcId="{F1F2B902-8668-234E-8139-B8846854FBF6}" destId="{BB3B3198-26D7-164E-981A-C5A96DD0DBEF}" srcOrd="0" destOrd="0" presId="urn:microsoft.com/office/officeart/2005/8/layout/chevron1"/>
    <dgm:cxn modelId="{EA10D992-E9AF-F94D-B524-ED3F863198A6}" type="presParOf" srcId="{F1F2B902-8668-234E-8139-B8846854FBF6}" destId="{7DDD8217-14DA-AF4E-9FE3-03C109C465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65B3944D-D926-4D0F-A305-F5740000747A}">
      <dgm:prSet custT="1"/>
      <dgm:spPr>
        <a:xfrm>
          <a:off x="1144111" y="1954"/>
          <a:ext cx="5868258" cy="990573"/>
        </a:xfrm>
      </dgm:spPr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sz="1600" b="1" noProof="0" dirty="0">
              <a:latin typeface="+mj-lt"/>
              <a:ea typeface="+mn-ea"/>
              <a:cs typeface="+mn-cs"/>
            </a:rPr>
            <a:t>OpenCV library</a:t>
          </a:r>
          <a:br>
            <a:rPr lang="ru-RU" sz="1600" noProof="0" dirty="0">
              <a:latin typeface="+mj-lt"/>
              <a:ea typeface="+mn-ea"/>
              <a:cs typeface="+mn-cs"/>
            </a:rPr>
          </a:br>
          <a:r>
            <a:rPr lang="en-US" sz="1600" noProof="0" dirty="0">
              <a:latin typeface="+mj-lt"/>
              <a:ea typeface="+mn-ea"/>
              <a:cs typeface="+mn-cs"/>
            </a:rPr>
            <a:t>HTTPS</a:t>
          </a:r>
          <a:r>
            <a:rPr lang="en-US" sz="1600" cap="none" noProof="0" dirty="0">
              <a:latin typeface="+mj-lt"/>
              <a:ea typeface="+mn-ea"/>
              <a:cs typeface="+mn-cs"/>
            </a:rPr>
            <a:t>://OPENCV.ORG/</a:t>
          </a:r>
          <a:endParaRPr lang="ru-RU" sz="1600" noProof="0" dirty="0">
            <a:latin typeface="+mj-lt"/>
            <a:ea typeface="+mn-ea"/>
            <a:cs typeface="+mn-cs"/>
          </a:endParaRPr>
        </a:p>
      </dgm:t>
    </dgm:pt>
    <dgm:pt modelId="{2EA7AC4A-E82B-43F0-A6EA-F599428578FC}" type="parTrans" cxnId="{92D3A76D-ADBB-49F3-861D-D2B74F81812E}">
      <dgm:prSet/>
      <dgm:spPr/>
      <dgm:t>
        <a:bodyPr rtlCol="0"/>
        <a:lstStyle/>
        <a:p>
          <a:pPr rtl="0"/>
          <a:endParaRPr lang="ru-RU" sz="1400" noProof="0" dirty="0">
            <a:latin typeface="+mj-lt"/>
          </a:endParaRPr>
        </a:p>
      </dgm:t>
    </dgm:pt>
    <dgm:pt modelId="{8862CE7B-AE72-45E8-B982-5279C14F7985}" type="sibTrans" cxnId="{92D3A76D-ADBB-49F3-861D-D2B74F81812E}">
      <dgm:prSet/>
      <dgm:spPr/>
      <dgm:t>
        <a:bodyPr rtlCol="0"/>
        <a:lstStyle/>
        <a:p>
          <a:pPr rtl="0"/>
          <a:endParaRPr lang="ru-RU" sz="1400" noProof="0" dirty="0">
            <a:latin typeface="+mj-lt"/>
          </a:endParaRPr>
        </a:p>
      </dgm:t>
    </dgm:pt>
    <dgm:pt modelId="{223932EA-8A4D-4270-95C3-913761557237}">
      <dgm:prSet custT="1"/>
      <dgm:spPr>
        <a:xfrm>
          <a:off x="1144111" y="1240170"/>
          <a:ext cx="5868258" cy="990573"/>
        </a:xfrm>
      </dgm:spPr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sz="1600" b="1" noProof="0" dirty="0" err="1">
              <a:latin typeface="+mj-lt"/>
              <a:ea typeface="+mn-ea"/>
              <a:cs typeface="+mn-cs"/>
            </a:rPr>
            <a:t>Fastled</a:t>
          </a:r>
          <a:r>
            <a:rPr lang="en-US" sz="1600" b="1" noProof="0" dirty="0">
              <a:latin typeface="+mj-lt"/>
              <a:ea typeface="+mn-ea"/>
              <a:cs typeface="+mn-cs"/>
            </a:rPr>
            <a:t> library</a:t>
          </a:r>
          <a:br>
            <a:rPr lang="ru-RU" sz="1600" noProof="0" dirty="0">
              <a:latin typeface="+mj-lt"/>
              <a:ea typeface="+mn-ea"/>
              <a:cs typeface="+mn-cs"/>
            </a:rPr>
          </a:br>
          <a:r>
            <a:rPr lang="en-US" sz="1600" b="0" noProof="0" dirty="0">
              <a:latin typeface="+mj-lt"/>
              <a:ea typeface="+mn-ea"/>
              <a:cs typeface="+mn-cs"/>
            </a:rPr>
            <a:t>https://github.com/FastLED/FastLED</a:t>
          </a:r>
          <a:endParaRPr lang="ru-RU" sz="1600" b="0" noProof="0" dirty="0">
            <a:latin typeface="+mj-lt"/>
            <a:ea typeface="+mn-ea"/>
            <a:cs typeface="+mn-cs"/>
          </a:endParaRPr>
        </a:p>
      </dgm:t>
    </dgm:pt>
    <dgm:pt modelId="{E01D4CB3-97D0-4857-AF09-DED2BE24BAAC}" type="parTrans" cxnId="{E37D9CF8-DFE4-4379-9C72-27346573699A}">
      <dgm:prSet/>
      <dgm:spPr/>
      <dgm:t>
        <a:bodyPr rtlCol="0"/>
        <a:lstStyle/>
        <a:p>
          <a:pPr rtl="0"/>
          <a:endParaRPr lang="ru-RU" sz="1400" noProof="0" dirty="0">
            <a:latin typeface="+mj-lt"/>
          </a:endParaRPr>
        </a:p>
      </dgm:t>
    </dgm:pt>
    <dgm:pt modelId="{C201C5C8-D4F2-4559-AF23-68BB4B3E7FB1}" type="sibTrans" cxnId="{E37D9CF8-DFE4-4379-9C72-27346573699A}">
      <dgm:prSet/>
      <dgm:spPr/>
      <dgm:t>
        <a:bodyPr rtlCol="0"/>
        <a:lstStyle/>
        <a:p>
          <a:pPr rtl="0"/>
          <a:endParaRPr lang="ru-RU" sz="1400" noProof="0" dirty="0">
            <a:latin typeface="+mj-lt"/>
          </a:endParaRPr>
        </a:p>
      </dgm:t>
    </dgm:pt>
    <dgm:pt modelId="{3433C425-D1CC-4127-B7C7-1DC12077A1F1}">
      <dgm:prSet custT="1"/>
      <dgm:spPr>
        <a:xfrm>
          <a:off x="1144111" y="1240170"/>
          <a:ext cx="5868258" cy="990573"/>
        </a:xfrm>
      </dgm:spPr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sz="1600" b="1" noProof="0" dirty="0">
              <a:latin typeface="+mj-lt"/>
              <a:ea typeface="+mn-ea"/>
              <a:cs typeface="+mn-cs"/>
            </a:rPr>
            <a:t>ARDUINO</a:t>
          </a:r>
          <a:br>
            <a:rPr lang="en-US" sz="1600" b="0" noProof="0" dirty="0">
              <a:latin typeface="+mj-lt"/>
              <a:ea typeface="+mn-ea"/>
              <a:cs typeface="+mn-cs"/>
            </a:rPr>
          </a:br>
          <a:r>
            <a:rPr lang="en-US" sz="1600" b="0" noProof="0" dirty="0">
              <a:latin typeface="+mj-lt"/>
              <a:ea typeface="+mn-ea"/>
              <a:cs typeface="+mn-cs"/>
            </a:rPr>
            <a:t>https://www.arduino.cc/</a:t>
          </a:r>
          <a:endParaRPr lang="ru-RU" sz="1600" b="0" noProof="0" dirty="0">
            <a:latin typeface="+mj-lt"/>
            <a:ea typeface="+mn-ea"/>
            <a:cs typeface="+mn-cs"/>
          </a:endParaRPr>
        </a:p>
      </dgm:t>
    </dgm:pt>
    <dgm:pt modelId="{5F708537-3269-48F7-B828-172187221DB9}" type="parTrans" cxnId="{E289372E-3DE3-4F4E-B27B-D5655FB84B4E}">
      <dgm:prSet/>
      <dgm:spPr/>
      <dgm:t>
        <a:bodyPr/>
        <a:lstStyle/>
        <a:p>
          <a:endParaRPr lang="ru-RU"/>
        </a:p>
      </dgm:t>
    </dgm:pt>
    <dgm:pt modelId="{9740EC8A-C8FD-4A45-8234-5C7BEB4B47C3}" type="sibTrans" cxnId="{E289372E-3DE3-4F4E-B27B-D5655FB84B4E}">
      <dgm:prSet/>
      <dgm:spPr/>
      <dgm:t>
        <a:bodyPr/>
        <a:lstStyle/>
        <a:p>
          <a:endParaRPr lang="ru-RU"/>
        </a:p>
      </dgm:t>
    </dgm:pt>
    <dgm:pt modelId="{F899A4D3-2C9C-4287-A235-DE3E047E7C22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0094CD39-7002-4B5E-877D-02B6B0E6C685}" type="pres">
      <dgm:prSet presAssocID="{65B3944D-D926-4D0F-A305-F5740000747A}" presName="compNode" presStyleCnt="0"/>
      <dgm:spPr/>
    </dgm:pt>
    <dgm:pt modelId="{C9BCC0A7-4EA9-444D-A661-6CD0349FA8B7}" type="pres">
      <dgm:prSet presAssocID="{65B3944D-D926-4D0F-A305-F5740000747A}" presName="iconBgRect" presStyleLbl="bgShp" presStyleIdx="0" presStyleCnt="3"/>
      <dgm:spPr>
        <a:noFill/>
      </dgm:spPr>
    </dgm:pt>
    <dgm:pt modelId="{9F9A0A13-80DE-4152-AD0B-F1B57BDDE11D}" type="pres">
      <dgm:prSet presAssocID="{65B3944D-D926-4D0F-A305-F574000074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480AFC6-EE27-4614-AC1B-B7796E444EDF}" type="pres">
      <dgm:prSet presAssocID="{65B3944D-D926-4D0F-A305-F5740000747A}" presName="spaceRect" presStyleCnt="0"/>
      <dgm:spPr/>
    </dgm:pt>
    <dgm:pt modelId="{9053032A-E668-4011-8EE5-5E356FF2FB6B}" type="pres">
      <dgm:prSet presAssocID="{65B3944D-D926-4D0F-A305-F5740000747A}" presName="textRect" presStyleLbl="revTx" presStyleIdx="0" presStyleCnt="3" custScaleX="118478" custLinFactNeighborX="-2166" custLinFactNeighborY="-10376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BC6E504E-B169-4B61-85D7-51520F2B9743}" type="pres">
      <dgm:prSet presAssocID="{8862CE7B-AE72-45E8-B982-5279C14F7985}" presName="sibTrans" presStyleCnt="0"/>
      <dgm:spPr/>
    </dgm:pt>
    <dgm:pt modelId="{14D15476-F474-46D7-B177-F8E40796FE35}" type="pres">
      <dgm:prSet presAssocID="{223932EA-8A4D-4270-95C3-913761557237}" presName="compNode" presStyleCnt="0"/>
      <dgm:spPr/>
    </dgm:pt>
    <dgm:pt modelId="{1FC3D828-343B-42C4-A35E-FB3CAA3FB1B3}" type="pres">
      <dgm:prSet presAssocID="{223932EA-8A4D-4270-95C3-913761557237}" presName="iconBgRect" presStyleLbl="bgShp" presStyleIdx="1" presStyleCnt="3"/>
      <dgm:spPr>
        <a:noFill/>
      </dgm:spPr>
    </dgm:pt>
    <dgm:pt modelId="{902713CB-D896-458F-B8DA-F1C1FC1C9B5E}" type="pres">
      <dgm:prSet presAssocID="{223932EA-8A4D-4270-95C3-913761557237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C624B3C-0EA4-4983-B87C-0B5532036A83}" type="pres">
      <dgm:prSet presAssocID="{223932EA-8A4D-4270-95C3-913761557237}" presName="spaceRect" presStyleCnt="0"/>
      <dgm:spPr/>
    </dgm:pt>
    <dgm:pt modelId="{1A37C356-0854-4A55-859A-10DB397A3024}" type="pres">
      <dgm:prSet presAssocID="{223932EA-8A4D-4270-95C3-913761557237}" presName="textRect" presStyleLbl="revTx" presStyleIdx="1" presStyleCnt="3" custScaleX="116958" custLinFactNeighborX="2645" custLinFactNeighborY="-10376">
        <dgm:presLayoutVars>
          <dgm:chMax val="1"/>
          <dgm:chPref val="1"/>
        </dgm:presLayoutVars>
      </dgm:prSet>
      <dgm:spPr>
        <a:prstGeom prst="rect">
          <a:avLst/>
        </a:prstGeom>
      </dgm:spPr>
    </dgm:pt>
    <dgm:pt modelId="{32E6A416-352F-4B9E-A84A-00913D906DF5}" type="pres">
      <dgm:prSet presAssocID="{C201C5C8-D4F2-4559-AF23-68BB4B3E7FB1}" presName="sibTrans" presStyleCnt="0"/>
      <dgm:spPr/>
    </dgm:pt>
    <dgm:pt modelId="{BE65B913-9B59-444B-9845-4315E51BD4FC}" type="pres">
      <dgm:prSet presAssocID="{3433C425-D1CC-4127-B7C7-1DC12077A1F1}" presName="compNode" presStyleCnt="0"/>
      <dgm:spPr/>
    </dgm:pt>
    <dgm:pt modelId="{4FE5E4C8-395A-4741-8EF5-3BDEFA70453B}" type="pres">
      <dgm:prSet presAssocID="{3433C425-D1CC-4127-B7C7-1DC12077A1F1}" presName="iconBgRect" presStyleLbl="bgShp" presStyleIdx="2" presStyleCnt="3" custLinFactX="-11774" custLinFactNeighborX="-100000" custLinFactNeighborY="4821"/>
      <dgm:spPr>
        <a:noFill/>
      </dgm:spPr>
    </dgm:pt>
    <dgm:pt modelId="{C5FCF943-78BD-4662-82B7-D35563E96A58}" type="pres">
      <dgm:prSet presAssocID="{3433C425-D1CC-4127-B7C7-1DC12077A1F1}" presName="iconRect" presStyleLbl="node1" presStyleIdx="2" presStyleCnt="3" custScaleX="139784" custScaleY="13978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D0E8A60E-83EE-400E-B24C-D349DB081542}" type="pres">
      <dgm:prSet presAssocID="{3433C425-D1CC-4127-B7C7-1DC12077A1F1}" presName="spaceRect" presStyleCnt="0"/>
      <dgm:spPr/>
    </dgm:pt>
    <dgm:pt modelId="{82C67237-43B7-4CBE-A7B4-DC13AAB5A4DB}" type="pres">
      <dgm:prSet presAssocID="{3433C425-D1CC-4127-B7C7-1DC12077A1F1}" presName="textRect" presStyleLbl="revTx" presStyleIdx="2" presStyleCnt="3" custLinFactNeighborX="-68" custLinFactNeighborY="-10376">
        <dgm:presLayoutVars>
          <dgm:chMax val="1"/>
          <dgm:chPref val="1"/>
        </dgm:presLayoutVars>
      </dgm:prSet>
      <dgm:spPr/>
    </dgm:pt>
  </dgm:ptLst>
  <dgm:cxnLst>
    <dgm:cxn modelId="{E289372E-3DE3-4F4E-B27B-D5655FB84B4E}" srcId="{D7951F77-4E36-4893-91C6-3151A6D51694}" destId="{3433C425-D1CC-4127-B7C7-1DC12077A1F1}" srcOrd="2" destOrd="0" parTransId="{5F708537-3269-48F7-B828-172187221DB9}" sibTransId="{9740EC8A-C8FD-4A45-8234-5C7BEB4B47C3}"/>
    <dgm:cxn modelId="{5069DB61-6041-FD49-8EA7-4EE326F6CE45}" type="presOf" srcId="{65B3944D-D926-4D0F-A305-F5740000747A}" destId="{9053032A-E668-4011-8EE5-5E356FF2FB6B}" srcOrd="0" destOrd="0" presId="urn:microsoft.com/office/officeart/2018/5/layout/IconCircleLabelList"/>
    <dgm:cxn modelId="{027F8C62-5A2E-6F49-9A0F-AA107A238F8A}" type="presOf" srcId="{D7951F77-4E36-4893-91C6-3151A6D51694}" destId="{F899A4D3-2C9C-4287-A235-DE3E047E7C22}" srcOrd="0" destOrd="0" presId="urn:microsoft.com/office/officeart/2018/5/layout/IconCircleLabelList"/>
    <dgm:cxn modelId="{23396E6D-45CC-874B-BBBF-87BB54F113EA}" type="presOf" srcId="{223932EA-8A4D-4270-95C3-913761557237}" destId="{1A37C356-0854-4A55-859A-10DB397A3024}" srcOrd="0" destOrd="0" presId="urn:microsoft.com/office/officeart/2018/5/layout/IconCircleLabel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5A7ECDEC-22BC-4F0E-A991-F1A4820FB1B5}" type="presOf" srcId="{3433C425-D1CC-4127-B7C7-1DC12077A1F1}" destId="{82C67237-43B7-4CBE-A7B4-DC13AAB5A4DB}" srcOrd="0" destOrd="0" presId="urn:microsoft.com/office/officeart/2018/5/layout/IconCircleLabel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CE2DF165-EF6B-4F49-B743-915BD92A84E8}" type="presParOf" srcId="{F899A4D3-2C9C-4287-A235-DE3E047E7C22}" destId="{0094CD39-7002-4B5E-877D-02B6B0E6C685}" srcOrd="0" destOrd="0" presId="urn:microsoft.com/office/officeart/2018/5/layout/IconCircleLabelList"/>
    <dgm:cxn modelId="{D63DFB80-8204-8640-A5BC-0C593F3C9E17}" type="presParOf" srcId="{0094CD39-7002-4B5E-877D-02B6B0E6C685}" destId="{C9BCC0A7-4EA9-444D-A661-6CD0349FA8B7}" srcOrd="0" destOrd="0" presId="urn:microsoft.com/office/officeart/2018/5/layout/IconCircleLabelList"/>
    <dgm:cxn modelId="{28F4603F-92A0-EC42-A00D-352034CB19C4}" type="presParOf" srcId="{0094CD39-7002-4B5E-877D-02B6B0E6C685}" destId="{9F9A0A13-80DE-4152-AD0B-F1B57BDDE11D}" srcOrd="1" destOrd="0" presId="urn:microsoft.com/office/officeart/2018/5/layout/IconCircleLabelList"/>
    <dgm:cxn modelId="{0E9C7FA3-9BCD-674B-B402-FFDC2F2B53A9}" type="presParOf" srcId="{0094CD39-7002-4B5E-877D-02B6B0E6C685}" destId="{A480AFC6-EE27-4614-AC1B-B7796E444EDF}" srcOrd="2" destOrd="0" presId="urn:microsoft.com/office/officeart/2018/5/layout/IconCircleLabelList"/>
    <dgm:cxn modelId="{61154DFD-5AAC-6143-A8B2-3E4FF629AFFD}" type="presParOf" srcId="{0094CD39-7002-4B5E-877D-02B6B0E6C685}" destId="{9053032A-E668-4011-8EE5-5E356FF2FB6B}" srcOrd="3" destOrd="0" presId="urn:microsoft.com/office/officeart/2018/5/layout/IconCircleLabelList"/>
    <dgm:cxn modelId="{EBBD2DB7-987F-0E4D-A853-0372CEEF6EC8}" type="presParOf" srcId="{F899A4D3-2C9C-4287-A235-DE3E047E7C22}" destId="{BC6E504E-B169-4B61-85D7-51520F2B9743}" srcOrd="1" destOrd="0" presId="urn:microsoft.com/office/officeart/2018/5/layout/IconCircleLabelList"/>
    <dgm:cxn modelId="{926E0CE0-9690-BC44-9D38-FB25406D6A43}" type="presParOf" srcId="{F899A4D3-2C9C-4287-A235-DE3E047E7C22}" destId="{14D15476-F474-46D7-B177-F8E40796FE35}" srcOrd="2" destOrd="0" presId="urn:microsoft.com/office/officeart/2018/5/layout/IconCircleLabelList"/>
    <dgm:cxn modelId="{89C15D4D-E00E-1649-86CE-A8595175A245}" type="presParOf" srcId="{14D15476-F474-46D7-B177-F8E40796FE35}" destId="{1FC3D828-343B-42C4-A35E-FB3CAA3FB1B3}" srcOrd="0" destOrd="0" presId="urn:microsoft.com/office/officeart/2018/5/layout/IconCircleLabelList"/>
    <dgm:cxn modelId="{2F172121-2A9C-8149-9738-8733E9AF2DEE}" type="presParOf" srcId="{14D15476-F474-46D7-B177-F8E40796FE35}" destId="{902713CB-D896-458F-B8DA-F1C1FC1C9B5E}" srcOrd="1" destOrd="0" presId="urn:microsoft.com/office/officeart/2018/5/layout/IconCircleLabelList"/>
    <dgm:cxn modelId="{B8753A05-1AA5-2242-A86E-4C885D576E40}" type="presParOf" srcId="{14D15476-F474-46D7-B177-F8E40796FE35}" destId="{0C624B3C-0EA4-4983-B87C-0B5532036A83}" srcOrd="2" destOrd="0" presId="urn:microsoft.com/office/officeart/2018/5/layout/IconCircleLabelList"/>
    <dgm:cxn modelId="{DA63C3DD-37CA-AA48-80D9-897D0EC4F8D1}" type="presParOf" srcId="{14D15476-F474-46D7-B177-F8E40796FE35}" destId="{1A37C356-0854-4A55-859A-10DB397A3024}" srcOrd="3" destOrd="0" presId="urn:microsoft.com/office/officeart/2018/5/layout/IconCircleLabelList"/>
    <dgm:cxn modelId="{8386F035-494A-4DB9-BA79-CC95EC740A03}" type="presParOf" srcId="{F899A4D3-2C9C-4287-A235-DE3E047E7C22}" destId="{32E6A416-352F-4B9E-A84A-00913D906DF5}" srcOrd="3" destOrd="0" presId="urn:microsoft.com/office/officeart/2018/5/layout/IconCircleLabelList"/>
    <dgm:cxn modelId="{F3E4120F-596D-4B25-88C9-D11463F1F155}" type="presParOf" srcId="{F899A4D3-2C9C-4287-A235-DE3E047E7C22}" destId="{BE65B913-9B59-444B-9845-4315E51BD4FC}" srcOrd="4" destOrd="0" presId="urn:microsoft.com/office/officeart/2018/5/layout/IconCircleLabelList"/>
    <dgm:cxn modelId="{2D4AC8B0-26B9-4C5D-BD39-210C8FB6CA9E}" type="presParOf" srcId="{BE65B913-9B59-444B-9845-4315E51BD4FC}" destId="{4FE5E4C8-395A-4741-8EF5-3BDEFA70453B}" srcOrd="0" destOrd="0" presId="urn:microsoft.com/office/officeart/2018/5/layout/IconCircleLabelList"/>
    <dgm:cxn modelId="{FF791A32-1E46-4110-98DE-4BF74872D866}" type="presParOf" srcId="{BE65B913-9B59-444B-9845-4315E51BD4FC}" destId="{C5FCF943-78BD-4662-82B7-D35563E96A58}" srcOrd="1" destOrd="0" presId="urn:microsoft.com/office/officeart/2018/5/layout/IconCircleLabelList"/>
    <dgm:cxn modelId="{57B5F309-0B98-446D-B242-AC655B17D455}" type="presParOf" srcId="{BE65B913-9B59-444B-9845-4315E51BD4FC}" destId="{D0E8A60E-83EE-400E-B24C-D349DB081542}" srcOrd="2" destOrd="0" presId="urn:microsoft.com/office/officeart/2018/5/layout/IconCircleLabelList"/>
    <dgm:cxn modelId="{41C3465C-0756-41EF-A412-388DA8E835D4}" type="presParOf" srcId="{BE65B913-9B59-444B-9845-4315E51BD4FC}" destId="{82C67237-43B7-4CBE-A7B4-DC13AAB5A4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3486" y="804199"/>
          <a:ext cx="2183085" cy="87323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noProof="0" dirty="0">
              <a:effectLst/>
              <a:latin typeface="+mj-lt"/>
            </a:rPr>
            <a:t>1</a:t>
          </a:r>
        </a:p>
      </dsp:txBody>
      <dsp:txXfrm>
        <a:off x="440103" y="804199"/>
        <a:ext cx="1309851" cy="873234"/>
      </dsp:txXfrm>
    </dsp:sp>
    <dsp:sp modelId="{79CA1122-69FB-0B4E-B2C9-4D2ECE3F8377}">
      <dsp:nvSpPr>
        <dsp:cNvPr id="0" name=""/>
        <dsp:cNvSpPr/>
      </dsp:nvSpPr>
      <dsp:spPr>
        <a:xfrm>
          <a:off x="3486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Выбор </a:t>
          </a:r>
          <a:r>
            <a:rPr lang="en-US" sz="1200" kern="1200" noProof="0" dirty="0">
              <a:latin typeface="+mn-lt"/>
              <a:ea typeface="+mn-ea"/>
              <a:cs typeface="+mn-cs"/>
            </a:rPr>
            <a:t>LED-</a:t>
          </a:r>
          <a:r>
            <a:rPr lang="ru-RU" sz="1200" kern="1200" noProof="0" dirty="0">
              <a:latin typeface="+mn-lt"/>
              <a:ea typeface="+mn-ea"/>
              <a:cs typeface="+mn-cs"/>
            </a:rPr>
            <a:t>ленты</a:t>
          </a:r>
        </a:p>
      </dsp:txBody>
      <dsp:txXfrm>
        <a:off x="3486" y="1786588"/>
        <a:ext cx="1746468" cy="1170000"/>
      </dsp:txXfrm>
    </dsp:sp>
    <dsp:sp modelId="{3FE0BECA-F8E9-F948-9E5B-A2C88CDF4684}">
      <dsp:nvSpPr>
        <dsp:cNvPr id="0" name=""/>
        <dsp:cNvSpPr/>
      </dsp:nvSpPr>
      <dsp:spPr>
        <a:xfrm>
          <a:off x="1970571" y="804199"/>
          <a:ext cx="2183085" cy="873234"/>
        </a:xfrm>
        <a:prstGeom prst="chevron">
          <a:avLst/>
        </a:prstGeom>
        <a:solidFill>
          <a:schemeClr val="accent3">
            <a:hueOff val="-1687435"/>
            <a:satOff val="-506"/>
            <a:lumOff val="-141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noProof="0" dirty="0">
              <a:effectLst/>
              <a:latin typeface="+mj-lt"/>
            </a:rPr>
            <a:t>2</a:t>
          </a:r>
        </a:p>
      </dsp:txBody>
      <dsp:txXfrm>
        <a:off x="2407188" y="804199"/>
        <a:ext cx="1309851" cy="873234"/>
      </dsp:txXfrm>
    </dsp:sp>
    <dsp:sp modelId="{E0B80017-40D4-A441-897E-5DB40659239C}">
      <dsp:nvSpPr>
        <dsp:cNvPr id="0" name=""/>
        <dsp:cNvSpPr/>
      </dsp:nvSpPr>
      <dsp:spPr>
        <a:xfrm>
          <a:off x="1961420" y="1823162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rtlCol="0" anchor="t" anchorCtr="0">
          <a:noAutofit/>
        </a:bodyPr>
        <a:lstStyle/>
        <a:p>
          <a:pPr marL="17463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ru-RU" sz="1200" kern="1200" noProof="0" dirty="0">
              <a:latin typeface="+mn-lt"/>
              <a:ea typeface="+mn-ea"/>
              <a:cs typeface="+mn-cs"/>
            </a:rPr>
            <a:t>Выбор чипсета</a:t>
          </a:r>
          <a:endParaRPr lang="ru-RU" sz="1200" kern="1200" noProof="0" dirty="0"/>
        </a:p>
      </dsp:txBody>
      <dsp:txXfrm>
        <a:off x="1961420" y="1823162"/>
        <a:ext cx="1746468" cy="1170000"/>
      </dsp:txXfrm>
    </dsp:sp>
    <dsp:sp modelId="{81520718-E0A3-F74D-A443-828F2E61E496}">
      <dsp:nvSpPr>
        <dsp:cNvPr id="0" name=""/>
        <dsp:cNvSpPr/>
      </dsp:nvSpPr>
      <dsp:spPr>
        <a:xfrm>
          <a:off x="3937657" y="804199"/>
          <a:ext cx="2183085" cy="873234"/>
        </a:xfrm>
        <a:prstGeom prst="chevron">
          <a:avLst/>
        </a:prstGeom>
        <a:solidFill>
          <a:schemeClr val="accent3">
            <a:hueOff val="-3374869"/>
            <a:satOff val="-1013"/>
            <a:lumOff val="-283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noProof="0" dirty="0">
              <a:effectLst/>
              <a:latin typeface="+mj-lt"/>
            </a:rPr>
            <a:t>3</a:t>
          </a:r>
        </a:p>
      </dsp:txBody>
      <dsp:txXfrm>
        <a:off x="4374274" y="804199"/>
        <a:ext cx="1309851" cy="873234"/>
      </dsp:txXfrm>
    </dsp:sp>
    <dsp:sp modelId="{8A27EB0C-FEE2-BE49-9979-EC1C219DE78D}">
      <dsp:nvSpPr>
        <dsp:cNvPr id="0" name=""/>
        <dsp:cNvSpPr/>
      </dsp:nvSpPr>
      <dsp:spPr>
        <a:xfrm>
          <a:off x="3974228" y="1704302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17463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ru-RU" sz="1200" kern="1200" noProof="0" dirty="0">
              <a:latin typeface="+mn-lt"/>
              <a:ea typeface="+mn-ea"/>
              <a:cs typeface="+mn-cs"/>
            </a:rPr>
            <a:t>Выбор библиотеки, отталкиваясь от предыдущих </a:t>
          </a:r>
          <a:endParaRPr lang="ru-RU" sz="1200" kern="1200" noProof="0" dirty="0"/>
        </a:p>
      </dsp:txBody>
      <dsp:txXfrm>
        <a:off x="3974228" y="1704302"/>
        <a:ext cx="1746468" cy="1170000"/>
      </dsp:txXfrm>
    </dsp:sp>
    <dsp:sp modelId="{0CD56FB9-D72E-9940-8548-010CDB0C9363}">
      <dsp:nvSpPr>
        <dsp:cNvPr id="0" name=""/>
        <dsp:cNvSpPr/>
      </dsp:nvSpPr>
      <dsp:spPr>
        <a:xfrm>
          <a:off x="5904742" y="804199"/>
          <a:ext cx="2183085" cy="873234"/>
        </a:xfrm>
        <a:prstGeom prst="chevron">
          <a:avLst/>
        </a:prstGeom>
        <a:solidFill>
          <a:schemeClr val="accent3">
            <a:hueOff val="-5062304"/>
            <a:satOff val="-1519"/>
            <a:lumOff val="-424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noProof="0" dirty="0">
              <a:effectLst/>
              <a:latin typeface="+mj-lt"/>
            </a:rPr>
            <a:t>4</a:t>
          </a:r>
        </a:p>
      </dsp:txBody>
      <dsp:txXfrm>
        <a:off x="6341359" y="804199"/>
        <a:ext cx="1309851" cy="873234"/>
      </dsp:txXfrm>
    </dsp:sp>
    <dsp:sp modelId="{F38F5139-7DF1-3240-BF8A-0D0B02C34E33}">
      <dsp:nvSpPr>
        <dsp:cNvPr id="0" name=""/>
        <dsp:cNvSpPr/>
      </dsp:nvSpPr>
      <dsp:spPr>
        <a:xfrm>
          <a:off x="6005321" y="1713439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Написание кода соответственно разработанному принципу работы </a:t>
          </a:r>
        </a:p>
      </dsp:txBody>
      <dsp:txXfrm>
        <a:off x="6005321" y="1713439"/>
        <a:ext cx="1746468" cy="1170000"/>
      </dsp:txXfrm>
    </dsp:sp>
    <dsp:sp modelId="{BB3B3198-26D7-164E-981A-C5A96DD0DBEF}">
      <dsp:nvSpPr>
        <dsp:cNvPr id="0" name=""/>
        <dsp:cNvSpPr/>
      </dsp:nvSpPr>
      <dsp:spPr>
        <a:xfrm>
          <a:off x="7871828" y="804199"/>
          <a:ext cx="2183085" cy="873234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noProof="0" dirty="0">
              <a:effectLst/>
              <a:latin typeface="+mj-lt"/>
            </a:rPr>
            <a:t>5</a:t>
          </a:r>
        </a:p>
      </dsp:txBody>
      <dsp:txXfrm>
        <a:off x="8308445" y="804199"/>
        <a:ext cx="1309851" cy="873234"/>
      </dsp:txXfrm>
    </dsp:sp>
    <dsp:sp modelId="{7DDD8217-14DA-AF4E-9FE3-03C109C46553}">
      <dsp:nvSpPr>
        <dsp:cNvPr id="0" name=""/>
        <dsp:cNvSpPr/>
      </dsp:nvSpPr>
      <dsp:spPr>
        <a:xfrm>
          <a:off x="7954121" y="1786588"/>
          <a:ext cx="1746468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200" kern="1200" noProof="0" dirty="0">
              <a:latin typeface="+mn-lt"/>
              <a:ea typeface="+mn-ea"/>
              <a:cs typeface="+mn-cs"/>
            </a:rPr>
            <a:t>Интеграция </a:t>
          </a:r>
          <a:r>
            <a:rPr lang="en-US" sz="1200" kern="1200" noProof="0" dirty="0">
              <a:latin typeface="+mn-lt"/>
              <a:ea typeface="+mn-ea"/>
              <a:cs typeface="+mn-cs"/>
            </a:rPr>
            <a:t>LED</a:t>
          </a:r>
          <a:r>
            <a:rPr lang="ru-RU" sz="1200" kern="1200" noProof="0" dirty="0">
              <a:latin typeface="+mn-lt"/>
              <a:ea typeface="+mn-ea"/>
              <a:cs typeface="+mn-cs"/>
            </a:rPr>
            <a:t>-ленты и кода в проект</a:t>
          </a:r>
        </a:p>
      </dsp:txBody>
      <dsp:txXfrm>
        <a:off x="7954121" y="1786588"/>
        <a:ext cx="1746468" cy="117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CC0A7-4EA9-444D-A661-6CD0349FA8B7}">
      <dsp:nvSpPr>
        <dsp:cNvPr id="0" name=""/>
        <dsp:cNvSpPr/>
      </dsp:nvSpPr>
      <dsp:spPr>
        <a:xfrm>
          <a:off x="804266" y="419979"/>
          <a:ext cx="1647000" cy="1647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A0A13-80DE-4152-AD0B-F1B57BDDE11D}">
      <dsp:nvSpPr>
        <dsp:cNvPr id="0" name=""/>
        <dsp:cNvSpPr/>
      </dsp:nvSpPr>
      <dsp:spPr>
        <a:xfrm>
          <a:off x="1155266" y="770979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032A-E668-4011-8EE5-5E356FF2FB6B}">
      <dsp:nvSpPr>
        <dsp:cNvPr id="0" name=""/>
        <dsp:cNvSpPr/>
      </dsp:nvSpPr>
      <dsp:spPr>
        <a:xfrm>
          <a:off x="0" y="2501035"/>
          <a:ext cx="3198905" cy="760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noProof="0" dirty="0">
              <a:latin typeface="+mj-lt"/>
              <a:ea typeface="+mn-ea"/>
              <a:cs typeface="+mn-cs"/>
            </a:rPr>
            <a:t>OpenCV library</a:t>
          </a:r>
          <a:br>
            <a:rPr lang="ru-RU" sz="1600" kern="1200" noProof="0" dirty="0">
              <a:latin typeface="+mj-lt"/>
              <a:ea typeface="+mn-ea"/>
              <a:cs typeface="+mn-cs"/>
            </a:rPr>
          </a:br>
          <a:r>
            <a:rPr lang="en-US" sz="1600" kern="1200" noProof="0" dirty="0">
              <a:latin typeface="+mj-lt"/>
              <a:ea typeface="+mn-ea"/>
              <a:cs typeface="+mn-cs"/>
            </a:rPr>
            <a:t>HTTPS</a:t>
          </a:r>
          <a:r>
            <a:rPr lang="en-US" sz="1600" kern="1200" cap="none" noProof="0" dirty="0">
              <a:latin typeface="+mj-lt"/>
              <a:ea typeface="+mn-ea"/>
              <a:cs typeface="+mn-cs"/>
            </a:rPr>
            <a:t>://OPENCV.ORG/</a:t>
          </a:r>
          <a:endParaRPr lang="ru-RU" sz="1600" kern="1200" noProof="0" dirty="0">
            <a:latin typeface="+mj-lt"/>
            <a:ea typeface="+mn-ea"/>
            <a:cs typeface="+mn-cs"/>
          </a:endParaRPr>
        </a:p>
      </dsp:txBody>
      <dsp:txXfrm>
        <a:off x="0" y="2501035"/>
        <a:ext cx="3198905" cy="760829"/>
      </dsp:txXfrm>
    </dsp:sp>
    <dsp:sp modelId="{1FC3D828-343B-42C4-A35E-FB3CAA3FB1B3}">
      <dsp:nvSpPr>
        <dsp:cNvPr id="0" name=""/>
        <dsp:cNvSpPr/>
      </dsp:nvSpPr>
      <dsp:spPr>
        <a:xfrm>
          <a:off x="4455152" y="419979"/>
          <a:ext cx="1647000" cy="1647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713CB-D896-458F-B8DA-F1C1FC1C9B5E}">
      <dsp:nvSpPr>
        <dsp:cNvPr id="0" name=""/>
        <dsp:cNvSpPr/>
      </dsp:nvSpPr>
      <dsp:spPr>
        <a:xfrm>
          <a:off x="4806152" y="770979"/>
          <a:ext cx="945000" cy="945000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56-0854-4A55-859A-10DB397A3024}">
      <dsp:nvSpPr>
        <dsp:cNvPr id="0" name=""/>
        <dsp:cNvSpPr/>
      </dsp:nvSpPr>
      <dsp:spPr>
        <a:xfrm>
          <a:off x="3771134" y="2501035"/>
          <a:ext cx="3157866" cy="760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noProof="0" dirty="0" err="1">
              <a:latin typeface="+mj-lt"/>
              <a:ea typeface="+mn-ea"/>
              <a:cs typeface="+mn-cs"/>
            </a:rPr>
            <a:t>Fastled</a:t>
          </a:r>
          <a:r>
            <a:rPr lang="en-US" sz="1600" b="1" kern="1200" noProof="0" dirty="0">
              <a:latin typeface="+mj-lt"/>
              <a:ea typeface="+mn-ea"/>
              <a:cs typeface="+mn-cs"/>
            </a:rPr>
            <a:t> library</a:t>
          </a:r>
          <a:br>
            <a:rPr lang="ru-RU" sz="1600" kern="1200" noProof="0" dirty="0">
              <a:latin typeface="+mj-lt"/>
              <a:ea typeface="+mn-ea"/>
              <a:cs typeface="+mn-cs"/>
            </a:rPr>
          </a:br>
          <a:r>
            <a:rPr lang="en-US" sz="1600" b="0" kern="1200" noProof="0" dirty="0">
              <a:latin typeface="+mj-lt"/>
              <a:ea typeface="+mn-ea"/>
              <a:cs typeface="+mn-cs"/>
            </a:rPr>
            <a:t>https://github.com/FastLED/FastLED</a:t>
          </a:r>
          <a:endParaRPr lang="ru-RU" sz="1600" b="0" kern="1200" noProof="0" dirty="0">
            <a:latin typeface="+mj-lt"/>
            <a:ea typeface="+mn-ea"/>
            <a:cs typeface="+mn-cs"/>
          </a:endParaRPr>
        </a:p>
      </dsp:txBody>
      <dsp:txXfrm>
        <a:off x="3771134" y="2501035"/>
        <a:ext cx="3157866" cy="760829"/>
      </dsp:txXfrm>
    </dsp:sp>
    <dsp:sp modelId="{4FE5E4C8-395A-4741-8EF5-3BDEFA70453B}">
      <dsp:nvSpPr>
        <dsp:cNvPr id="0" name=""/>
        <dsp:cNvSpPr/>
      </dsp:nvSpPr>
      <dsp:spPr>
        <a:xfrm>
          <a:off x="6015668" y="499380"/>
          <a:ext cx="1647000" cy="164700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CF943-78BD-4662-82B7-D35563E96A58}">
      <dsp:nvSpPr>
        <dsp:cNvPr id="0" name=""/>
        <dsp:cNvSpPr/>
      </dsp:nvSpPr>
      <dsp:spPr>
        <a:xfrm>
          <a:off x="8019606" y="582999"/>
          <a:ext cx="1320958" cy="1320958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67237-43B7-4CBE-A7B4-DC13AAB5A4DB}">
      <dsp:nvSpPr>
        <dsp:cNvPr id="0" name=""/>
        <dsp:cNvSpPr/>
      </dsp:nvSpPr>
      <dsp:spPr>
        <a:xfrm>
          <a:off x="7328250" y="2501035"/>
          <a:ext cx="2700000" cy="760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noProof="0" dirty="0">
              <a:latin typeface="+mj-lt"/>
              <a:ea typeface="+mn-ea"/>
              <a:cs typeface="+mn-cs"/>
            </a:rPr>
            <a:t>ARDUINO</a:t>
          </a:r>
          <a:br>
            <a:rPr lang="en-US" sz="1600" b="0" kern="1200" noProof="0" dirty="0">
              <a:latin typeface="+mj-lt"/>
              <a:ea typeface="+mn-ea"/>
              <a:cs typeface="+mn-cs"/>
            </a:rPr>
          </a:br>
          <a:r>
            <a:rPr lang="en-US" sz="1600" b="0" kern="1200" noProof="0" dirty="0">
              <a:latin typeface="+mj-lt"/>
              <a:ea typeface="+mn-ea"/>
              <a:cs typeface="+mn-cs"/>
            </a:rPr>
            <a:t>https://www.arduino.cc/</a:t>
          </a:r>
          <a:endParaRPr lang="ru-RU" sz="1600" b="0" kern="1200" noProof="0" dirty="0">
            <a:latin typeface="+mj-lt"/>
            <a:ea typeface="+mn-ea"/>
            <a:cs typeface="+mn-cs"/>
          </a:endParaRPr>
        </a:p>
      </dsp:txBody>
      <dsp:txXfrm>
        <a:off x="7328250" y="2501035"/>
        <a:ext cx="2700000" cy="760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Список круглых значков с подписями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Рекомендуется использовать значки или небольшие изображения с краткими текстовыми подпис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B4BDF1-143E-4EB4-B7DD-EDB42A32B02A}" type="datetime1">
              <a:rPr lang="ru-RU" smtClean="0"/>
              <a:t>25.06.2021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421F2-2005-498C-B360-BD27341331CE}" type="datetime1">
              <a:rPr lang="ru-RU" noProof="0" smtClean="0"/>
              <a:pPr/>
              <a:t>25.06.2021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ru-RU" noProof="0" dirty="0"/>
              <a:t>ф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47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8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9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412CA9-1478-4ADC-BDE8-EAF73210C460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2059-11DF-4FF5-B6EE-D7F898D4D032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типа объектов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CECD90-E392-4768-B6DC-1F42737EED1D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7557C65-91C6-4C33-8F03-35D31933DB55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BFE5E-4769-4D3D-BFA5-38E9D5BE5220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3" name="Прямоугольник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340BC-549F-4DE0-8318-C875825FD691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6" name="Прямоугольник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74054-0D64-45A6-B7EF-4C0A2383E82A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D62AD2-CB52-4C85-B5C2-30919879368B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Прямоугольник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3B1DA6-95FC-423D-90BF-217FC13F8938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Рисунок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0" name="Рисунок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Место для имени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D964F-5BD0-42D3-8529-2C82F80BB0DA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E3B73D-2CFA-4CA7-8CA7-30DBEAA50B78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10" name="Рисунок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8D174-9E65-476B-9C92-ACEDEBD31DAF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6" name="Прямоугольник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ru-RU" noProof="0" dirty="0"/>
              <a:t>Разместите здесь цитату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ru-RU" sz="16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1173217D-5CAC-4089-B21C-6C06BFC9BB4C}" type="datetime1">
              <a:rPr lang="ru-RU" noProof="0" smtClean="0"/>
              <a:t>25.06.2021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Учебный проект по РПМ: </a:t>
            </a:r>
            <a:br>
              <a:rPr lang="ru-RU" dirty="0"/>
            </a:br>
            <a:r>
              <a:rPr lang="ru-RU" dirty="0"/>
              <a:t>«S.T.E.L.L.A.G.E.» 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Выполнили: Анисимов В. А., Голубева Е. С., </a:t>
            </a:r>
            <a:br>
              <a:rPr lang="ru-RU" dirty="0"/>
            </a:br>
            <a:r>
              <a:rPr lang="ru-RU" dirty="0"/>
              <a:t>Гришенцов А. Ю., Теребунская П. С.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2043092"/>
            <a:ext cx="2803144" cy="2611204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работы с камерой и снимками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633875"/>
            <a:ext cx="7827263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while flag == 0:</a:t>
            </a:r>
            <a:br>
              <a:rPr lang="ru-RU" sz="1800" dirty="0"/>
            </a:br>
            <a:r>
              <a:rPr lang="en-US" sz="1800" dirty="0"/>
              <a:t>    # </a:t>
            </a:r>
            <a:r>
              <a:rPr lang="ru-RU" sz="1800" dirty="0"/>
              <a:t>Делаем снимок</a:t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/>
              <a:t>ret, frame = </a:t>
            </a:r>
            <a:r>
              <a:rPr lang="en-US" sz="1800" dirty="0" err="1"/>
              <a:t>cap.read</a:t>
            </a:r>
            <a:r>
              <a:rPr lang="en-US" sz="1800" dirty="0"/>
              <a:t>()</a:t>
            </a:r>
            <a:br>
              <a:rPr lang="ru-RU" sz="1800" dirty="0"/>
            </a:br>
            <a:r>
              <a:rPr lang="en-US" sz="1800" dirty="0"/>
              <a:t>    # </a:t>
            </a:r>
            <a:r>
              <a:rPr lang="ru-RU" sz="1800" dirty="0"/>
              <a:t>Расшифровываем снимок</a:t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/>
              <a:t>output = </a:t>
            </a:r>
            <a:r>
              <a:rPr lang="en-US" sz="1800" dirty="0" err="1"/>
              <a:t>pyzbar.decode</a:t>
            </a:r>
            <a:r>
              <a:rPr lang="en-US" sz="1800" dirty="0"/>
              <a:t>(frame)</a:t>
            </a:r>
            <a:br>
              <a:rPr lang="ru-RU" sz="1800" dirty="0"/>
            </a:br>
            <a:r>
              <a:rPr lang="en-US" sz="1800" dirty="0"/>
              <a:t>    if output:</a:t>
            </a:r>
            <a:br>
              <a:rPr lang="ru-RU" sz="1800" dirty="0"/>
            </a:br>
            <a:r>
              <a:rPr lang="en-US" sz="1800" dirty="0"/>
              <a:t>        data = output[0].data</a:t>
            </a:r>
            <a:br>
              <a:rPr lang="ru-RU" sz="1800" dirty="0"/>
            </a:br>
            <a:r>
              <a:rPr lang="en-US" sz="1800" dirty="0"/>
              <a:t>        if </a:t>
            </a:r>
            <a:r>
              <a:rPr lang="en-US" sz="1800" dirty="0" err="1"/>
              <a:t>data.decode</a:t>
            </a:r>
            <a:r>
              <a:rPr lang="en-US" sz="1800" dirty="0"/>
              <a:t>("utf-8") == 'START’:</a:t>
            </a:r>
            <a:br>
              <a:rPr lang="ru-RU" sz="1800" dirty="0"/>
            </a:br>
            <a:r>
              <a:rPr lang="en-US" sz="1800" dirty="0"/>
              <a:t>            print("\</a:t>
            </a:r>
            <a:r>
              <a:rPr lang="en-US" sz="1800" dirty="0" err="1"/>
              <a:t>nLet's</a:t>
            </a:r>
            <a:r>
              <a:rPr lang="en-US" sz="1800" dirty="0"/>
              <a:t> begin!\n")</a:t>
            </a:r>
            <a:br>
              <a:rPr lang="ru-RU" sz="1800" dirty="0"/>
            </a:br>
            <a:r>
              <a:rPr lang="en-US" sz="1800" dirty="0"/>
              <a:t>            # </a:t>
            </a:r>
            <a:r>
              <a:rPr lang="ru-RU" sz="1800" dirty="0"/>
              <a:t>Задаём второй флаг для зацикливания</a:t>
            </a:r>
            <a:br>
              <a:rPr lang="ru-RU" sz="1800" dirty="0"/>
            </a:br>
            <a:r>
              <a:rPr lang="ru-RU" sz="1800" dirty="0"/>
              <a:t>            </a:t>
            </a:r>
            <a:r>
              <a:rPr lang="en-US" sz="1800" dirty="0" err="1"/>
              <a:t>flag_two</a:t>
            </a:r>
            <a:r>
              <a:rPr lang="en-US" sz="1800" dirty="0"/>
              <a:t> = 0</a:t>
            </a:r>
            <a:br>
              <a:rPr lang="ru-RU" sz="1800" dirty="0"/>
            </a:br>
            <a:r>
              <a:rPr lang="en-US" sz="1800" dirty="0"/>
              <a:t>            # </a:t>
            </a:r>
            <a:r>
              <a:rPr lang="ru-RU" sz="1800" dirty="0"/>
              <a:t>Задаём стандартный </a:t>
            </a:r>
            <a:r>
              <a:rPr lang="en-US" sz="1800" dirty="0"/>
              <a:t>SQL </a:t>
            </a:r>
            <a:r>
              <a:rPr lang="ru-RU" sz="1800" dirty="0"/>
              <a:t>запрос </a:t>
            </a:r>
            <a:br>
              <a:rPr lang="ru-RU" sz="1800" dirty="0"/>
            </a:br>
            <a:r>
              <a:rPr lang="ru-RU" sz="1800" dirty="0"/>
              <a:t>            </a:t>
            </a:r>
            <a:r>
              <a:rPr lang="en-US" sz="1800" dirty="0"/>
              <a:t># </a:t>
            </a:r>
            <a:r>
              <a:rPr lang="ru-RU" sz="1800" dirty="0"/>
              <a:t>для выбора соответствия из таблицы</a:t>
            </a:r>
            <a:br>
              <a:rPr lang="ru-RU" sz="1800" dirty="0"/>
            </a:br>
            <a:r>
              <a:rPr lang="ru-RU" sz="1800" dirty="0"/>
              <a:t>            </a:t>
            </a:r>
            <a:r>
              <a:rPr lang="en-US" sz="1800" dirty="0" err="1"/>
              <a:t>query_select</a:t>
            </a:r>
            <a:r>
              <a:rPr lang="en-US" sz="1800" dirty="0"/>
              <a:t> = 'SELECT led FROM </a:t>
            </a:r>
            <a:r>
              <a:rPr lang="en-US" sz="1800" dirty="0" err="1"/>
              <a:t>word_to_led</a:t>
            </a:r>
            <a:r>
              <a:rPr lang="en-US" sz="1800" dirty="0"/>
              <a:t> WHERE word = «’</a:t>
            </a:r>
            <a:br>
              <a:rPr lang="ru-RU" sz="1800" dirty="0"/>
            </a:br>
            <a:r>
              <a:rPr lang="en-US" sz="1800" dirty="0"/>
              <a:t>            while </a:t>
            </a:r>
            <a:r>
              <a:rPr lang="en-US" sz="1800" dirty="0" err="1"/>
              <a:t>flag_two</a:t>
            </a:r>
            <a:r>
              <a:rPr lang="en-US" sz="1800" dirty="0"/>
              <a:t> &lt; 200:</a:t>
            </a:r>
            <a:br>
              <a:rPr lang="ru-RU" sz="1800" dirty="0"/>
            </a:br>
            <a:r>
              <a:rPr lang="en-US" sz="1800" dirty="0"/>
              <a:t>                # </a:t>
            </a:r>
            <a:r>
              <a:rPr lang="ru-RU" sz="1800" dirty="0"/>
              <a:t>Делаем снимок</a:t>
            </a:r>
            <a:br>
              <a:rPr lang="ru-RU" sz="1800" dirty="0"/>
            </a:br>
            <a:r>
              <a:rPr lang="ru-RU" sz="1800" dirty="0"/>
              <a:t>                </a:t>
            </a:r>
            <a:r>
              <a:rPr lang="en-US" sz="1800" dirty="0"/>
              <a:t>ret, frame = </a:t>
            </a:r>
            <a:r>
              <a:rPr lang="en-US" sz="1800" dirty="0" err="1"/>
              <a:t>cap.read</a:t>
            </a:r>
            <a:r>
              <a:rPr lang="en-US" sz="1800" dirty="0"/>
              <a:t>()</a:t>
            </a:r>
            <a:br>
              <a:rPr lang="ru-RU" sz="1800" dirty="0"/>
            </a:br>
            <a:r>
              <a:rPr lang="en-US" sz="1800" dirty="0"/>
              <a:t>                # </a:t>
            </a:r>
            <a:r>
              <a:rPr lang="ru-RU" sz="1800" dirty="0"/>
              <a:t>Расшифровываем снимок</a:t>
            </a:r>
            <a:br>
              <a:rPr lang="ru-RU" sz="1800" dirty="0"/>
            </a:br>
            <a:r>
              <a:rPr lang="ru-RU" sz="1800" dirty="0"/>
              <a:t>                </a:t>
            </a:r>
            <a:r>
              <a:rPr lang="en-US" sz="1800" dirty="0"/>
              <a:t>output = </a:t>
            </a:r>
            <a:r>
              <a:rPr lang="en-US" sz="1800" dirty="0" err="1"/>
              <a:t>pyzbar.decode</a:t>
            </a:r>
            <a:r>
              <a:rPr lang="en-US" sz="1800" dirty="0"/>
              <a:t>(frame)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6175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2043092"/>
            <a:ext cx="2803144" cy="2611204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работы с камерой и снимками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633875"/>
            <a:ext cx="7827263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while flag == 0: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Делаем снимок</a:t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/>
              <a:t>ret, frame = </a:t>
            </a:r>
            <a:r>
              <a:rPr lang="en-US" sz="1800" dirty="0" err="1"/>
              <a:t>cap.read</a:t>
            </a:r>
            <a:r>
              <a:rPr lang="en-US" sz="1800" dirty="0"/>
              <a:t>()</a:t>
            </a:r>
            <a:br>
              <a:rPr lang="ru-RU" sz="1800" dirty="0"/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Расшифровываем снимок</a:t>
            </a:r>
            <a:br>
              <a:rPr lang="ru-RU" sz="1800" dirty="0"/>
            </a:br>
            <a:r>
              <a:rPr lang="ru-RU" sz="1800" dirty="0"/>
              <a:t>    </a:t>
            </a:r>
            <a:r>
              <a:rPr lang="en-US" sz="1800" dirty="0"/>
              <a:t>output = </a:t>
            </a:r>
            <a:r>
              <a:rPr lang="en-US" sz="1800" dirty="0" err="1"/>
              <a:t>pyzbar.decode</a:t>
            </a:r>
            <a:r>
              <a:rPr lang="en-US" sz="1800" dirty="0"/>
              <a:t>(frame)</a:t>
            </a:r>
            <a:br>
              <a:rPr lang="ru-RU" sz="1800" dirty="0"/>
            </a:br>
            <a:r>
              <a:rPr lang="en-US" sz="1800" dirty="0"/>
              <a:t>    if output:</a:t>
            </a:r>
            <a:br>
              <a:rPr lang="ru-RU" sz="1800" dirty="0"/>
            </a:br>
            <a:r>
              <a:rPr lang="en-US" sz="1800" dirty="0"/>
              <a:t>    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data = output[0].data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if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data.decode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("utf-8") == 'START’: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print("\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nLet's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begin!\n")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Задаём второй флаг для зацикливания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flag_two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= 0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Задаём стандартный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SQL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запрос 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для выбора соответствия из таблицы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query_select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= 'SELECT led FROM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word_to_led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WHERE word = «’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while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flag_two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&lt; 200: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    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Делаем снимок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800" dirty="0"/>
              <a:t>                </a:t>
            </a:r>
            <a:r>
              <a:rPr lang="en-US" sz="1800" dirty="0"/>
              <a:t>ret, frame = </a:t>
            </a:r>
            <a:r>
              <a:rPr lang="en-US" sz="1800" dirty="0" err="1"/>
              <a:t>cap.read</a:t>
            </a:r>
            <a:r>
              <a:rPr lang="en-US" sz="1800" dirty="0"/>
              <a:t>()</a:t>
            </a:r>
            <a:br>
              <a:rPr lang="ru-RU" sz="1800" dirty="0"/>
            </a:br>
            <a:r>
              <a:rPr lang="en-US" sz="1800" dirty="0"/>
              <a:t>            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Расшифровываем снимок</a:t>
            </a:r>
            <a:br>
              <a:rPr lang="ru-RU" sz="1800" dirty="0"/>
            </a:br>
            <a:r>
              <a:rPr lang="ru-RU" sz="1800" dirty="0"/>
              <a:t>                </a:t>
            </a:r>
            <a:r>
              <a:rPr lang="en-US" sz="1800" dirty="0"/>
              <a:t>output = </a:t>
            </a:r>
            <a:r>
              <a:rPr lang="en-US" sz="1800" dirty="0" err="1"/>
              <a:t>pyzbar.decode</a:t>
            </a:r>
            <a:r>
              <a:rPr lang="en-US" sz="1800" dirty="0"/>
              <a:t>(frame)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0588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0" y="2043092"/>
            <a:ext cx="2803144" cy="2611204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работы с камерой и снимками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633875"/>
            <a:ext cx="7827263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while flag == 0: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Делаем снимок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ret, frame =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cap.read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()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Расшифровываем снимок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output =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pyzbar.decode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(frame)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if output:</a:t>
            </a:r>
            <a:br>
              <a:rPr lang="ru-RU" sz="1800" dirty="0"/>
            </a:br>
            <a:r>
              <a:rPr lang="en-US" sz="1800" dirty="0"/>
              <a:t>        data = output[0].data</a:t>
            </a:r>
            <a:br>
              <a:rPr lang="ru-RU" sz="1800" dirty="0"/>
            </a:br>
            <a:r>
              <a:rPr lang="en-US" sz="1800" dirty="0"/>
              <a:t>        if </a:t>
            </a:r>
            <a:r>
              <a:rPr lang="en-US" sz="1800" dirty="0" err="1"/>
              <a:t>data.decode</a:t>
            </a:r>
            <a:r>
              <a:rPr lang="en-US" sz="1800" dirty="0"/>
              <a:t>("utf-8") == 'START’: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print("\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nLet's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begin!\n")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Задаём второй флаг для зацикливания</a:t>
            </a:r>
            <a:br>
              <a:rPr lang="ru-RU" sz="1800" dirty="0"/>
            </a:br>
            <a:r>
              <a:rPr lang="ru-RU" sz="1800" dirty="0"/>
              <a:t>            </a:t>
            </a:r>
            <a:r>
              <a:rPr lang="en-US" sz="1800" dirty="0" err="1"/>
              <a:t>flag_two</a:t>
            </a:r>
            <a:r>
              <a:rPr lang="en-US" sz="1800" dirty="0"/>
              <a:t> = 0</a:t>
            </a:r>
            <a:br>
              <a:rPr lang="ru-RU" sz="1800" dirty="0"/>
            </a:br>
            <a:r>
              <a:rPr lang="en-US" sz="1800" dirty="0"/>
              <a:t>        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Задаём стандартный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SQL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запрос 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для выбора соответствия из таблицы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query_select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= 'SELECT led FROM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word_to_led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WHERE word = «’</a:t>
            </a:r>
            <a:br>
              <a:rPr lang="ru-RU" sz="1800" dirty="0"/>
            </a:br>
            <a:r>
              <a:rPr lang="en-US" sz="1800" dirty="0"/>
              <a:t>            while </a:t>
            </a:r>
            <a:r>
              <a:rPr lang="en-US" sz="1800" dirty="0" err="1"/>
              <a:t>flag_two</a:t>
            </a:r>
            <a:r>
              <a:rPr lang="en-US" sz="1800" dirty="0"/>
              <a:t> &lt; 200:</a:t>
            </a:r>
            <a:br>
              <a:rPr lang="ru-RU" sz="1800" dirty="0"/>
            </a:br>
            <a:r>
              <a:rPr lang="en-US" sz="1800" dirty="0"/>
              <a:t>            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Делаем снимок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ret, frame =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cap.read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()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    # </a:t>
            </a: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Расшифровываем снимок</a:t>
            </a:r>
            <a:b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output =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pyzbar.decode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(frame)</a:t>
            </a:r>
            <a:endParaRPr lang="ru-RU" sz="1800" dirty="0">
              <a:solidFill>
                <a:schemeClr val="accent4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984" y="2756324"/>
            <a:ext cx="2803144" cy="134535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кода для подключения к </a:t>
            </a:r>
            <a:r>
              <a:rPr lang="ru-RU" dirty="0" err="1"/>
              <a:t>бд</a:t>
            </a:r>
            <a:r>
              <a:rPr lang="ru-RU" dirty="0"/>
              <a:t>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4009" y="633875"/>
            <a:ext cx="6126479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output:</a:t>
            </a:r>
            <a:br>
              <a:rPr lang="en-US" sz="2000" dirty="0"/>
            </a:br>
            <a:r>
              <a:rPr lang="en-US" sz="2000" dirty="0"/>
              <a:t>      data = output[0].data</a:t>
            </a:r>
            <a:br>
              <a:rPr lang="en-US" sz="2000" dirty="0"/>
            </a:br>
            <a:r>
              <a:rPr lang="en-US" sz="2000" dirty="0"/>
              <a:t>      print(</a:t>
            </a:r>
            <a:r>
              <a:rPr lang="en-US" sz="2000" dirty="0" err="1"/>
              <a:t>data.decode</a:t>
            </a:r>
            <a:r>
              <a:rPr lang="en-US" sz="2000" dirty="0"/>
              <a:t>("utf-8"))</a:t>
            </a:r>
            <a:br>
              <a:rPr lang="en-US" sz="2000" dirty="0"/>
            </a:br>
            <a:r>
              <a:rPr lang="en-US" sz="2000" dirty="0"/>
              <a:t>      decoded = </a:t>
            </a:r>
            <a:r>
              <a:rPr lang="en-US" sz="2000" dirty="0" err="1"/>
              <a:t>data.decode</a:t>
            </a:r>
            <a:r>
              <a:rPr lang="en-US" sz="2000" dirty="0"/>
              <a:t>("utf-8")</a:t>
            </a:r>
            <a:br>
              <a:rPr lang="en-US" sz="2000" dirty="0"/>
            </a:br>
            <a:r>
              <a:rPr lang="en-US" sz="2000" dirty="0"/>
              <a:t>      # </a:t>
            </a:r>
            <a:r>
              <a:rPr lang="ru-RU" sz="2000" dirty="0"/>
              <a:t>Обработка ошибок</a:t>
            </a:r>
            <a:br>
              <a:rPr lang="en-US" sz="2000" dirty="0"/>
            </a:br>
            <a:r>
              <a:rPr lang="en-US" sz="2000" dirty="0"/>
              <a:t>      try:</a:t>
            </a:r>
            <a:br>
              <a:rPr lang="en-US" sz="2000" dirty="0"/>
            </a:br>
            <a:r>
              <a:rPr lang="en-US" sz="2000" dirty="0"/>
              <a:t>          # </a:t>
            </a:r>
            <a:r>
              <a:rPr lang="ru-RU" sz="2000" dirty="0"/>
              <a:t>Создание соединение с базой данных</a:t>
            </a:r>
            <a:br>
              <a:rPr lang="en-US" sz="2000" dirty="0"/>
            </a:br>
            <a:r>
              <a:rPr lang="en-US" sz="2000" dirty="0"/>
              <a:t>          with connect(</a:t>
            </a:r>
            <a:br>
              <a:rPr lang="en-US" sz="2000" dirty="0"/>
            </a:br>
            <a:r>
              <a:rPr lang="en-US" sz="2000" dirty="0"/>
              <a:t>               host="localhost",</a:t>
            </a:r>
            <a:br>
              <a:rPr lang="en-US" sz="2000" dirty="0"/>
            </a:br>
            <a:r>
              <a:rPr lang="en-US" sz="2000" dirty="0"/>
              <a:t>               user="root",</a:t>
            </a:r>
            <a:br>
              <a:rPr lang="en-US" sz="2000" dirty="0"/>
            </a:br>
            <a:r>
              <a:rPr lang="en-US" sz="2000" dirty="0"/>
              <a:t>               password="",</a:t>
            </a:r>
            <a:br>
              <a:rPr lang="en-US" sz="2000" dirty="0"/>
            </a:br>
            <a:r>
              <a:rPr lang="en-US" sz="2000" dirty="0"/>
              <a:t>               database="</a:t>
            </a:r>
            <a:r>
              <a:rPr lang="en-US" sz="2000" dirty="0" err="1"/>
              <a:t>cpp_led_control</a:t>
            </a:r>
            <a:r>
              <a:rPr lang="en-US" sz="2000" dirty="0"/>
              <a:t>", </a:t>
            </a:r>
            <a:br>
              <a:rPr lang="en-US" sz="2000" dirty="0"/>
            </a:br>
            <a:r>
              <a:rPr lang="en-US" sz="2000" dirty="0"/>
              <a:t>          ) as connection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5651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984" y="2756324"/>
            <a:ext cx="2803144" cy="134535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кода для подключения к </a:t>
            </a:r>
            <a:r>
              <a:rPr lang="ru-RU" dirty="0" err="1"/>
              <a:t>бд</a:t>
            </a:r>
            <a:r>
              <a:rPr lang="ru-RU" dirty="0"/>
              <a:t>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4009" y="633875"/>
            <a:ext cx="6126479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if output:</a:t>
            </a:r>
            <a:b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data = output[0].data</a:t>
            </a:r>
            <a:b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print(</a:t>
            </a:r>
            <a:r>
              <a:rPr lang="en-US" sz="20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data.decode</a:t>
            </a:r>
            <a: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("utf-8"))</a:t>
            </a:r>
            <a:b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decoded = </a:t>
            </a:r>
            <a:r>
              <a:rPr lang="en-US" sz="20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data.decode</a:t>
            </a:r>
            <a: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("utf-8")</a:t>
            </a:r>
            <a:b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# </a:t>
            </a:r>
            <a:r>
              <a:rPr lang="ru-RU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Обработка ошибок</a:t>
            </a:r>
            <a:b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try:</a:t>
            </a:r>
            <a:b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# </a:t>
            </a:r>
            <a:r>
              <a:rPr lang="ru-RU" sz="20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Создание соединение с базой данных</a:t>
            </a:r>
            <a:br>
              <a:rPr lang="en-US" sz="2000" dirty="0"/>
            </a:br>
            <a:r>
              <a:rPr lang="en-US" sz="2000" dirty="0"/>
              <a:t>          with connect(</a:t>
            </a:r>
            <a:br>
              <a:rPr lang="en-US" sz="2000" dirty="0"/>
            </a:br>
            <a:r>
              <a:rPr lang="en-US" sz="2000" dirty="0"/>
              <a:t>               host="localhost",</a:t>
            </a:r>
            <a:br>
              <a:rPr lang="en-US" sz="2000" dirty="0"/>
            </a:br>
            <a:r>
              <a:rPr lang="en-US" sz="2000" dirty="0"/>
              <a:t>               user="root",</a:t>
            </a:r>
            <a:br>
              <a:rPr lang="en-US" sz="2000" dirty="0"/>
            </a:br>
            <a:r>
              <a:rPr lang="en-US" sz="2000" dirty="0"/>
              <a:t>               password="",</a:t>
            </a:r>
            <a:br>
              <a:rPr lang="en-US" sz="2000" dirty="0"/>
            </a:br>
            <a:r>
              <a:rPr lang="en-US" sz="2000" dirty="0"/>
              <a:t>               database="</a:t>
            </a:r>
            <a:r>
              <a:rPr lang="en-US" sz="2000" dirty="0" err="1"/>
              <a:t>cpp_led_control</a:t>
            </a:r>
            <a:r>
              <a:rPr lang="en-US" sz="2000" dirty="0"/>
              <a:t>",</a:t>
            </a:r>
            <a:br>
              <a:rPr lang="en-US" sz="2000" dirty="0"/>
            </a:br>
            <a:r>
              <a:rPr lang="en-US" sz="2000" dirty="0"/>
              <a:t>          ) as connection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3968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52" y="2389863"/>
            <a:ext cx="2803144" cy="20782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кода для работы с </a:t>
            </a:r>
            <a:r>
              <a:rPr lang="en-US" dirty="0" err="1"/>
              <a:t>Sql</a:t>
            </a:r>
            <a:r>
              <a:rPr lang="en-US" dirty="0"/>
              <a:t>-</a:t>
            </a:r>
            <a:r>
              <a:rPr lang="ru-RU" dirty="0"/>
              <a:t>запросом и обработки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1469" y="633874"/>
            <a:ext cx="6558259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query_select</a:t>
            </a:r>
            <a:r>
              <a:rPr lang="en-US" sz="1600" dirty="0">
                <a:solidFill>
                  <a:schemeClr val="accent4"/>
                </a:solidFill>
              </a:rPr>
              <a:t> = 'SELECT led FROM </a:t>
            </a:r>
            <a:r>
              <a:rPr lang="en-US" sz="1600" dirty="0" err="1">
                <a:solidFill>
                  <a:schemeClr val="accent4"/>
                </a:solidFill>
              </a:rPr>
              <a:t>word_to_led</a:t>
            </a:r>
            <a:r>
              <a:rPr lang="en-US" sz="1600" dirty="0">
                <a:solidFill>
                  <a:schemeClr val="accent4"/>
                </a:solidFill>
              </a:rPr>
              <a:t> WHERE word = «’</a:t>
            </a:r>
            <a:endParaRPr lang="ru-RU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ru-RU" dirty="0"/>
              <a:t>…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with connect(</a:t>
            </a:r>
            <a:br>
              <a:rPr lang="en-US" dirty="0"/>
            </a:br>
            <a:r>
              <a:rPr lang="en-US" dirty="0"/>
              <a:t>     host="localhost",</a:t>
            </a:r>
            <a:br>
              <a:rPr lang="en-US" dirty="0"/>
            </a:br>
            <a:r>
              <a:rPr lang="en-US" dirty="0"/>
              <a:t>     user="root",</a:t>
            </a:r>
            <a:br>
              <a:rPr lang="en-US" dirty="0"/>
            </a:br>
            <a:r>
              <a:rPr lang="en-US" dirty="0"/>
              <a:t>     password="",</a:t>
            </a:r>
            <a:br>
              <a:rPr lang="en-US" dirty="0"/>
            </a:br>
            <a:r>
              <a:rPr lang="en-US" dirty="0"/>
              <a:t>     database="</a:t>
            </a:r>
            <a:r>
              <a:rPr lang="en-US" dirty="0" err="1"/>
              <a:t>cpp_led_control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     ) as connection:</a:t>
            </a:r>
            <a:br>
              <a:rPr lang="en-US" dirty="0"/>
            </a:br>
            <a:r>
              <a:rPr lang="en-US" dirty="0"/>
              <a:t>          # </a:t>
            </a:r>
            <a:r>
              <a:rPr lang="ru-RU" dirty="0"/>
              <a:t>Генерируем запрос на основе </a:t>
            </a:r>
            <a:br>
              <a:rPr lang="en-US" dirty="0"/>
            </a:br>
            <a:r>
              <a:rPr lang="en-US" dirty="0"/>
              <a:t>          # </a:t>
            </a:r>
            <a:r>
              <a:rPr lang="ru-RU" dirty="0"/>
              <a:t>расшифрованного </a:t>
            </a:r>
            <a:r>
              <a:rPr lang="en-US" dirty="0"/>
              <a:t>QR-</a:t>
            </a:r>
            <a:r>
              <a:rPr lang="ru-RU" dirty="0"/>
              <a:t>кода</a:t>
            </a:r>
            <a:br>
              <a:rPr lang="en-US" dirty="0"/>
            </a:br>
            <a:r>
              <a:rPr lang="ru-RU" dirty="0"/>
              <a:t>                </a:t>
            </a:r>
            <a:r>
              <a:rPr lang="en-US" dirty="0" err="1"/>
              <a:t>true_query</a:t>
            </a:r>
            <a:r>
              <a:rPr lang="en-US" dirty="0"/>
              <a:t> = </a:t>
            </a:r>
            <a:r>
              <a:rPr lang="en-US" dirty="0" err="1"/>
              <a:t>query_select</a:t>
            </a:r>
            <a:r>
              <a:rPr lang="en-US" dirty="0"/>
              <a:t> + decoded + '";’</a:t>
            </a:r>
            <a:br>
              <a:rPr lang="en-US" dirty="0"/>
            </a:br>
            <a:r>
              <a:rPr lang="en-US" dirty="0"/>
              <a:t>                with </a:t>
            </a:r>
            <a:r>
              <a:rPr lang="en-US" dirty="0" err="1"/>
              <a:t>connection.cursor</a:t>
            </a:r>
            <a:r>
              <a:rPr lang="en-US" dirty="0"/>
              <a:t>() as cursor:</a:t>
            </a:r>
            <a:br>
              <a:rPr lang="en-US" dirty="0"/>
            </a:br>
            <a:r>
              <a:rPr lang="en-US" dirty="0"/>
              <a:t>                     # </a:t>
            </a:r>
            <a:r>
              <a:rPr lang="ru-RU" dirty="0"/>
              <a:t>Выполняем сгенерированный </a:t>
            </a:r>
            <a:r>
              <a:rPr lang="en-US" dirty="0"/>
              <a:t>SQL-</a:t>
            </a:r>
            <a:r>
              <a:rPr lang="ru-RU" dirty="0"/>
              <a:t>запрос</a:t>
            </a:r>
            <a:br>
              <a:rPr lang="en-US" dirty="0"/>
            </a:br>
            <a:r>
              <a:rPr lang="ru-RU" dirty="0"/>
              <a:t>                     </a:t>
            </a: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 err="1"/>
              <a:t>true_query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     # </a:t>
            </a:r>
            <a:r>
              <a:rPr lang="ru-RU" dirty="0"/>
              <a:t>Проверяем, получили ли мы соответствие</a:t>
            </a:r>
            <a:br>
              <a:rPr lang="en-US" dirty="0"/>
            </a:br>
            <a:r>
              <a:rPr lang="ru-RU" dirty="0"/>
              <a:t>                     </a:t>
            </a:r>
            <a:r>
              <a:rPr lang="en-US" dirty="0"/>
              <a:t>if </a:t>
            </a:r>
            <a:r>
              <a:rPr lang="en-US" dirty="0" err="1"/>
              <a:t>cursor.fetchall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                  </a:t>
            </a: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 err="1"/>
              <a:t>true_query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          ((message,),)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52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52" y="2389863"/>
            <a:ext cx="2803144" cy="20782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кода для работы с </a:t>
            </a:r>
            <a:r>
              <a:rPr lang="en-US" dirty="0" err="1"/>
              <a:t>Sql</a:t>
            </a:r>
            <a:r>
              <a:rPr lang="en-US" dirty="0"/>
              <a:t>-</a:t>
            </a:r>
            <a:r>
              <a:rPr lang="ru-RU" dirty="0"/>
              <a:t>запросом и обработки результата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1469" y="633874"/>
            <a:ext cx="6558259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4"/>
                </a:solidFill>
              </a:rPr>
              <a:t>query_select</a:t>
            </a:r>
            <a:r>
              <a:rPr lang="en-US" sz="1600" dirty="0">
                <a:solidFill>
                  <a:schemeClr val="accent4"/>
                </a:solidFill>
              </a:rPr>
              <a:t> = 'SELECT led FROM </a:t>
            </a:r>
            <a:r>
              <a:rPr lang="en-US" sz="1600" dirty="0" err="1">
                <a:solidFill>
                  <a:schemeClr val="accent4"/>
                </a:solidFill>
              </a:rPr>
              <a:t>word_to_led</a:t>
            </a:r>
            <a:r>
              <a:rPr lang="en-US" sz="1600" dirty="0">
                <a:solidFill>
                  <a:schemeClr val="accent4"/>
                </a:solidFill>
              </a:rPr>
              <a:t> WHERE word = «’</a:t>
            </a:r>
            <a:endParaRPr lang="ru-RU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ru-RU" dirty="0"/>
              <a:t>…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with connect(</a:t>
            </a:r>
            <a:b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host="localhost",</a:t>
            </a:r>
            <a:b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user="root",</a:t>
            </a:r>
            <a:b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password="",</a:t>
            </a:r>
            <a:b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database="</a:t>
            </a:r>
            <a:r>
              <a:rPr lang="en-US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cpp_led_control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",</a:t>
            </a:r>
            <a:b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) as connection:</a:t>
            </a:r>
            <a:b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# </a:t>
            </a:r>
            <a:r>
              <a:rPr lang="ru-RU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Генерируем запрос на основе </a:t>
            </a:r>
            <a:b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# </a:t>
            </a:r>
            <a:r>
              <a:rPr lang="ru-RU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расшифрованного 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QR-</a:t>
            </a:r>
            <a:r>
              <a:rPr lang="ru-RU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кода</a:t>
            </a:r>
            <a:b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</a:br>
            <a:r>
              <a:rPr lang="ru-RU" dirty="0"/>
              <a:t>                </a:t>
            </a:r>
            <a:r>
              <a:rPr lang="en-US" dirty="0" err="1"/>
              <a:t>true_query</a:t>
            </a:r>
            <a:r>
              <a:rPr lang="en-US" dirty="0"/>
              <a:t> = </a:t>
            </a:r>
            <a:r>
              <a:rPr lang="en-US" dirty="0" err="1"/>
              <a:t>query_select</a:t>
            </a:r>
            <a:r>
              <a:rPr lang="en-US" dirty="0"/>
              <a:t> + decoded + '";’</a:t>
            </a:r>
            <a:br>
              <a:rPr lang="en-US" dirty="0"/>
            </a:br>
            <a:r>
              <a:rPr lang="en-US" dirty="0"/>
              <a:t>                with </a:t>
            </a:r>
            <a:r>
              <a:rPr lang="en-US" dirty="0" err="1"/>
              <a:t>connection.cursor</a:t>
            </a:r>
            <a:r>
              <a:rPr lang="en-US" dirty="0"/>
              <a:t>() as cursor: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         # </a:t>
            </a:r>
            <a:r>
              <a:rPr lang="ru-RU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Выполняем сгенерированный 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SQL-</a:t>
            </a:r>
            <a:r>
              <a:rPr lang="ru-RU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запрос</a:t>
            </a:r>
            <a:br>
              <a:rPr lang="en-US" dirty="0"/>
            </a:br>
            <a:r>
              <a:rPr lang="ru-RU" dirty="0"/>
              <a:t>                     </a:t>
            </a: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 err="1"/>
              <a:t>true_query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</a:t>
            </a:r>
            <a:r>
              <a:rPr lang="ru-RU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Проверяем, получили ли мы соответствие</a:t>
            </a:r>
            <a:br>
              <a:rPr lang="en-US" dirty="0"/>
            </a:br>
            <a:r>
              <a:rPr lang="ru-RU" dirty="0"/>
              <a:t>                     </a:t>
            </a:r>
            <a:r>
              <a:rPr lang="en-US" dirty="0"/>
              <a:t>if </a:t>
            </a:r>
            <a:r>
              <a:rPr lang="en-US" dirty="0" err="1"/>
              <a:t>cursor.fetchall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                  </a:t>
            </a: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 err="1"/>
              <a:t>true_query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          ((message,),) = </a:t>
            </a:r>
            <a:r>
              <a:rPr lang="en-US" dirty="0" err="1"/>
              <a:t>cursor.fetchall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7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52" y="2389863"/>
            <a:ext cx="2803144" cy="2078271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передачи данных в </a:t>
            </a:r>
            <a:r>
              <a:rPr lang="ru-RU" dirty="0" err="1"/>
              <a:t>ардуино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1" y="633875"/>
            <a:ext cx="5065775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((message,),) = </a:t>
            </a:r>
            <a:r>
              <a:rPr lang="en-US" sz="1800" dirty="0" err="1">
                <a:solidFill>
                  <a:schemeClr val="accent4"/>
                </a:solidFill>
              </a:rPr>
              <a:t>cursor.fetchall</a:t>
            </a:r>
            <a:r>
              <a:rPr lang="en-US" sz="1800" dirty="0">
                <a:solidFill>
                  <a:schemeClr val="accent4"/>
                </a:solidFill>
              </a:rPr>
              <a:t>()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ru-RU" sz="1800" dirty="0">
                <a:solidFill>
                  <a:schemeClr val="accent4"/>
                </a:solidFill>
              </a:rPr>
              <a:t>     </a:t>
            </a:r>
            <a:r>
              <a:rPr lang="en-US" sz="1800" dirty="0">
                <a:solidFill>
                  <a:schemeClr val="accent4"/>
                </a:solidFill>
              </a:rPr>
              <a:t># </a:t>
            </a:r>
            <a:r>
              <a:rPr lang="ru-RU" sz="1800" dirty="0">
                <a:solidFill>
                  <a:schemeClr val="accent4"/>
                </a:solidFill>
              </a:rPr>
              <a:t>Перекодируем полученное соответствие 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ru-RU" sz="1800" dirty="0">
                <a:solidFill>
                  <a:schemeClr val="accent4"/>
                </a:solidFill>
              </a:rPr>
              <a:t>     </a:t>
            </a:r>
            <a:r>
              <a:rPr lang="en-US" sz="1800" dirty="0">
                <a:solidFill>
                  <a:schemeClr val="accent4"/>
                </a:solidFill>
              </a:rPr>
              <a:t># </a:t>
            </a:r>
            <a:r>
              <a:rPr lang="ru-RU" sz="1800" dirty="0">
                <a:solidFill>
                  <a:schemeClr val="accent4"/>
                </a:solidFill>
              </a:rPr>
              <a:t>в байты для передачи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ru-RU" sz="1800" dirty="0">
                <a:solidFill>
                  <a:schemeClr val="accent4"/>
                </a:solidFill>
              </a:rPr>
              <a:t>     </a:t>
            </a:r>
            <a:r>
              <a:rPr lang="en-US" sz="1800" dirty="0">
                <a:solidFill>
                  <a:schemeClr val="accent4"/>
                </a:solidFill>
              </a:rPr>
              <a:t>b = </a:t>
            </a:r>
            <a:r>
              <a:rPr lang="en-US" sz="1800" dirty="0" err="1">
                <a:solidFill>
                  <a:schemeClr val="accent4"/>
                </a:solidFill>
              </a:rPr>
              <a:t>message.encode</a:t>
            </a:r>
            <a:r>
              <a:rPr lang="en-US" sz="1800" dirty="0">
                <a:solidFill>
                  <a:schemeClr val="accent4"/>
                </a:solidFill>
              </a:rPr>
              <a:t>('utf-8’)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# </a:t>
            </a:r>
            <a:r>
              <a:rPr lang="ru-RU" sz="1800" dirty="0">
                <a:solidFill>
                  <a:schemeClr val="accent4"/>
                </a:solidFill>
              </a:rPr>
              <a:t>Передаём запрос на вывод в </a:t>
            </a:r>
            <a:r>
              <a:rPr lang="ru-RU" sz="1800" dirty="0" err="1">
                <a:solidFill>
                  <a:schemeClr val="accent4"/>
                </a:solidFill>
              </a:rPr>
              <a:t>Ардуино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ru-RU" sz="1800" dirty="0">
                <a:solidFill>
                  <a:schemeClr val="accent4"/>
                </a:solidFill>
              </a:rPr>
              <a:t>     </a:t>
            </a:r>
            <a:r>
              <a:rPr lang="en-US" sz="1800" dirty="0" err="1">
                <a:solidFill>
                  <a:schemeClr val="accent4"/>
                </a:solidFill>
              </a:rPr>
              <a:t>arduino.write</a:t>
            </a:r>
            <a:r>
              <a:rPr lang="en-US" sz="1800" dirty="0">
                <a:solidFill>
                  <a:schemeClr val="accent4"/>
                </a:solidFill>
              </a:rPr>
              <a:t>(b)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0480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223" y="2389864"/>
            <a:ext cx="3763264" cy="20782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кода для вывода различных сообщений об ошибке/состоянии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5585" y="633874"/>
            <a:ext cx="5239512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if flag == 3: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# </a:t>
            </a:r>
            <a:r>
              <a:rPr lang="ru-RU" sz="1800" dirty="0">
                <a:solidFill>
                  <a:schemeClr val="accent4"/>
                </a:solidFill>
              </a:rPr>
              <a:t>Закрываем соединение с </a:t>
            </a:r>
            <a:r>
              <a:rPr lang="ru-RU" sz="1800" dirty="0" err="1">
                <a:solidFill>
                  <a:schemeClr val="accent4"/>
                </a:solidFill>
              </a:rPr>
              <a:t>Ардуино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ru-RU" sz="1800" dirty="0">
                <a:solidFill>
                  <a:schemeClr val="accent4"/>
                </a:solidFill>
              </a:rPr>
              <a:t>    </a:t>
            </a:r>
            <a:r>
              <a:rPr lang="en-US" sz="1800" dirty="0" err="1">
                <a:solidFill>
                  <a:schemeClr val="accent4"/>
                </a:solidFill>
              </a:rPr>
              <a:t>arduino.close</a:t>
            </a:r>
            <a:r>
              <a:rPr lang="en-US" sz="1800" dirty="0">
                <a:solidFill>
                  <a:schemeClr val="accent4"/>
                </a:solidFill>
              </a:rPr>
              <a:t>()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# </a:t>
            </a:r>
            <a:r>
              <a:rPr lang="ru-RU" sz="1800" dirty="0">
                <a:solidFill>
                  <a:schemeClr val="accent4"/>
                </a:solidFill>
              </a:rPr>
              <a:t>Отключаем камеру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ru-RU" sz="1800" dirty="0">
                <a:solidFill>
                  <a:schemeClr val="accent4"/>
                </a:solidFill>
              </a:rPr>
              <a:t>    </a:t>
            </a:r>
            <a:r>
              <a:rPr lang="en-US" sz="1800" dirty="0" err="1">
                <a:solidFill>
                  <a:schemeClr val="accent4"/>
                </a:solidFill>
              </a:rPr>
              <a:t>cap.release</a:t>
            </a:r>
            <a:r>
              <a:rPr lang="en-US" sz="1800" dirty="0">
                <a:solidFill>
                  <a:schemeClr val="accent4"/>
                </a:solidFill>
              </a:rPr>
              <a:t>()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print("There was no input:")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print("\</a:t>
            </a:r>
            <a:r>
              <a:rPr lang="en-US" sz="1800" dirty="0" err="1">
                <a:solidFill>
                  <a:schemeClr val="accent4"/>
                </a:solidFill>
              </a:rPr>
              <a:t>tProcess</a:t>
            </a:r>
            <a:r>
              <a:rPr lang="en-US" sz="1800" dirty="0">
                <a:solidFill>
                  <a:schemeClr val="accent4"/>
                </a:solidFill>
              </a:rPr>
              <a:t> self destructed")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if flag == 2: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print("Seems like there was no connection:")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print("\</a:t>
            </a:r>
            <a:r>
              <a:rPr lang="en-US" sz="1800" dirty="0" err="1">
                <a:solidFill>
                  <a:schemeClr val="accent4"/>
                </a:solidFill>
              </a:rPr>
              <a:t>tTry</a:t>
            </a:r>
            <a:r>
              <a:rPr lang="en-US" sz="1800" dirty="0">
                <a:solidFill>
                  <a:schemeClr val="accent4"/>
                </a:solidFill>
              </a:rPr>
              <a:t> to reconnect the Arduino")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if flag == 1: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</a:t>
            </a:r>
            <a:r>
              <a:rPr lang="en-US" sz="1800" dirty="0" err="1">
                <a:solidFill>
                  <a:schemeClr val="accent4"/>
                </a:solidFill>
              </a:rPr>
              <a:t>arduino.close</a:t>
            </a:r>
            <a:r>
              <a:rPr lang="en-US" sz="1800" dirty="0">
                <a:solidFill>
                  <a:schemeClr val="accent4"/>
                </a:solidFill>
              </a:rPr>
              <a:t>()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print("This is the end")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1793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511667"/>
            <a:ext cx="4093464" cy="1834665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инициализации функций </a:t>
            </a:r>
            <a:r>
              <a:rPr lang="en-US" dirty="0"/>
              <a:t>setup </a:t>
            </a:r>
            <a:r>
              <a:rPr lang="ru-RU" dirty="0"/>
              <a:t>и </a:t>
            </a:r>
            <a:r>
              <a:rPr lang="en-US" dirty="0" err="1"/>
              <a:t>fadeall</a:t>
            </a:r>
            <a:r>
              <a:rPr lang="ru-RU" dirty="0"/>
              <a:t> в </a:t>
            </a:r>
            <a:r>
              <a:rPr lang="ru-RU" dirty="0" err="1"/>
              <a:t>ардуино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4417" y="633874"/>
            <a:ext cx="5961887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#include &lt;</a:t>
            </a:r>
            <a:r>
              <a:rPr lang="en-US" dirty="0" err="1">
                <a:solidFill>
                  <a:schemeClr val="accent4"/>
                </a:solidFill>
              </a:rPr>
              <a:t>FastLED.h</a:t>
            </a:r>
            <a:r>
              <a:rPr lang="en-US" dirty="0">
                <a:solidFill>
                  <a:schemeClr val="accent4"/>
                </a:solidFill>
              </a:rPr>
              <a:t>&gt;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#define NUM_LEDS 64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#define DATA_PIN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char s;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CRGB </a:t>
            </a:r>
            <a:r>
              <a:rPr lang="en-US" dirty="0" err="1">
                <a:solidFill>
                  <a:schemeClr val="accent4"/>
                </a:solidFill>
              </a:rPr>
              <a:t>leds</a:t>
            </a:r>
            <a:r>
              <a:rPr lang="en-US" dirty="0">
                <a:solidFill>
                  <a:schemeClr val="accent4"/>
                </a:solidFill>
              </a:rPr>
              <a:t>[NUM_LEDS];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void setup() {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</a:t>
            </a:r>
            <a:r>
              <a:rPr lang="en-US" dirty="0" err="1">
                <a:solidFill>
                  <a:schemeClr val="accent4"/>
                </a:solidFill>
              </a:rPr>
              <a:t>Serial.begin</a:t>
            </a:r>
            <a:r>
              <a:rPr lang="en-US" dirty="0">
                <a:solidFill>
                  <a:schemeClr val="accent4"/>
                </a:solidFill>
              </a:rPr>
              <a:t>(9600);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</a:t>
            </a:r>
            <a:r>
              <a:rPr lang="en-US" dirty="0" err="1">
                <a:solidFill>
                  <a:schemeClr val="accent4"/>
                </a:solidFill>
              </a:rPr>
              <a:t>Serial.println</a:t>
            </a:r>
            <a:r>
              <a:rPr lang="en-US" dirty="0">
                <a:solidFill>
                  <a:schemeClr val="accent4"/>
                </a:solidFill>
              </a:rPr>
              <a:t>("resetting");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</a:t>
            </a:r>
            <a:r>
              <a:rPr lang="en-US" dirty="0" err="1">
                <a:solidFill>
                  <a:schemeClr val="accent4"/>
                </a:solidFill>
              </a:rPr>
              <a:t>LEDS.addLeds</a:t>
            </a:r>
            <a:r>
              <a:rPr lang="en-US" dirty="0">
                <a:solidFill>
                  <a:schemeClr val="accent4"/>
                </a:solidFill>
              </a:rPr>
              <a:t>&lt;WS2812, DATA_PIN, RGB&gt;(</a:t>
            </a:r>
            <a:r>
              <a:rPr lang="en-US" dirty="0" err="1">
                <a:solidFill>
                  <a:schemeClr val="accent4"/>
                </a:solidFill>
              </a:rPr>
              <a:t>leds</a:t>
            </a:r>
            <a:r>
              <a:rPr lang="en-US" dirty="0">
                <a:solidFill>
                  <a:schemeClr val="accent4"/>
                </a:solidFill>
              </a:rPr>
              <a:t>, NUM_LEDS);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</a:t>
            </a:r>
            <a:r>
              <a:rPr lang="en-US" dirty="0" err="1">
                <a:solidFill>
                  <a:schemeClr val="accent4"/>
                </a:solidFill>
              </a:rPr>
              <a:t>LEDS.setBrightness</a:t>
            </a:r>
            <a:r>
              <a:rPr lang="en-US" dirty="0">
                <a:solidFill>
                  <a:schemeClr val="accent4"/>
                </a:solidFill>
              </a:rPr>
              <a:t>(84);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void </a:t>
            </a:r>
            <a:r>
              <a:rPr lang="en-US" dirty="0" err="1">
                <a:solidFill>
                  <a:schemeClr val="accent4"/>
                </a:solidFill>
              </a:rPr>
              <a:t>fadeall</a:t>
            </a:r>
            <a:r>
              <a:rPr lang="en-US" dirty="0">
                <a:solidFill>
                  <a:schemeClr val="accent4"/>
                </a:solidFill>
              </a:rPr>
              <a:t>() {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for (int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= 0;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&lt; NUM_LEDS;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++) {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  </a:t>
            </a:r>
            <a:r>
              <a:rPr lang="en-US" dirty="0" err="1">
                <a:solidFill>
                  <a:schemeClr val="accent4"/>
                </a:solidFill>
              </a:rPr>
              <a:t>leds</a:t>
            </a:r>
            <a:r>
              <a:rPr lang="en-US" dirty="0">
                <a:solidFill>
                  <a:schemeClr val="accent4"/>
                </a:solidFill>
              </a:rPr>
              <a:t>[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].nscale8(250);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}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09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бъект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26" y="1311762"/>
            <a:ext cx="4053841" cy="2990890"/>
          </a:xfrm>
        </p:spPr>
        <p:txBody>
          <a:bodyPr rtlCol="0">
            <a:noAutofit/>
          </a:bodyPr>
          <a:lstStyle/>
          <a:p>
            <a:pPr rtl="0"/>
            <a:r>
              <a:rPr lang="ru-RU" sz="1700" dirty="0"/>
              <a:t>Изначальное ТЗ:</a:t>
            </a:r>
          </a:p>
          <a:p>
            <a:pPr rtl="0"/>
            <a:r>
              <a:rPr lang="ru-RU" sz="1700" dirty="0"/>
              <a:t>- Система, считывающая штрих-код,  управляющая светодиодами, визуализирующая расположение ячейки, соответствующей </a:t>
            </a:r>
            <a:r>
              <a:rPr lang="en-US" sz="1700" dirty="0"/>
              <a:t>QR</a:t>
            </a:r>
            <a:r>
              <a:rPr lang="ru-RU" sz="1700" dirty="0"/>
              <a:t>-коду</a:t>
            </a:r>
          </a:p>
          <a:p>
            <a:pPr rtl="0"/>
            <a:r>
              <a:rPr lang="ru-RU" sz="1700" dirty="0"/>
              <a:t>- Вывод сообщения об ошибке: не найдена ячейка, переполнение стеллажа</a:t>
            </a:r>
          </a:p>
          <a:p>
            <a:pPr rtl="0"/>
            <a:r>
              <a:rPr lang="ru-RU" sz="1700" dirty="0"/>
              <a:t>- Хранение информации о соответствии </a:t>
            </a:r>
            <a:r>
              <a:rPr lang="en-US" sz="1700" dirty="0"/>
              <a:t>QR</a:t>
            </a:r>
            <a:r>
              <a:rPr lang="ru-RU" sz="1700" dirty="0"/>
              <a:t>-кода и ячейки в БД</a:t>
            </a:r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682131"/>
            <a:ext cx="3740977" cy="1493737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>
                <a:solidFill>
                  <a:schemeClr val="tx1"/>
                </a:solidFill>
              </a:rPr>
              <a:t>Демонстрация итогов</a:t>
            </a: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511667"/>
            <a:ext cx="4093464" cy="1834665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инициализации функций </a:t>
            </a:r>
            <a:r>
              <a:rPr lang="en-US" dirty="0"/>
              <a:t>setup </a:t>
            </a:r>
            <a:r>
              <a:rPr lang="ru-RU" dirty="0"/>
              <a:t>и </a:t>
            </a:r>
            <a:r>
              <a:rPr lang="en-US" dirty="0" err="1"/>
              <a:t>fadeall</a:t>
            </a:r>
            <a:r>
              <a:rPr lang="ru-RU" dirty="0"/>
              <a:t> в </a:t>
            </a:r>
            <a:r>
              <a:rPr lang="ru-RU" dirty="0" err="1"/>
              <a:t>ардуино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4417" y="633874"/>
            <a:ext cx="5961887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#include &lt;</a:t>
            </a:r>
            <a:r>
              <a:rPr lang="en-US" dirty="0" err="1">
                <a:solidFill>
                  <a:schemeClr val="accent4"/>
                </a:solidFill>
              </a:rPr>
              <a:t>FastLED.h</a:t>
            </a:r>
            <a:r>
              <a:rPr lang="en-US" dirty="0">
                <a:solidFill>
                  <a:schemeClr val="accent4"/>
                </a:solidFill>
              </a:rPr>
              <a:t>&gt;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#define NUM_LEDS 64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#define DATA_PIN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char s;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CRGB </a:t>
            </a:r>
            <a:r>
              <a:rPr lang="en-US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leds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[NUM_LEDS];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void setup() {</a:t>
            </a:r>
            <a:br>
              <a:rPr lang="ru-RU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Serial.begin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(9600);</a:t>
            </a:r>
            <a:br>
              <a:rPr lang="ru-RU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Serial.println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("resetting");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</a:t>
            </a:r>
            <a:r>
              <a:rPr lang="en-US" dirty="0" err="1">
                <a:solidFill>
                  <a:schemeClr val="accent4"/>
                </a:solidFill>
              </a:rPr>
              <a:t>LEDS.addLeds</a:t>
            </a:r>
            <a:r>
              <a:rPr lang="en-US" dirty="0">
                <a:solidFill>
                  <a:schemeClr val="accent4"/>
                </a:solidFill>
              </a:rPr>
              <a:t>&lt;WS2812, DATA_PIN, RGB&gt;(</a:t>
            </a:r>
            <a:r>
              <a:rPr lang="en-US" dirty="0" err="1">
                <a:solidFill>
                  <a:schemeClr val="accent4"/>
                </a:solidFill>
              </a:rPr>
              <a:t>leds</a:t>
            </a:r>
            <a:r>
              <a:rPr lang="en-US" dirty="0">
                <a:solidFill>
                  <a:schemeClr val="accent4"/>
                </a:solidFill>
              </a:rPr>
              <a:t>, NUM_LEDS);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</a:t>
            </a:r>
            <a:r>
              <a:rPr lang="en-US" dirty="0" err="1">
                <a:solidFill>
                  <a:schemeClr val="accent4"/>
                </a:solidFill>
              </a:rPr>
              <a:t>LEDS.setBrightness</a:t>
            </a:r>
            <a:r>
              <a:rPr lang="en-US" dirty="0">
                <a:solidFill>
                  <a:schemeClr val="accent4"/>
                </a:solidFill>
              </a:rPr>
              <a:t>(84);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fadeall</a:t>
            </a: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() {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for (int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= 0;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&lt; NUM_LEDS;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++) {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    </a:t>
            </a:r>
            <a:r>
              <a:rPr lang="en-US" dirty="0" err="1">
                <a:solidFill>
                  <a:schemeClr val="accent4"/>
                </a:solidFill>
              </a:rPr>
              <a:t>leds</a:t>
            </a:r>
            <a:r>
              <a:rPr lang="en-US" dirty="0">
                <a:solidFill>
                  <a:schemeClr val="accent4"/>
                </a:solidFill>
              </a:rPr>
              <a:t>[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].nscale8(250);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}</a:t>
            </a:r>
            <a:br>
              <a:rPr lang="ru-RU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}</a:t>
            </a:r>
            <a:endParaRPr lang="ru-RU" dirty="0">
              <a:solidFill>
                <a:schemeClr val="accent4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0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52" y="2389863"/>
            <a:ext cx="2803144" cy="2078271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приёма данных в </a:t>
            </a:r>
            <a:r>
              <a:rPr lang="ru-RU" dirty="0" err="1"/>
              <a:t>ардуино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2865" y="2561959"/>
            <a:ext cx="3209543" cy="173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void loop() {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if (</a:t>
            </a:r>
            <a:r>
              <a:rPr lang="en-US" sz="1800" dirty="0" err="1">
                <a:solidFill>
                  <a:schemeClr val="accent4"/>
                </a:solidFill>
              </a:rPr>
              <a:t>Serial.available</a:t>
            </a:r>
            <a:r>
              <a:rPr lang="en-US" sz="1800" dirty="0">
                <a:solidFill>
                  <a:schemeClr val="accent4"/>
                </a:solidFill>
              </a:rPr>
              <a:t>() &gt; 0) {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static uint8_t hue = 0;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s = </a:t>
            </a:r>
            <a:r>
              <a:rPr lang="en-US" sz="1800" dirty="0" err="1">
                <a:solidFill>
                  <a:schemeClr val="accent4"/>
                </a:solidFill>
              </a:rPr>
              <a:t>Serial.read</a:t>
            </a:r>
            <a:r>
              <a:rPr lang="en-US" sz="1800" dirty="0">
                <a:solidFill>
                  <a:schemeClr val="accent4"/>
                </a:solidFill>
              </a:rPr>
              <a:t>();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7020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52" y="2389863"/>
            <a:ext cx="2803144" cy="2078271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управления </a:t>
            </a:r>
            <a:r>
              <a:rPr lang="en-US" dirty="0"/>
              <a:t>LED-</a:t>
            </a:r>
            <a:r>
              <a:rPr lang="ru-RU" dirty="0"/>
              <a:t>панелью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873" y="1985715"/>
            <a:ext cx="5065775" cy="2886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if (s == ‘</a:t>
            </a:r>
            <a:r>
              <a:rPr lang="en-US" sz="1800" b="1" i="1" dirty="0">
                <a:solidFill>
                  <a:schemeClr val="accent4"/>
                </a:solidFill>
                <a:latin typeface="Comic Sans MS" panose="030F0702030302020204" pitchFamily="66" charset="0"/>
              </a:rPr>
              <a:t>LEFT</a:t>
            </a:r>
            <a:r>
              <a:rPr lang="en-US" sz="1800" dirty="0">
                <a:solidFill>
                  <a:schemeClr val="accent4"/>
                </a:solidFill>
              </a:rPr>
              <a:t>’) {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for (int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= 0;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&lt; NUM_LEDS;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++) {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ru-RU" sz="1800" dirty="0">
                <a:solidFill>
                  <a:schemeClr val="accent4"/>
                </a:solidFill>
              </a:rPr>
              <a:t>  </a:t>
            </a: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leds</a:t>
            </a:r>
            <a:r>
              <a:rPr lang="en-US" sz="1800" dirty="0">
                <a:solidFill>
                  <a:schemeClr val="accent4"/>
                </a:solidFill>
              </a:rPr>
              <a:t>[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] = CHSV(hue++, 255, 255);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</a:t>
            </a:r>
            <a:r>
              <a:rPr lang="ru-RU" sz="1800" dirty="0">
                <a:solidFill>
                  <a:schemeClr val="accent4"/>
                </a:solidFill>
              </a:rPr>
              <a:t>  </a:t>
            </a:r>
            <a:r>
              <a:rPr lang="en-US" sz="1800" dirty="0">
                <a:solidFill>
                  <a:schemeClr val="accent4"/>
                </a:solidFill>
              </a:rPr>
              <a:t>      </a:t>
            </a:r>
            <a:r>
              <a:rPr lang="en-US" sz="1800" dirty="0" err="1">
                <a:solidFill>
                  <a:schemeClr val="accent4"/>
                </a:solidFill>
              </a:rPr>
              <a:t>FastLED.show</a:t>
            </a:r>
            <a:r>
              <a:rPr lang="en-US" sz="1800" dirty="0">
                <a:solidFill>
                  <a:schemeClr val="accent4"/>
                </a:solidFill>
              </a:rPr>
              <a:t>();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</a:t>
            </a:r>
            <a:r>
              <a:rPr lang="ru-RU" sz="1800" dirty="0">
                <a:solidFill>
                  <a:schemeClr val="accent4"/>
                </a:solidFill>
              </a:rPr>
              <a:t>  </a:t>
            </a:r>
            <a:r>
              <a:rPr lang="en-US" sz="1800" dirty="0">
                <a:solidFill>
                  <a:schemeClr val="accent4"/>
                </a:solidFill>
              </a:rPr>
              <a:t>    </a:t>
            </a:r>
            <a:r>
              <a:rPr lang="en-US" sz="1800" dirty="0" err="1">
                <a:solidFill>
                  <a:schemeClr val="accent4"/>
                </a:solidFill>
              </a:rPr>
              <a:t>fadeall</a:t>
            </a:r>
            <a:r>
              <a:rPr lang="en-US" sz="1800" dirty="0">
                <a:solidFill>
                  <a:schemeClr val="accent4"/>
                </a:solidFill>
              </a:rPr>
              <a:t>();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</a:t>
            </a:r>
            <a:r>
              <a:rPr lang="ru-RU" sz="1800" dirty="0">
                <a:solidFill>
                  <a:schemeClr val="accent4"/>
                </a:solidFill>
              </a:rPr>
              <a:t>  </a:t>
            </a:r>
            <a:r>
              <a:rPr lang="en-US" sz="1800" dirty="0">
                <a:solidFill>
                  <a:schemeClr val="accent4"/>
                </a:solidFill>
              </a:rPr>
              <a:t>  delay(10);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}</a:t>
            </a:r>
            <a:br>
              <a:rPr lang="ru-RU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98305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52" y="2389863"/>
            <a:ext cx="2803144" cy="2078271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управления </a:t>
            </a:r>
            <a:r>
              <a:rPr lang="en-US" dirty="0"/>
              <a:t>LED-</a:t>
            </a:r>
            <a:r>
              <a:rPr lang="ru-RU" dirty="0"/>
              <a:t>панелью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1" y="633875"/>
            <a:ext cx="5065775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if (s == ‘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???</a:t>
            </a:r>
            <a:r>
              <a:rPr lang="en-US" sz="1800" dirty="0">
                <a:solidFill>
                  <a:schemeClr val="accent4"/>
                </a:solidFill>
              </a:rPr>
              <a:t>')  {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static uint8_t hue = 0;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for (int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= 0;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&lt; 150;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++) {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</a:t>
            </a:r>
            <a:r>
              <a:rPr lang="en-US" sz="1800" dirty="0" err="1">
                <a:solidFill>
                  <a:schemeClr val="accent4"/>
                </a:solidFill>
              </a:rPr>
              <a:t>fadeall</a:t>
            </a:r>
            <a:r>
              <a:rPr lang="en-US" sz="1800" dirty="0">
                <a:solidFill>
                  <a:schemeClr val="accent4"/>
                </a:solidFill>
              </a:rPr>
              <a:t>();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leds</a:t>
            </a:r>
            <a:r>
              <a:rPr lang="en-US" sz="1800" dirty="0">
                <a:solidFill>
                  <a:schemeClr val="accent4"/>
                </a:solidFill>
              </a:rPr>
              <a:t>[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] = CHSV(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, 255, 255);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leds</a:t>
            </a:r>
            <a:r>
              <a:rPr lang="en-US" sz="1800" dirty="0">
                <a:solidFill>
                  <a:schemeClr val="accent4"/>
                </a:solidFill>
              </a:rPr>
              <a:t>[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] = CHSV(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, 255, 255);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leds</a:t>
            </a:r>
            <a:r>
              <a:rPr lang="en-US" sz="1800" dirty="0">
                <a:solidFill>
                  <a:schemeClr val="accent4"/>
                </a:solidFill>
              </a:rPr>
              <a:t>[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] = CHSV(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, 255, 255);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leds</a:t>
            </a:r>
            <a:r>
              <a:rPr lang="en-US" sz="1800" dirty="0">
                <a:solidFill>
                  <a:schemeClr val="accent4"/>
                </a:solidFill>
              </a:rPr>
              <a:t>[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] = CHSV(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, 255, 255);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FastLED.show</a:t>
            </a:r>
            <a:r>
              <a:rPr lang="en-US" sz="1800" dirty="0">
                <a:solidFill>
                  <a:schemeClr val="accent4"/>
                </a:solidFill>
              </a:rPr>
              <a:t>();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  delay(10);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      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003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52" y="2389863"/>
            <a:ext cx="2803144" cy="2078271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управления </a:t>
            </a:r>
            <a:r>
              <a:rPr lang="en-US" dirty="0"/>
              <a:t>LED-</a:t>
            </a:r>
            <a:r>
              <a:rPr lang="ru-RU" dirty="0"/>
              <a:t>панелью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1" y="633875"/>
            <a:ext cx="5065775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if (s == ‘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???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')  {</a:t>
            </a:r>
            <a:b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static uint8_t hue = 0;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for (int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= 0;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 &lt; 150; </a:t>
            </a:r>
            <a:r>
              <a:rPr lang="en-US" sz="1800" dirty="0" err="1">
                <a:solidFill>
                  <a:schemeClr val="accent4"/>
                </a:solidFill>
              </a:rPr>
              <a:t>i</a:t>
            </a:r>
            <a:r>
              <a:rPr lang="en-US" sz="1800" dirty="0">
                <a:solidFill>
                  <a:schemeClr val="accent4"/>
                </a:solidFill>
              </a:rPr>
              <a:t>++) {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</a:t>
            </a:r>
            <a:r>
              <a:rPr lang="en-US" sz="1800" dirty="0" err="1">
                <a:solidFill>
                  <a:schemeClr val="accent4"/>
                </a:solidFill>
              </a:rPr>
              <a:t>fadeall</a:t>
            </a:r>
            <a:r>
              <a:rPr lang="en-US" sz="1800" dirty="0">
                <a:solidFill>
                  <a:schemeClr val="accent4"/>
                </a:solidFill>
              </a:rPr>
              <a:t>();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leds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] = CHSV(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, 255, 255);</a:t>
            </a:r>
            <a:b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leds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] = CHSV(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, 255, 255);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leds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] = CHSV(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, 255, 255);</a:t>
            </a:r>
            <a:b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leds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[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] = CHSV(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, 255, 255);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FastLED.show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();</a:t>
            </a:r>
            <a:b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delay(10);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}</a:t>
            </a:r>
            <a:endParaRPr lang="ru-RU" sz="1800" dirty="0">
              <a:solidFill>
                <a:schemeClr val="accent4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13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52" y="2389863"/>
            <a:ext cx="2803144" cy="2078271"/>
          </a:xfrm>
        </p:spPr>
        <p:txBody>
          <a:bodyPr>
            <a:normAutofit/>
          </a:bodyPr>
          <a:lstStyle/>
          <a:p>
            <a:r>
              <a:rPr lang="ru-RU" dirty="0"/>
              <a:t>Пример кода для управления </a:t>
            </a:r>
            <a:r>
              <a:rPr lang="en-US" dirty="0"/>
              <a:t>LED-</a:t>
            </a:r>
            <a:r>
              <a:rPr lang="ru-RU" dirty="0"/>
              <a:t>панелью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1" y="633875"/>
            <a:ext cx="5065775" cy="559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if (s == ‘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  <a:latin typeface="Comic Sans MS" panose="030F0702030302020204" pitchFamily="66" charset="0"/>
              </a:rPr>
              <a:t>???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')  {</a:t>
            </a:r>
            <a:b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static uint8_t hue = 0;</a:t>
            </a:r>
            <a:b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for (int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= 0;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&lt; 150;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++) {</a:t>
            </a:r>
            <a:b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</a:t>
            </a:r>
            <a:r>
              <a:rPr lang="en-US" sz="18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fadeall</a:t>
            </a: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();</a:t>
            </a:r>
            <a:b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leds</a:t>
            </a:r>
            <a:r>
              <a:rPr lang="en-US" sz="1800" dirty="0">
                <a:solidFill>
                  <a:schemeClr val="accent4"/>
                </a:solidFill>
              </a:rPr>
              <a:t>[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] = CHSV(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, 255, 255);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leds</a:t>
            </a:r>
            <a:r>
              <a:rPr lang="en-US" sz="1800" dirty="0">
                <a:solidFill>
                  <a:schemeClr val="accent4"/>
                </a:solidFill>
              </a:rPr>
              <a:t>[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] = CHSV(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, 255, 255);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leds</a:t>
            </a:r>
            <a:r>
              <a:rPr lang="en-US" sz="1800" dirty="0">
                <a:solidFill>
                  <a:schemeClr val="accent4"/>
                </a:solidFill>
              </a:rPr>
              <a:t>[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] = CHSV(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, 255, 255);</a:t>
            </a:r>
            <a:br>
              <a:rPr lang="en-US" sz="1800" dirty="0">
                <a:solidFill>
                  <a:schemeClr val="accent4"/>
                </a:solidFill>
              </a:rPr>
            </a:b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leds</a:t>
            </a:r>
            <a:r>
              <a:rPr lang="en-US" sz="1800" dirty="0">
                <a:solidFill>
                  <a:schemeClr val="accent4"/>
                </a:solidFill>
              </a:rPr>
              <a:t>[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] = CHSV(</a:t>
            </a:r>
            <a:r>
              <a:rPr lang="en-US" sz="1800" dirty="0">
                <a:solidFill>
                  <a:schemeClr val="accent4"/>
                </a:solidFill>
                <a:latin typeface="Comic Sans MS" panose="030F0702030302020204" pitchFamily="66" charset="0"/>
              </a:rPr>
              <a:t>?</a:t>
            </a:r>
            <a:r>
              <a:rPr lang="en-US" sz="1800" dirty="0">
                <a:solidFill>
                  <a:schemeClr val="accent4"/>
                </a:solidFill>
              </a:rPr>
              <a:t>, 255, 255);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        </a:t>
            </a:r>
            <a:r>
              <a:rPr lang="en-US" sz="1800" dirty="0" err="1">
                <a:solidFill>
                  <a:schemeClr val="accent4"/>
                </a:solidFill>
              </a:rPr>
              <a:t>FastLED.show</a:t>
            </a:r>
            <a:r>
              <a:rPr lang="en-US" sz="1800" dirty="0">
                <a:solidFill>
                  <a:schemeClr val="accent4"/>
                </a:solidFill>
              </a:rPr>
              <a:t>();</a:t>
            </a:r>
            <a:b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delay(10);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}</a:t>
            </a:r>
            <a:endParaRPr lang="ru-RU" sz="1800" dirty="0">
              <a:solidFill>
                <a:schemeClr val="accent4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0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F8C34B-BAFA-4A3F-A71A-4CFBE86A1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666773" y="1899070"/>
            <a:ext cx="2919413" cy="2919413"/>
          </a:xfrm>
          <a:prstGeom prst="rect">
            <a:avLst/>
          </a:prstGeom>
          <a:noFill/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6C5B6BFF-019A-4BA7-8778-322237C210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1139598" y="1899069"/>
            <a:ext cx="2919413" cy="2919413"/>
          </a:xfrm>
          <a:noFill/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735BE7-CD04-4663-AD9A-97DFF32821E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>
            <a:fillRect/>
          </a:stretch>
        </p:blipFill>
        <p:spPr>
          <a:xfrm>
            <a:off x="8221663" y="1930400"/>
            <a:ext cx="2919412" cy="2919413"/>
          </a:xfr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70B387-B196-4EE7-AB92-83CC3780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2919413" cy="583534"/>
          </a:xfrm>
        </p:spPr>
        <p:txBody>
          <a:bodyPr/>
          <a:lstStyle/>
          <a:p>
            <a:r>
              <a:rPr lang="en-US" dirty="0" err="1"/>
              <a:t>STart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11853DB-916B-42AB-A129-1FB79E3206C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66773" y="5257321"/>
            <a:ext cx="2919413" cy="583534"/>
          </a:xfrm>
        </p:spPr>
        <p:txBody>
          <a:bodyPr/>
          <a:lstStyle/>
          <a:p>
            <a:r>
              <a:rPr lang="en-US" dirty="0"/>
              <a:t>stop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30EF291-21F6-477A-AD86-20CCEC7AAEE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36267" y="5257321"/>
            <a:ext cx="2919413" cy="583534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r>
              <a:rPr lang="ru-RU" dirty="0"/>
              <a:t>Примеры </a:t>
            </a:r>
            <a:r>
              <a:rPr lang="en-US" dirty="0"/>
              <a:t>QR-</a:t>
            </a:r>
            <a:r>
              <a:rPr lang="ru-RU" dirty="0"/>
              <a:t>кодов</a:t>
            </a:r>
          </a:p>
        </p:txBody>
      </p:sp>
    </p:spTree>
    <p:extLst>
      <p:ext uri="{BB962C8B-B14F-4D97-AF65-F5344CB8AC3E}">
        <p14:creationId xmlns:p14="http://schemas.microsoft.com/office/powerpoint/2010/main" val="487383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568F5E9-A439-4A74-9F28-89F79444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2445" y="2319184"/>
            <a:ext cx="4639736" cy="3228780"/>
          </a:xfrm>
        </p:spPr>
        <p:txBody>
          <a:bodyPr>
            <a:normAutofit/>
          </a:bodyPr>
          <a:lstStyle/>
          <a:p>
            <a:r>
              <a:rPr lang="ru-RU" sz="2000" dirty="0"/>
              <a:t>Подключение </a:t>
            </a:r>
            <a:r>
              <a:rPr lang="en-US" sz="2000" dirty="0"/>
              <a:t>LED</a:t>
            </a:r>
            <a:r>
              <a:rPr lang="ru-RU" sz="2000" dirty="0"/>
              <a:t>-светодиодов или ленты производится к плате </a:t>
            </a:r>
            <a:r>
              <a:rPr lang="en-US" sz="2000" dirty="0"/>
              <a:t>Arduino</a:t>
            </a:r>
            <a:r>
              <a:rPr lang="ru-RU" sz="2000" dirty="0"/>
              <a:t>, которая, в свою очередь,</a:t>
            </a:r>
            <a:r>
              <a:rPr lang="en-US" sz="2000" dirty="0"/>
              <a:t> </a:t>
            </a:r>
            <a:r>
              <a:rPr lang="ru-RU" sz="2000" dirty="0"/>
              <a:t>подключается через порт на самой плате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USB</a:t>
            </a:r>
            <a:r>
              <a:rPr lang="ru-RU" sz="2000" dirty="0"/>
              <a:t>-порт на компьютере.</a:t>
            </a:r>
          </a:p>
          <a:p>
            <a:r>
              <a:rPr lang="ru-RU" sz="2000" dirty="0"/>
              <a:t>Пример подключения: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2C8AE4A-B95B-496E-8B08-90F822CF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93728"/>
            <a:ext cx="10058400" cy="587584"/>
          </a:xfrm>
        </p:spPr>
        <p:txBody>
          <a:bodyPr/>
          <a:lstStyle/>
          <a:p>
            <a:r>
              <a:rPr lang="ru-RU" dirty="0" err="1"/>
              <a:t>ПОдключение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28FCE-974E-46CB-812C-B43C9C181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0" b="13680"/>
          <a:stretch/>
        </p:blipFill>
        <p:spPr bwMode="auto">
          <a:xfrm>
            <a:off x="6583680" y="2319184"/>
            <a:ext cx="4572000" cy="22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69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6" descr="Графический элемент SmartArt для изображения схемы процесса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45917"/>
              </p:ext>
            </p:extLst>
          </p:nvPr>
        </p:nvGraphicFramePr>
        <p:xfrm>
          <a:off x="1097280" y="1861312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35900"/>
            <a:ext cx="10058400" cy="587584"/>
          </a:xfrm>
        </p:spPr>
        <p:txBody>
          <a:bodyPr rtlCol="0"/>
          <a:lstStyle/>
          <a:p>
            <a:pPr rtl="0"/>
            <a:r>
              <a:rPr lang="ru-RU" dirty="0"/>
              <a:t>Реализованный ПЛАН РАБОТЫ</a:t>
            </a:r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DE6C61C-CEA5-46CC-998A-720950D7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664" y="803856"/>
            <a:ext cx="783328" cy="5350462"/>
          </a:xfrm>
        </p:spPr>
        <p:txBody>
          <a:bodyPr/>
          <a:lstStyle/>
          <a:p>
            <a:r>
              <a:rPr lang="en-US" dirty="0"/>
              <a:t>S</a:t>
            </a:r>
            <a:br>
              <a:rPr lang="en-US" dirty="0"/>
            </a:br>
            <a:r>
              <a:rPr lang="en-US" dirty="0"/>
              <a:t>t</a:t>
            </a:r>
            <a:br>
              <a:rPr lang="en-US" dirty="0"/>
            </a:br>
            <a:r>
              <a:rPr lang="en-US" dirty="0"/>
              <a:t>E</a:t>
            </a:r>
            <a:br>
              <a:rPr lang="en-US" dirty="0"/>
            </a:br>
            <a:r>
              <a:rPr lang="en-US" dirty="0"/>
              <a:t>L</a:t>
            </a:r>
            <a:br>
              <a:rPr lang="en-US" dirty="0"/>
            </a:br>
            <a:r>
              <a:rPr lang="en-US" dirty="0" err="1"/>
              <a:t>L</a:t>
            </a:r>
            <a:br>
              <a:rPr lang="en-US" dirty="0"/>
            </a:b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G</a:t>
            </a:r>
            <a:br>
              <a:rPr lang="en-US" dirty="0"/>
            </a:br>
            <a:r>
              <a:rPr lang="en-US" dirty="0"/>
              <a:t>E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DEBA5C5-E423-45B6-9D0B-35295A56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68226" y="687779"/>
            <a:ext cx="3898350" cy="5482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Self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Tracking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Electronic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Lovely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Local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And apparently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Gorgeous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EDU</a:t>
            </a:r>
            <a:endParaRPr lang="ru-RU" sz="360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Объект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26" y="1311762"/>
            <a:ext cx="4053841" cy="4787286"/>
          </a:xfrm>
        </p:spPr>
        <p:txBody>
          <a:bodyPr rtlCol="0">
            <a:normAutofit/>
          </a:bodyPr>
          <a:lstStyle/>
          <a:p>
            <a:pPr rtl="0"/>
            <a:r>
              <a:rPr lang="ru-RU" sz="1700" dirty="0"/>
              <a:t>Итоговая система:</a:t>
            </a:r>
          </a:p>
          <a:p>
            <a:pPr rtl="0"/>
            <a:r>
              <a:rPr lang="ru-RU" sz="1700" dirty="0"/>
              <a:t>- Система, считывающая штрих-код,  управляющая светодиодами, визуализирующая расположение ячейки, соответствующей </a:t>
            </a:r>
            <a:r>
              <a:rPr lang="en-US" sz="1700" dirty="0"/>
              <a:t>QR</a:t>
            </a:r>
            <a:r>
              <a:rPr lang="ru-RU" sz="1700" dirty="0"/>
              <a:t>-коду</a:t>
            </a:r>
          </a:p>
          <a:p>
            <a:r>
              <a:rPr lang="ru-RU" sz="1700" dirty="0"/>
              <a:t>- Вывод сообщения об ошибке: не найдена ячейка</a:t>
            </a:r>
            <a:r>
              <a:rPr lang="en-US" sz="1700" dirty="0"/>
              <a:t>, </a:t>
            </a:r>
            <a:r>
              <a:rPr lang="ru-RU" sz="1700" dirty="0"/>
              <a:t>отсутствие соединения с платформой, отсутствие команд на вход в течение долгого времени, отсутствие ввода данных в течение долгого времени</a:t>
            </a:r>
          </a:p>
          <a:p>
            <a:pPr rtl="0"/>
            <a:r>
              <a:rPr lang="ru-RU" sz="1700" dirty="0"/>
              <a:t>- Хранение информации о соответствии расшифрованного </a:t>
            </a:r>
            <a:r>
              <a:rPr lang="en-US" sz="1700" dirty="0"/>
              <a:t>QR</a:t>
            </a:r>
            <a:r>
              <a:rPr lang="ru-RU" sz="1700" dirty="0"/>
              <a:t>-кода и ячейки в БД</a:t>
            </a:r>
          </a:p>
        </p:txBody>
      </p:sp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2682131"/>
            <a:ext cx="3740977" cy="1493737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>
                <a:solidFill>
                  <a:schemeClr val="tx1"/>
                </a:solidFill>
              </a:rPr>
              <a:t>Итого реализовано</a:t>
            </a:r>
          </a:p>
        </p:txBody>
      </p:sp>
    </p:spTree>
    <p:extLst>
      <p:ext uri="{BB962C8B-B14F-4D97-AF65-F5344CB8AC3E}">
        <p14:creationId xmlns:p14="http://schemas.microsoft.com/office/powerpoint/2010/main" val="922760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81199"/>
            <a:ext cx="10058400" cy="587584"/>
          </a:xfrm>
        </p:spPr>
        <p:txBody>
          <a:bodyPr rtlCol="0"/>
          <a:lstStyle/>
          <a:p>
            <a:pPr rtl="0"/>
            <a:r>
              <a:rPr lang="ru-RU" dirty="0"/>
              <a:t>ссылки</a:t>
            </a:r>
          </a:p>
        </p:txBody>
      </p:sp>
      <p:graphicFrame>
        <p:nvGraphicFramePr>
          <p:cNvPr id="4" name="Объект 2" descr="Графический элемент SmartArt для контактных данных">
            <a:extLst>
              <a:ext uri="{FF2B5EF4-FFF2-40B4-BE49-F238E27FC236}">
                <a16:creationId xmlns:a16="http://schemas.microsoft.com/office/drawing/2014/main" id="{600D9413-DE22-3A40-BE90-9FD7FAA1C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564690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4550C3-EB5E-4D8A-A761-CB0E12FB3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645920"/>
            <a:ext cx="10058400" cy="3566160"/>
          </a:xfrm>
        </p:spPr>
        <p:txBody>
          <a:bodyPr anchor="b">
            <a:normAutofit/>
          </a:bodyPr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78765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05E95F00-A229-4053-A646-FF134A16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688" y="1729919"/>
            <a:ext cx="5553456" cy="4067377"/>
          </a:xfrm>
        </p:spPr>
        <p:txBody>
          <a:bodyPr/>
          <a:lstStyle/>
          <a:p>
            <a:r>
              <a:rPr lang="ru-RU" dirty="0"/>
              <a:t>Плата </a:t>
            </a:r>
            <a:r>
              <a:rPr lang="en-US" dirty="0"/>
              <a:t>Arduino uno</a:t>
            </a:r>
          </a:p>
          <a:p>
            <a:endParaRPr lang="ru-RU" dirty="0"/>
          </a:p>
          <a:p>
            <a:r>
              <a:rPr lang="ru-RU" dirty="0"/>
              <a:t>Веб-камера </a:t>
            </a:r>
            <a:r>
              <a:rPr lang="en-US" dirty="0"/>
              <a:t>Logitech HD Webcam C270</a:t>
            </a:r>
          </a:p>
          <a:p>
            <a:endParaRPr lang="en-US" dirty="0"/>
          </a:p>
          <a:p>
            <a:r>
              <a:rPr lang="ru-RU" dirty="0"/>
              <a:t>Светодиодная панель </a:t>
            </a:r>
            <a:r>
              <a:rPr lang="en-US" dirty="0" err="1"/>
              <a:t>Cjmcu</a:t>
            </a:r>
            <a:r>
              <a:rPr lang="en-US" dirty="0"/>
              <a:t> 8*8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Кабель </a:t>
            </a:r>
            <a:r>
              <a:rPr lang="en-US" dirty="0"/>
              <a:t>Type A </a:t>
            </a:r>
            <a:r>
              <a:rPr lang="ru-RU" dirty="0"/>
              <a:t>на</a:t>
            </a:r>
            <a:r>
              <a:rPr lang="en-US" dirty="0"/>
              <a:t> Type B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916EAE-E9E4-4553-BB19-6D9E4816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0704"/>
            <a:ext cx="10058400" cy="587584"/>
          </a:xfrm>
        </p:spPr>
        <p:txBody>
          <a:bodyPr/>
          <a:lstStyle/>
          <a:p>
            <a:r>
              <a:rPr lang="ru-RU" dirty="0"/>
              <a:t>Использованные компоненты</a:t>
            </a:r>
          </a:p>
        </p:txBody>
      </p:sp>
      <p:pic>
        <p:nvPicPr>
          <p:cNvPr id="1026" name="Picture 2" descr="1pcs 30cm USB Cable For Arduino Nano 3.0 USB To Mini USB|Data Cables| -  AliExpress">
            <a:extLst>
              <a:ext uri="{FF2B5EF4-FFF2-40B4-BE49-F238E27FC236}">
                <a16:creationId xmlns:a16="http://schemas.microsoft.com/office/drawing/2014/main" id="{6C56FE4E-6A8D-4B3C-9FF1-3B8D5891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509" y="4379806"/>
            <a:ext cx="1602219" cy="160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ветодиодная матрица 8х8 RGB LED 5050 купить в Москве - цены,  характеристики, отзывы | 3DIY">
            <a:extLst>
              <a:ext uri="{FF2B5EF4-FFF2-40B4-BE49-F238E27FC236}">
                <a16:creationId xmlns:a16="http://schemas.microsoft.com/office/drawing/2014/main" id="{FA89670A-0B12-4837-B6E6-89A30126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44" y="3763607"/>
            <a:ext cx="1834896" cy="15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еб-камера Logitech C270 (HD 720p/30fps, фокус постоянный, угол обзора 60°,  кабель 1.5м), 960-001063 купить в Алматы">
            <a:extLst>
              <a:ext uri="{FF2B5EF4-FFF2-40B4-BE49-F238E27FC236}">
                <a16:creationId xmlns:a16="http://schemas.microsoft.com/office/drawing/2014/main" id="{4A66DF59-C7B5-4FC7-99E4-A3EB60CF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509" y="2453467"/>
            <a:ext cx="1602219" cy="160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istance+Breadboard Line+LED Development Board Starter Basic Kit for  Arduino UNO R3 - buy Resistance+Breadboard Line+LED Development Board  Starter Basic Kit for Arduino UNO R3 in Tashkent and Uzbekistan: prices,  reviews | Zoodmall">
            <a:extLst>
              <a:ext uri="{FF2B5EF4-FFF2-40B4-BE49-F238E27FC236}">
                <a16:creationId xmlns:a16="http://schemas.microsoft.com/office/drawing/2014/main" id="{7189B0C3-EF8F-4493-9C7E-D9796F47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44" y="1810883"/>
            <a:ext cx="1834896" cy="12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92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05E95F00-A229-4053-A646-FF134A16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477" y="1648288"/>
            <a:ext cx="4639736" cy="4141120"/>
          </a:xfrm>
        </p:spPr>
        <p:txBody>
          <a:bodyPr/>
          <a:lstStyle/>
          <a:p>
            <a:r>
              <a:rPr lang="en-US" dirty="0"/>
              <a:t>APACHE SERVER</a:t>
            </a:r>
          </a:p>
          <a:p>
            <a:endParaRPr lang="en-US" dirty="0"/>
          </a:p>
          <a:p>
            <a:r>
              <a:rPr lang="en-US" dirty="0"/>
              <a:t>MYSQL DB</a:t>
            </a:r>
          </a:p>
          <a:p>
            <a:endParaRPr lang="en-US" dirty="0"/>
          </a:p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ADRUINO C++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916EAE-E9E4-4553-BB19-6D9E4816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0704"/>
            <a:ext cx="10058400" cy="587584"/>
          </a:xfrm>
        </p:spPr>
        <p:txBody>
          <a:bodyPr/>
          <a:lstStyle/>
          <a:p>
            <a:r>
              <a:rPr lang="ru-RU" dirty="0"/>
              <a:t>Использованные инструменты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C9A42D-4502-4248-86C6-DF709CB74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674" y="2125204"/>
            <a:ext cx="2804652" cy="107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ySQL Logo PNG Transparent Images | PNG All">
            <a:extLst>
              <a:ext uri="{FF2B5EF4-FFF2-40B4-BE49-F238E27FC236}">
                <a16:creationId xmlns:a16="http://schemas.microsoft.com/office/drawing/2014/main" id="{E0A979B1-DF83-4D25-AA6F-7F9ACE2D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754" y="1163150"/>
            <a:ext cx="2826003" cy="146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The Python Logo | Python Software Foundation">
            <a:extLst>
              <a:ext uri="{FF2B5EF4-FFF2-40B4-BE49-F238E27FC236}">
                <a16:creationId xmlns:a16="http://schemas.microsoft.com/office/drawing/2014/main" id="{4874ECC0-94AD-4437-8551-37F4E1CFD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498" y="3684274"/>
            <a:ext cx="3466486" cy="8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Arduino — Википедия">
            <a:extLst>
              <a:ext uri="{FF2B5EF4-FFF2-40B4-BE49-F238E27FC236}">
                <a16:creationId xmlns:a16="http://schemas.microsoft.com/office/drawing/2014/main" id="{1A667F64-D95F-4D61-A684-9B314A8B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22" y="3330120"/>
            <a:ext cx="3249081" cy="22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0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05E95F00-A229-4053-A646-FF134A16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9344" y="1830503"/>
            <a:ext cx="9381744" cy="3783914"/>
          </a:xfrm>
        </p:spPr>
        <p:txBody>
          <a:bodyPr>
            <a:normAutofit/>
          </a:bodyPr>
          <a:lstStyle/>
          <a:p>
            <a:r>
              <a:rPr lang="en-US" dirty="0" err="1"/>
              <a:t>FastLED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Opencv</a:t>
            </a:r>
            <a:endParaRPr lang="en-US" dirty="0"/>
          </a:p>
          <a:p>
            <a:r>
              <a:rPr lang="en-US" dirty="0"/>
              <a:t>				</a:t>
            </a:r>
            <a:r>
              <a:rPr lang="en-US" dirty="0" err="1"/>
              <a:t>Pyzbar</a:t>
            </a:r>
            <a:endParaRPr lang="en-US" dirty="0"/>
          </a:p>
          <a:p>
            <a:r>
              <a:rPr lang="en-US" dirty="0"/>
              <a:t>						</a:t>
            </a:r>
            <a:r>
              <a:rPr lang="en-US" dirty="0" err="1"/>
              <a:t>Mysql</a:t>
            </a:r>
            <a:r>
              <a:rPr lang="en-US" dirty="0"/>
              <a:t> connector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916EAE-E9E4-4553-BB19-6D9E4816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60704"/>
            <a:ext cx="10058400" cy="587584"/>
          </a:xfrm>
        </p:spPr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288297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984" y="2756324"/>
            <a:ext cx="2803144" cy="134535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кода для подключения к </a:t>
            </a:r>
            <a:r>
              <a:rPr lang="ru-RU" dirty="0" err="1"/>
              <a:t>ардуино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/>
              <a:t># Задаём стандартный флаг "Отсутствие соединения«</a:t>
            </a:r>
            <a:br>
              <a:rPr lang="ru-RU" sz="1400" dirty="0"/>
            </a:br>
            <a:r>
              <a:rPr lang="en-US" sz="1400" dirty="0"/>
              <a:t>flag = 2</a:t>
            </a:r>
          </a:p>
          <a:p>
            <a:pPr marL="0" indent="0">
              <a:buNone/>
            </a:pPr>
            <a:r>
              <a:rPr lang="en-US" sz="1400" dirty="0"/>
              <a:t># </a:t>
            </a:r>
            <a:r>
              <a:rPr lang="ru-RU" sz="1400" dirty="0"/>
              <a:t>Создаём список всех возможных портов</a:t>
            </a:r>
            <a:br>
              <a:rPr lang="ru-RU" sz="1400" dirty="0"/>
            </a:br>
            <a:r>
              <a:rPr lang="en-US" sz="1400" dirty="0"/>
              <a:t>ports = ['COM%s' % (</a:t>
            </a:r>
            <a:r>
              <a:rPr lang="en-US" sz="1400" dirty="0" err="1"/>
              <a:t>i</a:t>
            </a:r>
            <a:r>
              <a:rPr lang="en-US" sz="1400" dirty="0"/>
              <a:t> + 1) for </a:t>
            </a:r>
            <a:r>
              <a:rPr lang="en-US" sz="1400" dirty="0" err="1"/>
              <a:t>i</a:t>
            </a:r>
            <a:r>
              <a:rPr lang="en-US" sz="1400" dirty="0"/>
              <a:t> in range(256)]</a:t>
            </a:r>
          </a:p>
          <a:p>
            <a:pPr marL="0" indent="0">
              <a:buNone/>
            </a:pPr>
            <a:r>
              <a:rPr lang="en-US" sz="1400" dirty="0"/>
              <a:t># </a:t>
            </a:r>
            <a:r>
              <a:rPr lang="ru-RU" sz="1400" dirty="0"/>
              <a:t>Пытаемся подключится ко всем по очереди</a:t>
            </a:r>
            <a:br>
              <a:rPr lang="ru-RU" sz="1400" dirty="0"/>
            </a:br>
            <a:r>
              <a:rPr lang="en-US" sz="1400" dirty="0"/>
              <a:t>for port in ports:</a:t>
            </a:r>
            <a:br>
              <a:rPr lang="ru-RU" sz="1400" dirty="0"/>
            </a:br>
            <a:r>
              <a:rPr lang="en-US" sz="1400" dirty="0"/>
              <a:t>    # </a:t>
            </a:r>
            <a:r>
              <a:rPr lang="ru-RU" sz="1400" dirty="0"/>
              <a:t>Обработка исключений</a:t>
            </a:r>
            <a:br>
              <a:rPr lang="ru-RU" sz="1400" dirty="0"/>
            </a:br>
            <a:r>
              <a:rPr lang="ru-RU" sz="1400" dirty="0"/>
              <a:t>    </a:t>
            </a:r>
            <a:r>
              <a:rPr lang="en-US" sz="1400" dirty="0"/>
              <a:t>try:</a:t>
            </a:r>
            <a:br>
              <a:rPr lang="ru-RU" sz="1400" dirty="0"/>
            </a:br>
            <a:r>
              <a:rPr lang="en-US" sz="1400" dirty="0"/>
              <a:t>        </a:t>
            </a:r>
            <a:r>
              <a:rPr lang="en-US" sz="1400" dirty="0" err="1"/>
              <a:t>arduino</a:t>
            </a:r>
            <a:r>
              <a:rPr lang="en-US" sz="1400" dirty="0"/>
              <a:t> = </a:t>
            </a:r>
            <a:r>
              <a:rPr lang="en-US" sz="1400" dirty="0" err="1"/>
              <a:t>serial.Serial</a:t>
            </a:r>
            <a:r>
              <a:rPr lang="en-US" sz="1400" dirty="0"/>
              <a:t>(port, 9600, timeout=1)</a:t>
            </a:r>
            <a:br>
              <a:rPr lang="ru-RU" sz="1400" dirty="0"/>
            </a:br>
            <a:r>
              <a:rPr lang="en-US" sz="1400" dirty="0"/>
              <a:t>        print("\</a:t>
            </a:r>
            <a:r>
              <a:rPr lang="en-US" sz="1400" dirty="0" err="1"/>
              <a:t>nWelcome</a:t>
            </a:r>
            <a:r>
              <a:rPr lang="en-US" sz="1400" dirty="0"/>
              <a:t> to STELLAGE!\n")</a:t>
            </a:r>
            <a:br>
              <a:rPr lang="ru-RU" sz="1400" dirty="0"/>
            </a:br>
            <a:r>
              <a:rPr lang="en-US" sz="1400" dirty="0"/>
              <a:t>        # </a:t>
            </a:r>
            <a:r>
              <a:rPr lang="ru-RU" sz="1400" dirty="0"/>
              <a:t>Выставляем флаг 0 для входа в цикл</a:t>
            </a:r>
            <a:br>
              <a:rPr lang="ru-RU" sz="1400" dirty="0"/>
            </a:br>
            <a:r>
              <a:rPr lang="ru-RU" sz="1400" dirty="0"/>
              <a:t>        </a:t>
            </a:r>
            <a:r>
              <a:rPr lang="en-US" sz="1400" dirty="0"/>
              <a:t>flag = 0</a:t>
            </a:r>
            <a:br>
              <a:rPr lang="ru-RU" sz="1400" dirty="0"/>
            </a:br>
            <a:r>
              <a:rPr lang="en-US" sz="1400" dirty="0"/>
              <a:t>        iterations = 0</a:t>
            </a:r>
            <a:br>
              <a:rPr lang="ru-RU" sz="1400" dirty="0"/>
            </a:br>
            <a:r>
              <a:rPr lang="en-US" sz="1400" dirty="0"/>
              <a:t>        # </a:t>
            </a:r>
            <a:r>
              <a:rPr lang="ru-RU" sz="1400" dirty="0"/>
              <a:t>Включаем первую камеру</a:t>
            </a:r>
            <a:br>
              <a:rPr lang="ru-RU" sz="1400" dirty="0"/>
            </a:br>
            <a:r>
              <a:rPr lang="ru-RU" sz="1400" dirty="0"/>
              <a:t>        </a:t>
            </a:r>
            <a:r>
              <a:rPr lang="en-US" sz="1400" dirty="0"/>
              <a:t>cap = cv2.VideoCapture(1, cv2.CAP_DSHOW)</a:t>
            </a:r>
            <a:br>
              <a:rPr lang="ru-RU" sz="1400" dirty="0"/>
            </a:br>
            <a:r>
              <a:rPr lang="en-US" sz="1400" dirty="0"/>
              <a:t>    except </a:t>
            </a:r>
            <a:r>
              <a:rPr lang="en-US" sz="1400" dirty="0" err="1"/>
              <a:t>serial.SerialException</a:t>
            </a:r>
            <a:r>
              <a:rPr lang="en-US" sz="1400" dirty="0"/>
              <a:t> as e:</a:t>
            </a:r>
            <a:br>
              <a:rPr lang="ru-RU" sz="1400" dirty="0"/>
            </a:br>
            <a:r>
              <a:rPr lang="en-US" sz="1400" dirty="0"/>
              <a:t>        if </a:t>
            </a:r>
            <a:r>
              <a:rPr lang="en-US" sz="1400" dirty="0" err="1"/>
              <a:t>e.errno</a:t>
            </a:r>
            <a:r>
              <a:rPr lang="en-US" sz="1400" dirty="0"/>
              <a:t> == 13:</a:t>
            </a:r>
            <a:br>
              <a:rPr lang="ru-RU" sz="1400" dirty="0"/>
            </a:br>
            <a:r>
              <a:rPr lang="en-US" sz="1400" dirty="0"/>
              <a:t>            raise e</a:t>
            </a:r>
            <a:br>
              <a:rPr lang="ru-RU" sz="1400" dirty="0"/>
            </a:br>
            <a:r>
              <a:rPr lang="en-US" sz="1400" dirty="0"/>
              <a:t>        pass</a:t>
            </a:r>
            <a:br>
              <a:rPr lang="ru-RU" sz="1400" dirty="0"/>
            </a:br>
            <a:r>
              <a:rPr lang="en-US" sz="1400" dirty="0"/>
              <a:t>    except </a:t>
            </a:r>
            <a:r>
              <a:rPr lang="en-US" sz="1400" dirty="0" err="1"/>
              <a:t>OSError</a:t>
            </a:r>
            <a:r>
              <a:rPr lang="en-US" sz="1400" dirty="0"/>
              <a:t>:</a:t>
            </a:r>
            <a:br>
              <a:rPr lang="ru-RU" sz="1400" dirty="0"/>
            </a:br>
            <a:r>
              <a:rPr lang="en-US" sz="1400" dirty="0"/>
              <a:t>        pass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6784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984" y="2756324"/>
            <a:ext cx="2803144" cy="134535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кода для подключения к </a:t>
            </a:r>
            <a:r>
              <a:rPr lang="ru-RU" dirty="0" err="1"/>
              <a:t>ардуино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Задаём стандартный флаг "Отсутствие соединения«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flag = 2</a:t>
            </a:r>
          </a:p>
          <a:p>
            <a:pPr marL="0" indent="0">
              <a:buNone/>
            </a:pPr>
            <a:r>
              <a:rPr lang="en-US" sz="1400" dirty="0"/>
              <a:t># </a:t>
            </a:r>
            <a:r>
              <a:rPr lang="ru-RU" sz="1400" dirty="0"/>
              <a:t>Создаём список всех возможных портов</a:t>
            </a:r>
            <a:br>
              <a:rPr lang="ru-RU" sz="1400" dirty="0"/>
            </a:br>
            <a:r>
              <a:rPr lang="en-US" sz="1400" dirty="0"/>
              <a:t>ports = ['COM%s' % (</a:t>
            </a:r>
            <a:r>
              <a:rPr lang="en-US" sz="1400" dirty="0" err="1"/>
              <a:t>i</a:t>
            </a:r>
            <a:r>
              <a:rPr lang="en-US" sz="1400" dirty="0"/>
              <a:t> + 1) for </a:t>
            </a:r>
            <a:r>
              <a:rPr lang="en-US" sz="1400" dirty="0" err="1"/>
              <a:t>i</a:t>
            </a:r>
            <a:r>
              <a:rPr lang="en-US" sz="1400" dirty="0"/>
              <a:t> in range(256)]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</a:t>
            </a: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Пытаемся подключится ко всем по очереди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for port in ports: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# </a:t>
            </a: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Обработка исключений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try: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/>
              <a:t>        </a:t>
            </a:r>
            <a:r>
              <a:rPr lang="en-US" sz="1400" dirty="0" err="1"/>
              <a:t>arduino</a:t>
            </a:r>
            <a:r>
              <a:rPr lang="en-US" sz="1400" dirty="0"/>
              <a:t> = </a:t>
            </a:r>
            <a:r>
              <a:rPr lang="en-US" sz="1400" dirty="0" err="1"/>
              <a:t>serial.Serial</a:t>
            </a:r>
            <a:r>
              <a:rPr lang="en-US" sz="1400"/>
              <a:t>(port</a:t>
            </a:r>
            <a:r>
              <a:rPr lang="en-US" sz="1400" dirty="0"/>
              <a:t>, 9600, timeout=1)</a:t>
            </a:r>
            <a:br>
              <a:rPr lang="ru-RU" sz="1400" dirty="0"/>
            </a:br>
            <a:r>
              <a:rPr lang="en-US" sz="14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print("\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nWelcome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to STELLAGE!\n")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# </a:t>
            </a: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Выставляем флаг 0 для входа в цикл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flag = 0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iterations = 0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# </a:t>
            </a: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Включаем первую камеру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cap = cv2.VideoCapture(1, cv2.CAP_DSHOW)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except 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serial.SerialException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as e: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if 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e.errno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== 13: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raise e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pass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except 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OSError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: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pass</a:t>
            </a:r>
            <a:endParaRPr lang="ru-RU" sz="1400" dirty="0">
              <a:solidFill>
                <a:schemeClr val="accent4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9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BC088-CB0B-42BD-AB01-04CADF06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984" y="2756324"/>
            <a:ext cx="2803144" cy="134535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кода для подключения </a:t>
            </a:r>
            <a:r>
              <a:rPr lang="en-US" dirty="0"/>
              <a:t>web-</a:t>
            </a:r>
            <a:r>
              <a:rPr lang="ru-RU" dirty="0"/>
              <a:t>камеры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65BAB-DD84-480B-BAD2-44BDF4DDD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Задаём стандартный флаг "Отсутствие соединения«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flag = 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</a:t>
            </a: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Создаём список всех возможных портов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ports = ['COM%s' % (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+ 1) for 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in range(256)]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# </a:t>
            </a: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Пытаемся подключится ко всем по очереди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for port in ports: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# </a:t>
            </a: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Обработка исключений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try: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arduino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= 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serial.Serial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('COM14', 9600, timeout=1)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print("\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nWelcome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to STELLAGE!\n")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# </a:t>
            </a: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Выставляем флаг 0 для входа в цикл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flag = 0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iterations = 0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# </a:t>
            </a:r>
            <a: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Включаем первую камеру</a:t>
            </a:r>
            <a:br>
              <a:rPr lang="ru-RU" sz="1400" dirty="0"/>
            </a:br>
            <a:r>
              <a:rPr lang="ru-RU" sz="1400" dirty="0"/>
              <a:t>        </a:t>
            </a:r>
            <a:r>
              <a:rPr lang="en-US" sz="1400" dirty="0"/>
              <a:t>cap = cv2.VideoCapture(1, cv2.CAP_DSHOW)</a:t>
            </a:r>
            <a:br>
              <a:rPr lang="ru-RU" sz="1400" dirty="0"/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except 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serial.SerialException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as e: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if 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e.errno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== 13: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    raise e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pass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except </a:t>
            </a:r>
            <a:r>
              <a:rPr lang="en-US" sz="1400" dirty="0" err="1">
                <a:solidFill>
                  <a:schemeClr val="accent4">
                    <a:lumMod val="25000"/>
                    <a:lumOff val="75000"/>
                  </a:schemeClr>
                </a:solidFill>
              </a:rPr>
              <a:t>OSError</a:t>
            </a: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:</a:t>
            </a:r>
            <a:br>
              <a:rPr lang="ru-RU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25000"/>
                    <a:lumOff val="75000"/>
                  </a:schemeClr>
                </a:solidFill>
              </a:rPr>
              <a:t>        pass</a:t>
            </a:r>
            <a:endParaRPr lang="ru-RU" sz="1400" dirty="0">
              <a:solidFill>
                <a:schemeClr val="accent4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3098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98_TF22318419.potx" id="{E7F63C9F-438A-4BFD-8F8D-7C8E06D486C0}" vid="{669CDB10-F5D0-48FB-B028-1A19F250777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продаж</Template>
  <TotalTime>337</TotalTime>
  <Words>2643</Words>
  <Application>Microsoft Office PowerPoint</Application>
  <PresentationFormat>Широкоэкранный</PresentationFormat>
  <Paragraphs>138</Paragraphs>
  <Slides>31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Comic Sans MS</vt:lpstr>
      <vt:lpstr>РетроспективаVTI</vt:lpstr>
      <vt:lpstr>Учебный проект по РПМ:  «S.T.E.L.L.A.G.E.» </vt:lpstr>
      <vt:lpstr>Демонстрация итогов</vt:lpstr>
      <vt:lpstr>Итого реализовано</vt:lpstr>
      <vt:lpstr>Использованные компоненты</vt:lpstr>
      <vt:lpstr>Использованные инструменты</vt:lpstr>
      <vt:lpstr>Использованные библиотеки</vt:lpstr>
      <vt:lpstr>Пример кода для подключения к ардуино</vt:lpstr>
      <vt:lpstr>Пример кода для подключения к ардуино</vt:lpstr>
      <vt:lpstr>Пример кода для подключения web-камеры</vt:lpstr>
      <vt:lpstr>Пример кода для работы с камерой и снимками</vt:lpstr>
      <vt:lpstr>Пример кода для работы с камерой и снимками</vt:lpstr>
      <vt:lpstr>Пример кода для работы с камерой и снимками</vt:lpstr>
      <vt:lpstr>Пример кода для подключения к бд MYSQL</vt:lpstr>
      <vt:lpstr>Пример кода для подключения к бд MYSQL</vt:lpstr>
      <vt:lpstr>Пример кода для работы с Sql-запросом и обработки результата</vt:lpstr>
      <vt:lpstr>Пример кода для работы с Sql-запросом и обработки результата</vt:lpstr>
      <vt:lpstr>Пример кода для передачи данных в ардуино</vt:lpstr>
      <vt:lpstr>Пример кода для вывода различных сообщений об ошибке/состоянии</vt:lpstr>
      <vt:lpstr>Пример кода для инициализации функций setup и fadeall в ардуино</vt:lpstr>
      <vt:lpstr>Пример кода для инициализации функций setup и fadeall в ардуино</vt:lpstr>
      <vt:lpstr>Пример кода для приёма данных в ардуино</vt:lpstr>
      <vt:lpstr>Пример кода для управления LED-панелью</vt:lpstr>
      <vt:lpstr>Пример кода для управления LED-панелью</vt:lpstr>
      <vt:lpstr>Пример кода для управления LED-панелью</vt:lpstr>
      <vt:lpstr>Пример кода для управления LED-панелью</vt:lpstr>
      <vt:lpstr>Примеры QR-кодов</vt:lpstr>
      <vt:lpstr>ПОдключение</vt:lpstr>
      <vt:lpstr>Реализованный ПЛАН РАБОТЫ</vt:lpstr>
      <vt:lpstr>S t E L L A G E</vt:lpstr>
      <vt:lpstr>ссылки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Библиотеки д/ управления LED</dc:title>
  <dc:creator>Анисимов Виктор Александрович</dc:creator>
  <cp:lastModifiedBy>Анисимов Виктор Александрович</cp:lastModifiedBy>
  <cp:revision>23</cp:revision>
  <dcterms:created xsi:type="dcterms:W3CDTF">2021-04-12T06:12:21Z</dcterms:created>
  <dcterms:modified xsi:type="dcterms:W3CDTF">2021-06-25T12:06:59Z</dcterms:modified>
</cp:coreProperties>
</file>