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65" r:id="rId5"/>
    <p:sldId id="275" r:id="rId6"/>
    <p:sldId id="273" r:id="rId7"/>
    <p:sldId id="27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72" d="100"/>
          <a:sy n="72" d="100"/>
        </p:scale>
        <p:origin x="462" y="6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3BEE1-F356-DB9F-0C0F-88BCC6B78C5C}"/>
              </a:ext>
            </a:extLst>
          </p:cNvPr>
          <p:cNvSpPr txBox="1"/>
          <p:nvPr/>
        </p:nvSpPr>
        <p:spPr>
          <a:xfrm>
            <a:off x="477078" y="3591339"/>
            <a:ext cx="44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Aniket Ganguly</a:t>
            </a:r>
            <a:br>
              <a:rPr lang="en-US" dirty="0"/>
            </a:br>
            <a:r>
              <a:rPr lang="en-US" dirty="0"/>
              <a:t>PGDSBA – July 23 -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6"/>
            <a:ext cx="100734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IN" sz="2800" b="1" dirty="0"/>
              <a:t>Business problem we are trying to solve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1600" dirty="0"/>
              <a:t>The objective of this analysis is to predict the performance of the Indian cricket team based on historical match data.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1600" dirty="0"/>
              <a:t>By building predictive models, we aim to identify key factors that influence match outcomes and use this information to forecast future performance.</a:t>
            </a:r>
            <a:endParaRPr lang="en-IN" sz="1600" dirty="0"/>
          </a:p>
          <a:p>
            <a:pPr marL="25400" indent="0">
              <a:buNone/>
            </a:pPr>
            <a:endParaRPr lang="en-IN" sz="2800" dirty="0"/>
          </a:p>
          <a:p>
            <a:pPr marL="25400" indent="0">
              <a:buNone/>
            </a:pPr>
            <a:r>
              <a:rPr lang="en-IN" sz="2800" b="1" dirty="0"/>
              <a:t>Constraints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Data Quality</a:t>
            </a:r>
            <a:r>
              <a:rPr lang="en-US" sz="1600" dirty="0"/>
              <a:t>: The accuracy of predictions is highly dependent on the quality and completeness of the historical data. Missing values, outliers, and data inaccuracies can affect model performance.</a:t>
            </a:r>
            <a:endParaRPr lang="en-IN" sz="1600" b="1" dirty="0"/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1400" b="1" dirty="0"/>
              <a:t>Dynamic Nature of Sports</a:t>
            </a:r>
            <a:r>
              <a:rPr lang="en-US" sz="1400" dirty="0"/>
              <a:t>: </a:t>
            </a:r>
            <a:r>
              <a:rPr lang="en-US" sz="1600" dirty="0"/>
              <a:t>Cricket is influenced by many dynamic factors such as player form, weather conditions, and unforeseen events, which may not be fully captured in historical data.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Model Interpretability</a:t>
            </a:r>
            <a:r>
              <a:rPr lang="en-US" sz="1600" dirty="0"/>
              <a:t>: Ensuring that the predictive models are interpretable is crucial for the stakeholders to understand and trust the model’s decisions.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Computational Resources</a:t>
            </a:r>
            <a:r>
              <a:rPr lang="en-US" sz="1600" dirty="0"/>
              <a:t>: Building and tuning multiple machine learning models can be computationally intensive and time-consuming.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25400"/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BB079-4AF5-E4A9-1DBA-024C8819A006}"/>
              </a:ext>
            </a:extLst>
          </p:cNvPr>
          <p:cNvSpPr txBox="1"/>
          <p:nvPr/>
        </p:nvSpPr>
        <p:spPr>
          <a:xfrm>
            <a:off x="410817" y="1033670"/>
            <a:ext cx="105884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  <a:p>
            <a:pPr marL="3111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scope of this project encompasses various stages from data analysis to model implementation and interpretation. This structured approach ensures that the business problem is thoroughly understood and addressed effectively.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Predict Match Outcomes</a:t>
            </a:r>
            <a:r>
              <a:rPr lang="en-US" sz="1600" dirty="0"/>
              <a:t>: Accurately predict whether the Indian cricket team will win or lose a given match based on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Identify Key Factors</a:t>
            </a:r>
            <a:r>
              <a:rPr lang="en-US" sz="1600" dirty="0"/>
              <a:t>: Determine the most significant variables that influence match outcomes, such as player performance, match conditions, and opponent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Improve Decision-Making</a:t>
            </a:r>
            <a:r>
              <a:rPr lang="en-US" sz="1600" dirty="0"/>
              <a:t>: Provide data-driven insights to support team selection, match preparation, and strategic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Enhance Model Performance</a:t>
            </a:r>
            <a:r>
              <a:rPr lang="en-US" sz="1600" dirty="0"/>
              <a:t>: Continuously improve the predictive models through hyperparameter tuning and ensemble methods to achieve the best possible accuracy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Communicate Results</a:t>
            </a:r>
            <a:r>
              <a:rPr lang="en-US" sz="1600" dirty="0"/>
              <a:t>: Effectively communicate the findings and recommendations to stakeholders through clear visualizations and reports</a:t>
            </a:r>
            <a:r>
              <a:rPr lang="en-US" sz="1400" dirty="0"/>
              <a:t>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37783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625180"/>
            <a:ext cx="106963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Diverse Model Selection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Why</a:t>
            </a:r>
            <a:r>
              <a:rPr lang="en-US" sz="1600" dirty="0"/>
              <a:t>: To capture different aspects and patterns in the data, leveraging the strengths of various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Models</a:t>
            </a:r>
            <a:r>
              <a:rPr lang="en-US" sz="1600" dirty="0"/>
              <a:t>: Decision Tree, Random Forest, AdaBoost, </a:t>
            </a:r>
            <a:r>
              <a:rPr lang="en-US" sz="1600" dirty="0" err="1"/>
              <a:t>XGBoost</a:t>
            </a:r>
            <a:r>
              <a:rPr lang="en-US" sz="1600" dirty="0"/>
              <a:t>, SVM, KNN, LDA, Naive Bayes.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2.</a:t>
            </a:r>
            <a:r>
              <a:rPr lang="en-US" sz="1600" dirty="0"/>
              <a:t> </a:t>
            </a:r>
            <a:r>
              <a:rPr lang="en-US" sz="1600" b="1" dirty="0"/>
              <a:t>Handling Class Imbalance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Why</a:t>
            </a:r>
            <a:r>
              <a:rPr lang="en-US" sz="1600" dirty="0"/>
              <a:t>: Ensures the model performs well across both classes (win/loss), avoiding bias towards the majority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Approach</a:t>
            </a:r>
            <a:r>
              <a:rPr lang="en-US" sz="1600" dirty="0"/>
              <a:t>: Used techniques like SMOTE (Synthetic Minority Over-sampling Technique) to balance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3. Hyperparameter Tuning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Why</a:t>
            </a:r>
            <a:r>
              <a:rPr lang="en-US" sz="1600" dirty="0"/>
              <a:t>: To optimize the performance of the models by finding the best combination of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Approach</a:t>
            </a:r>
            <a:r>
              <a:rPr lang="en-US" sz="1600" dirty="0"/>
              <a:t>: Grid search and random search methods were used to fine-tune model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4. Ensemble Modeling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Why</a:t>
            </a:r>
            <a:r>
              <a:rPr lang="en-US" sz="1600" dirty="0"/>
              <a:t>: To combine the strengths of multiple models and achieve better predictive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Models</a:t>
            </a:r>
            <a:r>
              <a:rPr lang="en-US" sz="1600" dirty="0"/>
              <a:t>: Combining models like Random Forest and </a:t>
            </a:r>
            <a:r>
              <a:rPr lang="en-US" sz="1600" dirty="0" err="1"/>
              <a:t>XGBoost</a:t>
            </a:r>
            <a:r>
              <a:rPr lang="en-US" sz="1600" dirty="0"/>
              <a:t> for improved accuracy and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5. Model Evaluation Metrics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Why</a:t>
            </a:r>
            <a:r>
              <a:rPr lang="en-US" sz="1600" dirty="0"/>
              <a:t>: To comprehensively assess model performance using multiple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Metrics</a:t>
            </a:r>
            <a:r>
              <a:rPr lang="en-US" sz="1600" dirty="0"/>
              <a:t>: Accuracy, Precision, Recall, F1-score, and AUC-ROC were used to evaluate and compare model performance.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2D510-9F73-AD1B-C660-F503B90641DA}"/>
              </a:ext>
            </a:extLst>
          </p:cNvPr>
          <p:cNvSpPr txBox="1"/>
          <p:nvPr/>
        </p:nvSpPr>
        <p:spPr>
          <a:xfrm>
            <a:off x="251791" y="1126435"/>
            <a:ext cx="104162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6. Data-Driven Decision Making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Why</a:t>
            </a:r>
            <a:r>
              <a:rPr lang="en-US" sz="1600" dirty="0"/>
              <a:t>: To support strategic decisions with empirical evidence derived from the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Outcome</a:t>
            </a:r>
            <a:r>
              <a:rPr lang="en-US" sz="1600" dirty="0"/>
              <a:t>: Provided actionable recommendations for team selection, match preparation, and game strategy based on predictive insights.</a:t>
            </a:r>
          </a:p>
          <a:p>
            <a:endParaRPr lang="en-IN" dirty="0"/>
          </a:p>
          <a:p>
            <a:r>
              <a:rPr lang="en-US" sz="1600" dirty="0"/>
              <a:t>This comprehensive and iterative modeling approach ensures that the models are robust, accurate, and capable of providing valuable insights to improve the performance and decision-making processes of the Indian cricket team.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2716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Key Factors Influencing Match Outcomes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such as </a:t>
            </a:r>
            <a:r>
              <a:rPr lang="en-US" sz="1600" b="1" dirty="0"/>
              <a:t>average team age</a:t>
            </a:r>
            <a:r>
              <a:rPr lang="en-US" sz="1600" dirty="0"/>
              <a:t>, </a:t>
            </a:r>
            <a:r>
              <a:rPr lang="en-US" sz="1600" b="1" dirty="0"/>
              <a:t>match format (T20, ODI, Test)</a:t>
            </a:r>
            <a:r>
              <a:rPr lang="en-US" sz="1600" dirty="0"/>
              <a:t>, and </a:t>
            </a:r>
            <a:r>
              <a:rPr lang="en-US" sz="1600" b="1" dirty="0"/>
              <a:t>match light type (day, night, day &amp; night)</a:t>
            </a:r>
            <a:r>
              <a:rPr lang="en-US" sz="1600" dirty="0"/>
              <a:t> significantly influence match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Team composition</a:t>
            </a:r>
            <a:r>
              <a:rPr lang="en-US" sz="1600" dirty="0"/>
              <a:t> (number of bowlers, all-rounders, and wicket-keepers) plays a crucial role in determining the match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2. Impact of Match Conditions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Matches played </a:t>
            </a:r>
            <a:r>
              <a:rPr lang="en-US" sz="1600" b="1" dirty="0"/>
              <a:t>offshore</a:t>
            </a:r>
            <a:r>
              <a:rPr lang="en-US" sz="1600" dirty="0"/>
              <a:t> or in certain seasons showed different win/loss patterns compared to domestic or other seasonal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3. Model Predictions and Strategic Implications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Predictive models</a:t>
            </a:r>
            <a:r>
              <a:rPr lang="en-US" sz="1600" dirty="0"/>
              <a:t> demonstrated high accuracy in forecasting match outcomes, providing valuable insights for </a:t>
            </a:r>
            <a:r>
              <a:rPr lang="en-US" sz="1600" b="1" dirty="0"/>
              <a:t>strategic decision-making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Optimized team selection</a:t>
            </a:r>
            <a:r>
              <a:rPr lang="en-US" sz="1600" dirty="0"/>
              <a:t> and </a:t>
            </a:r>
            <a:r>
              <a:rPr lang="en-US" sz="1600" b="1" dirty="0"/>
              <a:t>match preparation strategies</a:t>
            </a:r>
            <a:r>
              <a:rPr lang="en-US" sz="1600" dirty="0"/>
              <a:t> based on model insights can significantly enhance the performance and winning probabilities of the Indian cricket team.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3B3BB9-0B69-8738-44D7-12314A1A9F84}"/>
              </a:ext>
            </a:extLst>
          </p:cNvPr>
          <p:cNvSpPr txBox="1"/>
          <p:nvPr/>
        </p:nvSpPr>
        <p:spPr>
          <a:xfrm>
            <a:off x="251791" y="1126435"/>
            <a:ext cx="104294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Importance of Balanced Team Composition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Having a balanced team with a good mix of </a:t>
            </a:r>
            <a:r>
              <a:rPr lang="en-US" sz="1600" b="1" dirty="0"/>
              <a:t>specialist bowlers, all-rounders, and a reliable wicket-keeper</a:t>
            </a:r>
            <a:r>
              <a:rPr lang="en-US" sz="1600" dirty="0"/>
              <a:t> improves the probability of winning.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Over-reliance on a few key players</a:t>
            </a:r>
            <a:r>
              <a:rPr lang="en-US" sz="1600" dirty="0"/>
              <a:t> can lead to vulnerabilities, especially if those players underperform.</a:t>
            </a:r>
          </a:p>
          <a:p>
            <a:endParaRPr lang="en-IN" sz="1600" dirty="0"/>
          </a:p>
          <a:p>
            <a:r>
              <a:rPr lang="en-US" sz="1600" b="1" dirty="0"/>
              <a:t>5. Model Predictions and Strategic Implications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Predictive models</a:t>
            </a:r>
            <a:r>
              <a:rPr lang="en-US" sz="1600" dirty="0"/>
              <a:t> demonstrated high accuracy in forecasting match outcomes, providing valuable insights for </a:t>
            </a:r>
            <a:r>
              <a:rPr lang="en-US" sz="1600" b="1" dirty="0"/>
              <a:t>strategic decision-making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Optimized team selection</a:t>
            </a:r>
            <a:r>
              <a:rPr lang="en-US" sz="1600" dirty="0"/>
              <a:t> and </a:t>
            </a:r>
            <a:r>
              <a:rPr lang="en-US" sz="1600" b="1" dirty="0"/>
              <a:t>match preparation strategies</a:t>
            </a:r>
            <a:r>
              <a:rPr lang="en-US" sz="1600" dirty="0"/>
              <a:t> based on model insights can significantly enhance the performance and winning probabilities of the Indian cricket team.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869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Balanced Team Selection</a:t>
            </a:r>
            <a:r>
              <a:rPr lang="en-US" sz="1600" dirty="0"/>
              <a:t>: Ensure a balanced team composition with a good mix of specialist bowlers, all-rounders, and a reliable wicket-keeper. Avoid over-reliance on a few key players to mitigate risks of underperformance.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Age and Experience</a:t>
            </a:r>
            <a:r>
              <a:rPr lang="en-US" sz="1600" dirty="0"/>
              <a:t>: Consider the average team age and experience while selecting players, as these factors have shown to influence match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Opponent Analysis</a:t>
            </a:r>
            <a:r>
              <a:rPr lang="en-US" sz="1600" dirty="0"/>
              <a:t>: Conduct detailed analyses of opponent teams to tailor strategies and improve the chances of winning. Focus on their strengths and weaknesses identified through historical performance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Condition-Specific Strategies</a:t>
            </a:r>
            <a:r>
              <a:rPr lang="en-US" sz="1600" dirty="0"/>
              <a:t>: Develop specific strategies for different match conditions, such as offshore matches, different seasons, and various match formats (T20, ODI, Test).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Targeted Training</a:t>
            </a:r>
            <a:r>
              <a:rPr lang="en-US" sz="1600" dirty="0"/>
              <a:t>: Implement targeted training programs focusing on improving individual player performances, especially for those identified as key contributors (e.g., high run-scorers and wicket-takers).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Scenario Planning</a:t>
            </a:r>
            <a:r>
              <a:rPr lang="en-US" sz="1600" dirty="0"/>
              <a:t>: Utilize model predictions for scenario planning, such as simulating different match conditions and team compositions to identify the best possible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Iterative Learning</a:t>
            </a:r>
            <a:r>
              <a:rPr lang="en-US" sz="1600" dirty="0"/>
              <a:t>: Regularly update the models with new data to capture recent performance trends and refine predictions. This ensures that the models remain accurate and relevant.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Feedback Loop</a:t>
            </a:r>
            <a:r>
              <a:rPr lang="en-US" sz="1600" dirty="0"/>
              <a:t>: Establish a feedback loop where insights from the models are used to make decisions, and the outcomes of those decisions are fed back into the models for further refinement.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1081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Ganguly, Aniket</cp:lastModifiedBy>
  <cp:revision>71</cp:revision>
  <dcterms:created xsi:type="dcterms:W3CDTF">2019-12-31T09:37:22Z</dcterms:created>
  <dcterms:modified xsi:type="dcterms:W3CDTF">2024-07-05T09:13:06Z</dcterms:modified>
</cp:coreProperties>
</file>