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04-Mar-24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04-Mar-24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04-Mar-24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04-Mar-24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04-Mar-24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04-Mar-24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04-Mar-24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04-Mar-24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04-Mar-24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04-Mar-24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youtu.be/L5RpqspNAuc" TargetMode="External"/><Relationship Id="rId3" Type="http://schemas.openxmlformats.org/officeDocument/2006/relationships/hyperlink" Target="https://www.javatpoint.com/" TargetMode="External"/><Relationship Id="rId7" Type="http://schemas.openxmlformats.org/officeDocument/2006/relationships/hyperlink" Target="https://youtu.be/dwVj_g3TpZ4"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6" Type="http://schemas.openxmlformats.org/officeDocument/2006/relationships/hyperlink" Target="https://youtu.be/5vzCjvUwMXg" TargetMode="External"/><Relationship Id="rId5" Type="http://schemas.openxmlformats.org/officeDocument/2006/relationships/hyperlink" Target="https://www.stackoverflow.com/" TargetMode="External"/><Relationship Id="rId4" Type="http://schemas.openxmlformats.org/officeDocument/2006/relationships/hyperlink" Target="https://www.codecademy.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5D3E7-39A2-415A-A4FC-8EA868F9559F}"/>
              </a:ext>
            </a:extLst>
          </p:cNvPr>
          <p:cNvSpPr>
            <a:spLocks noGrp="1"/>
          </p:cNvSpPr>
          <p:nvPr>
            <p:ph type="ctrTitle"/>
          </p:nvPr>
        </p:nvSpPr>
        <p:spPr>
          <a:xfrm>
            <a:off x="3867325" y="142614"/>
            <a:ext cx="6786693" cy="2835478"/>
          </a:xfrm>
        </p:spPr>
        <p:txBody>
          <a:bodyPr>
            <a:normAutofit/>
          </a:bodyPr>
          <a:lstStyle/>
          <a:p>
            <a:r>
              <a:rPr lang="en-US" sz="8000" dirty="0" err="1">
                <a:latin typeface="Imprint MT Shadow" panose="04020605060303030202" pitchFamily="82" charset="0"/>
              </a:rPr>
              <a:t>Treecart</a:t>
            </a:r>
            <a:endParaRPr lang="en-US" sz="8000" dirty="0">
              <a:latin typeface="Imprint MT Shadow" panose="04020605060303030202" pitchFamily="82" charset="0"/>
            </a:endParaRPr>
          </a:p>
        </p:txBody>
      </p:sp>
      <p:sp>
        <p:nvSpPr>
          <p:cNvPr id="3" name="Subtitle 2">
            <a:extLst>
              <a:ext uri="{FF2B5EF4-FFF2-40B4-BE49-F238E27FC236}">
                <a16:creationId xmlns:a16="http://schemas.microsoft.com/office/drawing/2014/main" id="{87A2A1F3-BDA2-4DD3-9557-32C2AE068786}"/>
              </a:ext>
            </a:extLst>
          </p:cNvPr>
          <p:cNvSpPr>
            <a:spLocks noGrp="1"/>
          </p:cNvSpPr>
          <p:nvPr>
            <p:ph type="subTitle" idx="1"/>
          </p:nvPr>
        </p:nvSpPr>
        <p:spPr>
          <a:xfrm>
            <a:off x="2753340" y="3589927"/>
            <a:ext cx="8637072" cy="1594469"/>
          </a:xfrm>
        </p:spPr>
        <p:txBody>
          <a:bodyPr>
            <a:normAutofit fontScale="85000" lnSpcReduction="10000"/>
          </a:bodyPr>
          <a:lstStyle/>
          <a:p>
            <a:r>
              <a:rPr lang="en-US" b="1" dirty="0"/>
              <a:t>Presented by:-</a:t>
            </a:r>
          </a:p>
          <a:p>
            <a:r>
              <a:rPr lang="en-US" dirty="0"/>
              <a:t>ANIKET SARJINE (Roll no. = a 07)</a:t>
            </a:r>
          </a:p>
          <a:p>
            <a:r>
              <a:rPr lang="en-US" dirty="0"/>
              <a:t>Gaurav </a:t>
            </a:r>
            <a:r>
              <a:rPr lang="en-US" dirty="0" err="1"/>
              <a:t>tilekar</a:t>
            </a:r>
            <a:r>
              <a:rPr lang="en-US" dirty="0"/>
              <a:t>(roll no. = a 17)</a:t>
            </a:r>
          </a:p>
          <a:p>
            <a:r>
              <a:rPr lang="en-US" dirty="0"/>
              <a:t>Harshad </a:t>
            </a:r>
            <a:r>
              <a:rPr lang="en-US" dirty="0" err="1"/>
              <a:t>borkar</a:t>
            </a:r>
            <a:r>
              <a:rPr lang="en-US" dirty="0"/>
              <a:t> (roll no.=a 19</a:t>
            </a:r>
          </a:p>
        </p:txBody>
      </p:sp>
      <p:pic>
        <p:nvPicPr>
          <p:cNvPr id="9" name="Picture 8">
            <a:extLst>
              <a:ext uri="{FF2B5EF4-FFF2-40B4-BE49-F238E27FC236}">
                <a16:creationId xmlns:a16="http://schemas.microsoft.com/office/drawing/2014/main" id="{DD94C807-B971-4F8C-945A-AF5F5F9210EF}"/>
              </a:ext>
            </a:extLst>
          </p:cNvPr>
          <p:cNvPicPr>
            <a:picLocks noChangeAspect="1"/>
          </p:cNvPicPr>
          <p:nvPr/>
        </p:nvPicPr>
        <p:blipFill>
          <a:blip r:embed="rId2"/>
          <a:stretch>
            <a:fillRect/>
          </a:stretch>
        </p:blipFill>
        <p:spPr>
          <a:xfrm>
            <a:off x="1291905" y="142614"/>
            <a:ext cx="3391947" cy="3388590"/>
          </a:xfrm>
          <a:prstGeom prst="rect">
            <a:avLst/>
          </a:prstGeom>
        </p:spPr>
      </p:pic>
    </p:spTree>
    <p:extLst>
      <p:ext uri="{BB962C8B-B14F-4D97-AF65-F5344CB8AC3E}">
        <p14:creationId xmlns:p14="http://schemas.microsoft.com/office/powerpoint/2010/main" val="3968370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1153B0-6B29-4DEC-B12F-B265F031191F}"/>
              </a:ext>
            </a:extLst>
          </p:cNvPr>
          <p:cNvSpPr txBox="1"/>
          <p:nvPr/>
        </p:nvSpPr>
        <p:spPr>
          <a:xfrm>
            <a:off x="1400961" y="1459684"/>
            <a:ext cx="9899010" cy="2485809"/>
          </a:xfrm>
          <a:prstGeom prst="rect">
            <a:avLst/>
          </a:prstGeom>
          <a:noFill/>
        </p:spPr>
        <p:txBody>
          <a:bodyPr wrap="square" rtlCol="0">
            <a:spAutoFit/>
          </a:bodyPr>
          <a:lstStyle/>
          <a:p>
            <a:pPr marL="342900" marR="0" lvl="0" indent="-342900" algn="just">
              <a:lnSpc>
                <a:spcPct val="115000"/>
              </a:lnSpc>
              <a:spcBef>
                <a:spcPts val="0"/>
              </a:spcBef>
              <a:spcAft>
                <a:spcPts val="8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Shopping Cart and Secure Checkout: The system will feature a user-friendly shopping cart that allows customers to add products, review their selections, and proceed to a secure checkout process. Various payment options will be supported, ensuring a seamless and secure transaction experience.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8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Inventory Management: The system will incorporate real-time inventory management, ensuring accurate stock information. Customers will be informed promptly about product availability, minimizing the possibility of disappointment due to out-of-stock items.</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29769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166B10-249B-4E8D-B37F-F6689C4C7FD9}"/>
              </a:ext>
            </a:extLst>
          </p:cNvPr>
          <p:cNvSpPr>
            <a:spLocks noGrp="1"/>
          </p:cNvSpPr>
          <p:nvPr>
            <p:ph idx="1"/>
          </p:nvPr>
        </p:nvSpPr>
        <p:spPr/>
        <p:txBody>
          <a:bodyPr>
            <a:normAutofit/>
          </a:bodyPr>
          <a:lstStyle/>
          <a:p>
            <a:pPr marL="0" marR="0" algn="just">
              <a:lnSpc>
                <a:spcPct val="115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The objectives of the </a:t>
            </a:r>
            <a:r>
              <a:rPr lang="en-IN" sz="1800" dirty="0" err="1">
                <a:solidFill>
                  <a:srgbClr val="000000"/>
                </a:solidFill>
                <a:effectLst/>
                <a:latin typeface="Times New Roman" panose="02020603050405020304" pitchFamily="18" charset="0"/>
                <a:ea typeface="Calibri" panose="020F0502020204030204" pitchFamily="34" charset="0"/>
              </a:rPr>
              <a:t>Treecart</a:t>
            </a:r>
            <a:r>
              <a:rPr lang="en-IN" sz="1800" dirty="0">
                <a:solidFill>
                  <a:srgbClr val="000000"/>
                </a:solidFill>
                <a:effectLst/>
                <a:latin typeface="Times New Roman" panose="02020603050405020304" pitchFamily="18" charset="0"/>
                <a:ea typeface="Calibri" panose="020F0502020204030204" pitchFamily="34" charset="0"/>
              </a:rPr>
              <a:t> revolve around improving the customer experience, increasing operational efficiency, and driving business growth.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mj-lt"/>
              <a:buAutoNum type="arabicParenR"/>
            </a:pPr>
            <a:r>
              <a:rPr lang="en-IN" sz="1800" dirty="0">
                <a:solidFill>
                  <a:srgbClr val="000000"/>
                </a:solidFill>
                <a:effectLst/>
                <a:latin typeface="Times New Roman" panose="02020603050405020304" pitchFamily="18" charset="0"/>
                <a:ea typeface="Calibri" panose="020F0502020204030204" pitchFamily="34" charset="0"/>
              </a:rPr>
              <a:t>Enhance Customer Experience: The system aims to provide a seamless and convenient online shopping experience for customers, allowing them to browse and purchase nursery products with ease. Detailed product information, personalized recommendations, and user-friendly features will contribute to an enhanced customer experience.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0"/>
              </a:spcAft>
              <a:buFont typeface="+mj-lt"/>
              <a:buAutoNum type="arabicParenR"/>
            </a:pPr>
            <a:r>
              <a:rPr lang="en-IN" sz="1800" dirty="0">
                <a:solidFill>
                  <a:srgbClr val="000000"/>
                </a:solidFill>
                <a:effectLst/>
                <a:latin typeface="Times New Roman" panose="02020603050405020304" pitchFamily="18" charset="0"/>
                <a:ea typeface="Calibri" panose="020F0502020204030204" pitchFamily="34" charset="0"/>
              </a:rPr>
              <a:t>Expand Customer Reach: By transitioning to an online platform, the system aims to expand the customer base beyond the limitations of a physical store. It will enable customers from different geographic locations to access and purchase nursery products, thereby increasing market reach and potential sales opportunities.</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2FA3B0A2-0B81-4DB2-BED7-3F803C9537EB}"/>
              </a:ext>
            </a:extLst>
          </p:cNvPr>
          <p:cNvSpPr txBox="1"/>
          <p:nvPr/>
        </p:nvSpPr>
        <p:spPr>
          <a:xfrm>
            <a:off x="2457974" y="654342"/>
            <a:ext cx="6241324" cy="830997"/>
          </a:xfrm>
          <a:prstGeom prst="rect">
            <a:avLst/>
          </a:prstGeom>
          <a:noFill/>
        </p:spPr>
        <p:txBody>
          <a:bodyPr wrap="none" rtlCol="0">
            <a:spAutoFit/>
          </a:bodyPr>
          <a:lstStyle/>
          <a:p>
            <a:r>
              <a:rPr lang="en-US" sz="4800" b="1" dirty="0">
                <a:solidFill>
                  <a:srgbClr val="C00000"/>
                </a:solidFill>
              </a:rPr>
              <a:t>Objectives of System</a:t>
            </a:r>
          </a:p>
        </p:txBody>
      </p:sp>
    </p:spTree>
    <p:extLst>
      <p:ext uri="{BB962C8B-B14F-4D97-AF65-F5344CB8AC3E}">
        <p14:creationId xmlns:p14="http://schemas.microsoft.com/office/powerpoint/2010/main" val="369968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11431-0498-43B3-9972-55D21AF469B7}"/>
              </a:ext>
            </a:extLst>
          </p:cNvPr>
          <p:cNvSpPr txBox="1"/>
          <p:nvPr/>
        </p:nvSpPr>
        <p:spPr>
          <a:xfrm>
            <a:off x="3665989" y="1610686"/>
            <a:ext cx="45719" cy="369332"/>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7BBFFEA9-29AF-41D1-96E3-140EF7421337}"/>
              </a:ext>
            </a:extLst>
          </p:cNvPr>
          <p:cNvSpPr txBox="1"/>
          <p:nvPr/>
        </p:nvSpPr>
        <p:spPr>
          <a:xfrm>
            <a:off x="901594" y="1124125"/>
            <a:ext cx="10388811" cy="3576172"/>
          </a:xfrm>
          <a:prstGeom prst="rect">
            <a:avLst/>
          </a:prstGeom>
          <a:noFill/>
        </p:spPr>
        <p:txBody>
          <a:bodyPr wrap="square" rtlCol="0">
            <a:spAutoFit/>
          </a:bodyPr>
          <a:lstStyle/>
          <a:p>
            <a:pPr marR="0" lvl="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3) 	Enable Personalization: The system strives to personalize the shopping experience for customers by 	offering 	user accounts, saving preferences, and providing personalized recommendations. This objective 	aims to foster customer engagement, loyalty, and repeat purchases.</a:t>
            </a:r>
            <a:endParaRPr lang="en-US" sz="1800" dirty="0">
              <a:solidFill>
                <a:srgbClr val="000000"/>
              </a:solidFill>
              <a:effectLst/>
              <a:latin typeface="Calibri" panose="020F0502020204030204" pitchFamily="34" charset="0"/>
              <a:ea typeface="Calibri" panose="020F0502020204030204" pitchFamily="34" charset="0"/>
            </a:endParaRPr>
          </a:p>
          <a:p>
            <a:pPr marR="0" lvl="0" algn="just">
              <a:lnSpc>
                <a:spcPct val="115000"/>
              </a:lnSpc>
              <a:spcBef>
                <a:spcPts val="0"/>
              </a:spcBef>
              <a:spcAft>
                <a:spcPts val="0"/>
              </a:spcAft>
            </a:pPr>
            <a:r>
              <a:rPr lang="en-IN" dirty="0">
                <a:solidFill>
                  <a:srgbClr val="000000"/>
                </a:solidFill>
                <a:latin typeface="Times New Roman" panose="02020603050405020304" pitchFamily="18" charset="0"/>
                <a:ea typeface="Calibri" panose="020F0502020204030204" pitchFamily="34" charset="0"/>
              </a:rPr>
              <a:t>4)	</a:t>
            </a:r>
            <a:r>
              <a:rPr lang="en-IN" sz="1800" dirty="0">
                <a:solidFill>
                  <a:srgbClr val="000000"/>
                </a:solidFill>
                <a:effectLst/>
                <a:latin typeface="Times New Roman" panose="02020603050405020304" pitchFamily="18" charset="0"/>
                <a:ea typeface="Calibri" panose="020F0502020204030204" pitchFamily="34" charset="0"/>
              </a:rPr>
              <a:t>Improve Inventory Management: By implementing real-time inventory management, the system aims to 	maintain accurate stock information and minimize the occurrence of out-of-stock situations. This 	objective ensures customers have reliable information about product availability, reducing disappointment 	and improving overall satisfaction.</a:t>
            </a:r>
            <a:endParaRPr lang="en-US" sz="1800" dirty="0">
              <a:solidFill>
                <a:srgbClr val="000000"/>
              </a:solidFill>
              <a:effectLst/>
              <a:latin typeface="Calibri" panose="020F0502020204030204" pitchFamily="34" charset="0"/>
              <a:ea typeface="Calibri" panose="020F0502020204030204" pitchFamily="34" charset="0"/>
            </a:endParaRPr>
          </a:p>
          <a:p>
            <a:pPr marR="0" lvl="0" algn="just">
              <a:lnSpc>
                <a:spcPct val="115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5)	Achieve Business Growth: By offering an enhanced online shopping experience, expanding the customer 	base, and increasing customer satisfaction, the system seeks to drive business growth. This objective 	includes attracting new customers, increasing sales, and establishing the nursery store as a reputable and 	successful online retailer.</a:t>
            </a:r>
            <a:endParaRPr lang="en-US"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84465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4416E-AD2F-4ADB-8195-E29926FA2176}"/>
              </a:ext>
            </a:extLst>
          </p:cNvPr>
          <p:cNvSpPr txBox="1"/>
          <p:nvPr/>
        </p:nvSpPr>
        <p:spPr>
          <a:xfrm>
            <a:off x="3070371" y="560658"/>
            <a:ext cx="4899170" cy="830997"/>
          </a:xfrm>
          <a:prstGeom prst="rect">
            <a:avLst/>
          </a:prstGeom>
          <a:noFill/>
        </p:spPr>
        <p:txBody>
          <a:bodyPr wrap="square" rtlCol="0">
            <a:spAutoFit/>
          </a:bodyPr>
          <a:lstStyle/>
          <a:p>
            <a:r>
              <a:rPr lang="en-US" sz="4800" b="1" dirty="0">
                <a:solidFill>
                  <a:srgbClr val="C00000"/>
                </a:solidFill>
              </a:rPr>
              <a:t>Class Diagram</a:t>
            </a:r>
          </a:p>
        </p:txBody>
      </p:sp>
      <p:pic>
        <p:nvPicPr>
          <p:cNvPr id="5" name="Content Placeholder 4">
            <a:extLst>
              <a:ext uri="{FF2B5EF4-FFF2-40B4-BE49-F238E27FC236}">
                <a16:creationId xmlns:a16="http://schemas.microsoft.com/office/drawing/2014/main" id="{CC2528C1-5FD0-46BA-B5ED-00F27A3951F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5087" y="1887524"/>
            <a:ext cx="6560190" cy="4194494"/>
          </a:xfrm>
          <a:prstGeom prst="rect">
            <a:avLst/>
          </a:prstGeom>
          <a:noFill/>
          <a:ln>
            <a:noFill/>
          </a:ln>
        </p:spPr>
      </p:pic>
    </p:spTree>
    <p:extLst>
      <p:ext uri="{BB962C8B-B14F-4D97-AF65-F5344CB8AC3E}">
        <p14:creationId xmlns:p14="http://schemas.microsoft.com/office/powerpoint/2010/main" val="351506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421AB7-CA49-44CB-8E9B-7E51F66CB2E1}"/>
              </a:ext>
            </a:extLst>
          </p:cNvPr>
          <p:cNvSpPr txBox="1"/>
          <p:nvPr/>
        </p:nvSpPr>
        <p:spPr>
          <a:xfrm>
            <a:off x="3028425" y="478173"/>
            <a:ext cx="5143075" cy="830997"/>
          </a:xfrm>
          <a:prstGeom prst="rect">
            <a:avLst/>
          </a:prstGeom>
          <a:noFill/>
        </p:spPr>
        <p:txBody>
          <a:bodyPr wrap="none" rtlCol="0">
            <a:spAutoFit/>
          </a:bodyPr>
          <a:lstStyle/>
          <a:p>
            <a:r>
              <a:rPr lang="en-US" sz="4800" b="1" dirty="0">
                <a:solidFill>
                  <a:srgbClr val="C00000"/>
                </a:solidFill>
              </a:rPr>
              <a:t>Activity diagram</a:t>
            </a:r>
          </a:p>
        </p:txBody>
      </p:sp>
      <p:pic>
        <p:nvPicPr>
          <p:cNvPr id="5" name="Content Placeholder 4">
            <a:extLst>
              <a:ext uri="{FF2B5EF4-FFF2-40B4-BE49-F238E27FC236}">
                <a16:creationId xmlns:a16="http://schemas.microsoft.com/office/drawing/2014/main" id="{BFD6BF32-4389-41C1-AA45-190DAD84E81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9269" y="1593908"/>
            <a:ext cx="3976381" cy="4785919"/>
          </a:xfrm>
          <a:prstGeom prst="rect">
            <a:avLst/>
          </a:prstGeom>
          <a:noFill/>
          <a:ln>
            <a:noFill/>
          </a:ln>
        </p:spPr>
      </p:pic>
    </p:spTree>
    <p:extLst>
      <p:ext uri="{BB962C8B-B14F-4D97-AF65-F5344CB8AC3E}">
        <p14:creationId xmlns:p14="http://schemas.microsoft.com/office/powerpoint/2010/main" val="237731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D7C729-8B23-4268-89DE-F069225C34A7}"/>
              </a:ext>
            </a:extLst>
          </p:cNvPr>
          <p:cNvSpPr txBox="1"/>
          <p:nvPr/>
        </p:nvSpPr>
        <p:spPr>
          <a:xfrm>
            <a:off x="3556932" y="520391"/>
            <a:ext cx="3668312" cy="1742528"/>
          </a:xfrm>
          <a:prstGeom prst="rect">
            <a:avLst/>
          </a:prstGeom>
          <a:noFill/>
        </p:spPr>
        <p:txBody>
          <a:bodyPr wrap="none" rtlCol="0">
            <a:spAutoFit/>
          </a:bodyPr>
          <a:lstStyle/>
          <a:p>
            <a:pPr marL="0" marR="0">
              <a:lnSpc>
                <a:spcPct val="115000"/>
              </a:lnSpc>
              <a:spcBef>
                <a:spcPts val="0"/>
              </a:spcBef>
              <a:spcAft>
                <a:spcPts val="800"/>
              </a:spcAft>
            </a:pPr>
            <a:r>
              <a:rPr lang="en-IN" sz="4800" b="1" dirty="0">
                <a:solidFill>
                  <a:srgbClr val="C00000"/>
                </a:solidFill>
              </a:rPr>
              <a:t>ER Diagram</a:t>
            </a:r>
            <a:endParaRPr lang="en-US" sz="4800" b="1" dirty="0">
              <a:solidFill>
                <a:srgbClr val="C00000"/>
              </a:solidFill>
            </a:endParaRPr>
          </a:p>
          <a:p>
            <a:pPr marL="0" marR="0">
              <a:lnSpc>
                <a:spcPct val="115000"/>
              </a:lnSpc>
              <a:spcBef>
                <a:spcPts val="0"/>
              </a:spcBef>
              <a:spcAft>
                <a:spcPts val="800"/>
              </a:spcAft>
            </a:pPr>
            <a:r>
              <a:rPr lang="en-IN" sz="1800" b="1" dirty="0">
                <a:solidFill>
                  <a:srgbClr val="000009"/>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pic>
        <p:nvPicPr>
          <p:cNvPr id="5" name="Content Placeholder 4">
            <a:extLst>
              <a:ext uri="{FF2B5EF4-FFF2-40B4-BE49-F238E27FC236}">
                <a16:creationId xmlns:a16="http://schemas.microsoft.com/office/drawing/2014/main" id="{18D9CCE0-36C8-42C5-B774-3C5EF376585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4084" y="1862356"/>
            <a:ext cx="6350466" cy="4110605"/>
          </a:xfrm>
          <a:prstGeom prst="rect">
            <a:avLst/>
          </a:prstGeom>
          <a:noFill/>
          <a:ln>
            <a:noFill/>
          </a:ln>
        </p:spPr>
      </p:pic>
    </p:spTree>
    <p:extLst>
      <p:ext uri="{BB962C8B-B14F-4D97-AF65-F5344CB8AC3E}">
        <p14:creationId xmlns:p14="http://schemas.microsoft.com/office/powerpoint/2010/main" val="3760510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4FB153-1A28-494B-A016-60F3BFBBE214}"/>
              </a:ext>
            </a:extLst>
          </p:cNvPr>
          <p:cNvSpPr txBox="1"/>
          <p:nvPr/>
        </p:nvSpPr>
        <p:spPr>
          <a:xfrm>
            <a:off x="2583810" y="343949"/>
            <a:ext cx="5545429" cy="1107996"/>
          </a:xfrm>
          <a:prstGeom prst="rect">
            <a:avLst/>
          </a:prstGeom>
          <a:noFill/>
        </p:spPr>
        <p:txBody>
          <a:bodyPr wrap="none" rtlCol="0">
            <a:spAutoFit/>
          </a:bodyPr>
          <a:lstStyle/>
          <a:p>
            <a:r>
              <a:rPr lang="en-IN" sz="4800" b="1" dirty="0">
                <a:solidFill>
                  <a:srgbClr val="C00000"/>
                </a:solidFill>
              </a:rPr>
              <a:t>Use Case Diagram</a:t>
            </a:r>
            <a:endParaRPr lang="en-US" sz="4800" b="1" dirty="0">
              <a:solidFill>
                <a:srgbClr val="C00000"/>
              </a:solidFill>
            </a:endParaRPr>
          </a:p>
          <a:p>
            <a:endParaRPr lang="en-US" dirty="0"/>
          </a:p>
        </p:txBody>
      </p:sp>
      <p:pic>
        <p:nvPicPr>
          <p:cNvPr id="5" name="Content Placeholder 4">
            <a:extLst>
              <a:ext uri="{FF2B5EF4-FFF2-40B4-BE49-F238E27FC236}">
                <a16:creationId xmlns:a16="http://schemas.microsoft.com/office/drawing/2014/main" id="{5489E815-58D7-4625-AFF9-32EC00176C8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3811" y="1803633"/>
            <a:ext cx="6090406" cy="4320330"/>
          </a:xfrm>
          <a:prstGeom prst="rect">
            <a:avLst/>
          </a:prstGeom>
          <a:noFill/>
          <a:ln>
            <a:noFill/>
          </a:ln>
        </p:spPr>
      </p:pic>
    </p:spTree>
    <p:extLst>
      <p:ext uri="{BB962C8B-B14F-4D97-AF65-F5344CB8AC3E}">
        <p14:creationId xmlns:p14="http://schemas.microsoft.com/office/powerpoint/2010/main" val="4202074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0AABBD-0B5D-4D91-8801-E027371A4E7B}"/>
              </a:ext>
            </a:extLst>
          </p:cNvPr>
          <p:cNvSpPr txBox="1"/>
          <p:nvPr/>
        </p:nvSpPr>
        <p:spPr>
          <a:xfrm>
            <a:off x="2608976" y="411061"/>
            <a:ext cx="5899692" cy="830997"/>
          </a:xfrm>
          <a:prstGeom prst="rect">
            <a:avLst/>
          </a:prstGeom>
          <a:noFill/>
        </p:spPr>
        <p:txBody>
          <a:bodyPr wrap="none" rtlCol="0">
            <a:spAutoFit/>
          </a:bodyPr>
          <a:lstStyle/>
          <a:p>
            <a:r>
              <a:rPr lang="en-IN" sz="4800" b="1" dirty="0">
                <a:solidFill>
                  <a:srgbClr val="C00000"/>
                </a:solidFill>
              </a:rPr>
              <a:t>Sequence Diagrams</a:t>
            </a:r>
            <a:endParaRPr lang="en-US" sz="4800" b="1" dirty="0">
              <a:solidFill>
                <a:srgbClr val="C00000"/>
              </a:solidFill>
            </a:endParaRPr>
          </a:p>
        </p:txBody>
      </p:sp>
      <p:pic>
        <p:nvPicPr>
          <p:cNvPr id="5" name="Content Placeholder 4">
            <a:extLst>
              <a:ext uri="{FF2B5EF4-FFF2-40B4-BE49-F238E27FC236}">
                <a16:creationId xmlns:a16="http://schemas.microsoft.com/office/drawing/2014/main" id="{ED60CFF0-6F19-47D9-A808-1F0E32281B2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2415" y="1803632"/>
            <a:ext cx="7659148" cy="4085439"/>
          </a:xfrm>
          <a:prstGeom prst="rect">
            <a:avLst/>
          </a:prstGeom>
          <a:noFill/>
          <a:ln>
            <a:noFill/>
          </a:ln>
        </p:spPr>
      </p:pic>
    </p:spTree>
    <p:extLst>
      <p:ext uri="{BB962C8B-B14F-4D97-AF65-F5344CB8AC3E}">
        <p14:creationId xmlns:p14="http://schemas.microsoft.com/office/powerpoint/2010/main" val="359999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005FDD-C15A-46EE-A6E5-271779421BCA}"/>
              </a:ext>
            </a:extLst>
          </p:cNvPr>
          <p:cNvSpPr txBox="1"/>
          <p:nvPr/>
        </p:nvSpPr>
        <p:spPr>
          <a:xfrm>
            <a:off x="3447875" y="560658"/>
            <a:ext cx="3371436" cy="830997"/>
          </a:xfrm>
          <a:prstGeom prst="rect">
            <a:avLst/>
          </a:prstGeom>
          <a:noFill/>
        </p:spPr>
        <p:txBody>
          <a:bodyPr wrap="none" rtlCol="0">
            <a:spAutoFit/>
          </a:bodyPr>
          <a:lstStyle/>
          <a:p>
            <a:r>
              <a:rPr lang="en-US" sz="4800" b="1" dirty="0">
                <a:solidFill>
                  <a:srgbClr val="C00000"/>
                </a:solidFill>
              </a:rPr>
              <a:t>Conclusion</a:t>
            </a:r>
          </a:p>
        </p:txBody>
      </p:sp>
      <p:sp>
        <p:nvSpPr>
          <p:cNvPr id="6" name="Title 1">
            <a:extLst>
              <a:ext uri="{FF2B5EF4-FFF2-40B4-BE49-F238E27FC236}">
                <a16:creationId xmlns:a16="http://schemas.microsoft.com/office/drawing/2014/main" id="{107E4105-F2CC-4000-89B8-B545D74BF953}"/>
              </a:ext>
            </a:extLst>
          </p:cNvPr>
          <p:cNvSpPr>
            <a:spLocks noGrp="1"/>
          </p:cNvSpPr>
          <p:nvPr>
            <p:ph idx="1"/>
          </p:nvPr>
        </p:nvSpPr>
        <p:spPr>
          <a:xfrm>
            <a:off x="1450975" y="2016125"/>
            <a:ext cx="9604375" cy="3449638"/>
          </a:xfrm>
        </p:spPr>
        <p:txBody>
          <a:bodyPr>
            <a:normAutofit fontScale="92500" lnSpcReduction="20000"/>
          </a:bodyPr>
          <a:lstStyle/>
          <a:p>
            <a:pPr marL="0" marR="0" indent="457200">
              <a:lnSpc>
                <a:spcPct val="115000"/>
              </a:lnSpc>
              <a:spcBef>
                <a:spcPts val="0"/>
              </a:spcBef>
              <a:spcAft>
                <a:spcPts val="800"/>
              </a:spcAft>
            </a:pPr>
            <a:r>
              <a:rPr lang="en-IN" sz="1800" dirty="0">
                <a:solidFill>
                  <a:srgbClr val="000009"/>
                </a:solidFill>
                <a:effectLst/>
                <a:latin typeface="Times New Roman" panose="02020603050405020304" pitchFamily="18" charset="0"/>
                <a:ea typeface="Calibri" panose="020F0502020204030204" pitchFamily="34" charset="0"/>
              </a:rPr>
              <a:t>In conclusion, the proposed enhancement of the nursery store system aims to address the limitations of the existing system and provide an improved online shopping experience for customers. By leveraging technology and incorporating user-centric features, the enhanced system can overcome geographical constraints, expand the customer base, and stay competitive in the </a:t>
            </a:r>
            <a:r>
              <a:rPr lang="en-IN" sz="1800" dirty="0" err="1">
                <a:solidFill>
                  <a:srgbClr val="000009"/>
                </a:solidFill>
                <a:effectLst/>
                <a:latin typeface="Times New Roman" panose="02020603050405020304" pitchFamily="18" charset="0"/>
                <a:ea typeface="Calibri" panose="020F0502020204030204" pitchFamily="34" charset="0"/>
              </a:rPr>
              <a:t>market.The</a:t>
            </a:r>
            <a:r>
              <a:rPr lang="en-IN" sz="1800" dirty="0">
                <a:solidFill>
                  <a:srgbClr val="000009"/>
                </a:solidFill>
                <a:effectLst/>
                <a:latin typeface="Times New Roman" panose="02020603050405020304" pitchFamily="18" charset="0"/>
                <a:ea typeface="Calibri" panose="020F0502020204030204" pitchFamily="34" charset="0"/>
              </a:rPr>
              <a:t> introduction of an online storefront, mobile app, and real-time inventory management enhances customer accessibility and convenience. Personalized recommendations, streamlined checkout processes, and secure payment options contribute to a seamless and satisfying shopping experience. Additionally, the inclusion of plant care resources, customer reviews, and social media integration fosters engagement, education, and community-building among customers.</a:t>
            </a:r>
            <a:endParaRPr lang="en-US" sz="1800" dirty="0">
              <a:solidFill>
                <a:srgbClr val="000000"/>
              </a:solidFill>
              <a:effectLst/>
              <a:latin typeface="Calibri" panose="020F0502020204030204" pitchFamily="34" charset="0"/>
              <a:ea typeface="Calibri" panose="020F0502020204030204" pitchFamily="34" charset="0"/>
            </a:endParaRPr>
          </a:p>
          <a:p>
            <a:pPr marL="0" marR="0">
              <a:lnSpc>
                <a:spcPct val="115000"/>
              </a:lnSpc>
              <a:spcBef>
                <a:spcPts val="0"/>
              </a:spcBef>
              <a:spcAft>
                <a:spcPts val="800"/>
              </a:spcAft>
            </a:pPr>
            <a:r>
              <a:rPr lang="en-IN" sz="1800" dirty="0">
                <a:solidFill>
                  <a:srgbClr val="000009"/>
                </a:solidFill>
                <a:effectLst/>
                <a:latin typeface="Times New Roman" panose="02020603050405020304" pitchFamily="18" charset="0"/>
                <a:ea typeface="Calibri" panose="020F0502020204030204" pitchFamily="34" charset="0"/>
              </a:rPr>
              <a:t>The proposed enhancements also consider the needs of administrators, offering tools for efficient product management, order processing, and data analytics. Integration with customer support channels ensures prompt assistance and issue resolution.</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46791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C49B0-9282-47D3-ADFB-E74172468A79}"/>
              </a:ext>
            </a:extLst>
          </p:cNvPr>
          <p:cNvSpPr>
            <a:spLocks noGrp="1"/>
          </p:cNvSpPr>
          <p:nvPr>
            <p:ph idx="1"/>
          </p:nvPr>
        </p:nvSpPr>
        <p:spPr/>
        <p:txBody>
          <a:bodyPr>
            <a:normAutofit fontScale="85000" lnSpcReduction="10000"/>
          </a:bodyPr>
          <a:lstStyle/>
          <a:p>
            <a:pPr marL="0" marR="39370">
              <a:lnSpc>
                <a:spcPct val="106000"/>
              </a:lnSpc>
              <a:spcBef>
                <a:spcPts val="0"/>
              </a:spcBef>
              <a:spcAft>
                <a:spcPts val="730"/>
              </a:spcAft>
            </a:pPr>
            <a:r>
              <a:rPr lang="en-IN" sz="1800" dirty="0">
                <a:solidFill>
                  <a:srgbClr val="000000"/>
                </a:solidFill>
                <a:effectLst/>
                <a:latin typeface="Times New Roman" panose="02020603050405020304" pitchFamily="18" charset="0"/>
                <a:ea typeface="Calibri" panose="020F0502020204030204" pitchFamily="34" charset="0"/>
              </a:rPr>
              <a:t>Websites: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fontAlgn="base">
              <a:lnSpc>
                <a:spcPct val="107000"/>
              </a:lnSpc>
              <a:spcBef>
                <a:spcPts val="0"/>
              </a:spcBef>
              <a:spcAft>
                <a:spcPts val="450"/>
              </a:spcAft>
              <a:buClr>
                <a:srgbClr val="00000A"/>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2"/>
              </a:rPr>
              <a:t>https://www.w3schools.com</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7000"/>
              </a:lnSpc>
              <a:spcBef>
                <a:spcPts val="0"/>
              </a:spcBef>
              <a:spcAft>
                <a:spcPts val="450"/>
              </a:spcAft>
              <a:buClr>
                <a:srgbClr val="00000A"/>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3"/>
              </a:rPr>
              <a:t>https://www.javatpoint.com</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7000"/>
              </a:lnSpc>
              <a:spcBef>
                <a:spcPts val="0"/>
              </a:spcBef>
              <a:spcAft>
                <a:spcPts val="450"/>
              </a:spcAft>
              <a:buClr>
                <a:srgbClr val="00000A"/>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4"/>
              </a:rPr>
              <a:t>https://www.codecademy.com</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0" lvl="0" indent="-342900" fontAlgn="base">
              <a:lnSpc>
                <a:spcPct val="107000"/>
              </a:lnSpc>
              <a:spcBef>
                <a:spcPts val="0"/>
              </a:spcBef>
              <a:spcAft>
                <a:spcPts val="450"/>
              </a:spcAft>
              <a:buClr>
                <a:srgbClr val="00000A"/>
              </a:buClr>
              <a:buSzPts val="1200"/>
              <a:buFont typeface="Arial" panose="020B0604020202020204" pitchFamily="34" charset="0"/>
              <a:buChar char="•"/>
            </a:pPr>
            <a:r>
              <a:rPr lang="en-IN"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hlinkClick r:id="rId5"/>
              </a:rPr>
              <a:t>https://www.stackoverflow.com</a:t>
            </a:r>
            <a:endPar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0" marR="0" indent="0">
              <a:lnSpc>
                <a:spcPct val="107000"/>
              </a:lnSpc>
              <a:spcBef>
                <a:spcPts val="0"/>
              </a:spcBef>
              <a:spcAft>
                <a:spcPts val="680"/>
              </a:spcAft>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6350" marR="39370">
              <a:lnSpc>
                <a:spcPct val="106000"/>
              </a:lnSpc>
              <a:spcBef>
                <a:spcPts val="0"/>
              </a:spcBef>
              <a:spcAft>
                <a:spcPts val="750"/>
              </a:spcAft>
            </a:pPr>
            <a:r>
              <a:rPr lang="en-IN" sz="1800" dirty="0">
                <a:solidFill>
                  <a:srgbClr val="000000"/>
                </a:solidFill>
                <a:effectLst/>
                <a:latin typeface="Times New Roman" panose="02020603050405020304" pitchFamily="18" charset="0"/>
                <a:ea typeface="Calibri" panose="020F0502020204030204" pitchFamily="34" charset="0"/>
              </a:rPr>
              <a:t>YouTube video links: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680"/>
              </a:spcAft>
              <a:buFont typeface="+mj-lt"/>
              <a:buAutoNum type="arabicPeriod"/>
            </a:pPr>
            <a:r>
              <a:rPr lang="en-IN" sz="1800" u="sng" dirty="0">
                <a:solidFill>
                  <a:srgbClr val="000000"/>
                </a:solidFill>
                <a:effectLst/>
                <a:latin typeface="Calibri" panose="020F0502020204030204" pitchFamily="34" charset="0"/>
                <a:ea typeface="Calibri" panose="020F0502020204030204" pitchFamily="34" charset="0"/>
                <a:hlinkClick r:id="rId6"/>
              </a:rPr>
              <a:t>https://youtu.be/5vzCjvUwMXg</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680"/>
              </a:spcAft>
              <a:buFont typeface="+mj-lt"/>
              <a:buAutoNum type="arabicPeriod"/>
            </a:pPr>
            <a:r>
              <a:rPr lang="en-IN" sz="1800" u="sng" dirty="0">
                <a:solidFill>
                  <a:srgbClr val="000000"/>
                </a:solidFill>
                <a:effectLst/>
                <a:latin typeface="Calibri" panose="020F0502020204030204" pitchFamily="34" charset="0"/>
                <a:ea typeface="Calibri" panose="020F0502020204030204" pitchFamily="34" charset="0"/>
                <a:hlinkClick r:id="rId7"/>
              </a:rPr>
              <a:t>https://youtu.be/dwVj_g3TpZ4</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575"/>
              </a:spcAft>
              <a:buFont typeface="+mj-lt"/>
              <a:buAutoNum type="arabicPeriod"/>
            </a:pPr>
            <a:r>
              <a:rPr lang="en-IN" sz="1800" u="sng" dirty="0">
                <a:solidFill>
                  <a:srgbClr val="000000"/>
                </a:solidFill>
                <a:effectLst/>
                <a:latin typeface="Calibri" panose="020F0502020204030204" pitchFamily="34" charset="0"/>
                <a:ea typeface="Calibri" panose="020F0502020204030204" pitchFamily="34" charset="0"/>
                <a:hlinkClick r:id="rId8"/>
              </a:rPr>
              <a:t>https://youtu.be/L5RpqspNAuc</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nSpc>
                <a:spcPct val="115000"/>
              </a:lnSpc>
              <a:spcBef>
                <a:spcPts val="0"/>
              </a:spcBef>
              <a:spcAft>
                <a:spcPts val="800"/>
              </a:spcAft>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TextBox 3">
            <a:extLst>
              <a:ext uri="{FF2B5EF4-FFF2-40B4-BE49-F238E27FC236}">
                <a16:creationId xmlns:a16="http://schemas.microsoft.com/office/drawing/2014/main" id="{CB4B6C7C-2717-4048-849B-EA292CB10F05}"/>
              </a:ext>
            </a:extLst>
          </p:cNvPr>
          <p:cNvSpPr txBox="1"/>
          <p:nvPr/>
        </p:nvSpPr>
        <p:spPr>
          <a:xfrm>
            <a:off x="2948462" y="527264"/>
            <a:ext cx="5121915" cy="1107996"/>
          </a:xfrm>
          <a:prstGeom prst="rect">
            <a:avLst/>
          </a:prstGeom>
          <a:noFill/>
        </p:spPr>
        <p:txBody>
          <a:bodyPr wrap="none" rtlCol="0">
            <a:spAutoFit/>
          </a:bodyPr>
          <a:lstStyle/>
          <a:p>
            <a:r>
              <a:rPr lang="en-IN" sz="4800" b="1" dirty="0">
                <a:solidFill>
                  <a:srgbClr val="C00000"/>
                </a:solidFill>
              </a:rPr>
              <a:t>BIBLIOGRAPHY</a:t>
            </a:r>
            <a:endParaRPr lang="en-US" sz="4800" b="1" dirty="0">
              <a:solidFill>
                <a:srgbClr val="C00000"/>
              </a:solidFill>
            </a:endParaRPr>
          </a:p>
          <a:p>
            <a:endParaRPr lang="en-US" dirty="0"/>
          </a:p>
        </p:txBody>
      </p:sp>
    </p:spTree>
    <p:extLst>
      <p:ext uri="{BB962C8B-B14F-4D97-AF65-F5344CB8AC3E}">
        <p14:creationId xmlns:p14="http://schemas.microsoft.com/office/powerpoint/2010/main" val="309141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77380-6D9F-40F0-9F12-1829142C745B}"/>
              </a:ext>
            </a:extLst>
          </p:cNvPr>
          <p:cNvSpPr>
            <a:spLocks noGrp="1"/>
          </p:cNvSpPr>
          <p:nvPr>
            <p:ph type="title"/>
          </p:nvPr>
        </p:nvSpPr>
        <p:spPr/>
        <p:txBody>
          <a:bodyPr/>
          <a:lstStyle/>
          <a:p>
            <a:r>
              <a:rPr lang="en-US" dirty="0"/>
              <a:t>			</a:t>
            </a:r>
            <a:r>
              <a:rPr lang="en-US" sz="4400" b="1" dirty="0">
                <a:solidFill>
                  <a:srgbClr val="C00000"/>
                </a:solidFill>
              </a:rPr>
              <a:t>introduction</a:t>
            </a:r>
          </a:p>
        </p:txBody>
      </p:sp>
      <p:sp>
        <p:nvSpPr>
          <p:cNvPr id="3" name="Content Placeholder 2">
            <a:extLst>
              <a:ext uri="{FF2B5EF4-FFF2-40B4-BE49-F238E27FC236}">
                <a16:creationId xmlns:a16="http://schemas.microsoft.com/office/drawing/2014/main" id="{2018131B-021C-4F38-B3F9-A600A4D9265B}"/>
              </a:ext>
            </a:extLst>
          </p:cNvPr>
          <p:cNvSpPr>
            <a:spLocks noGrp="1"/>
          </p:cNvSpPr>
          <p:nvPr>
            <p:ph idx="1"/>
          </p:nvPr>
        </p:nvSpPr>
        <p:spPr>
          <a:xfrm>
            <a:off x="1451579" y="2323750"/>
            <a:ext cx="9603275" cy="3142595"/>
          </a:xfrm>
        </p:spPr>
        <p:txBody>
          <a:bodyPr/>
          <a:lstStyle/>
          <a:p>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Treecart</a:t>
            </a:r>
            <a:r>
              <a:rPr lang="en-IN" sz="1800" dirty="0">
                <a:solidFill>
                  <a:srgbClr val="000000"/>
                </a:solidFill>
                <a:effectLst/>
                <a:latin typeface="Times New Roman" panose="02020603050405020304" pitchFamily="18" charset="0"/>
                <a:ea typeface="Calibri" panose="020F0502020204030204" pitchFamily="34" charset="0"/>
              </a:rPr>
              <a:t> is the online nursery plant store is web based system that comfort and convenience of your homes. With this web based system customer can view the plants with details such as plants cost etc. carefully package and ship our plants to ensure they arrive at your doorstep in excellent condition. </a:t>
            </a:r>
            <a:r>
              <a:rPr lang="en-IN" sz="1800" dirty="0" err="1">
                <a:solidFill>
                  <a:srgbClr val="000000"/>
                </a:solidFill>
                <a:effectLst/>
                <a:latin typeface="Times New Roman" panose="02020603050405020304" pitchFamily="18" charset="0"/>
                <a:ea typeface="Calibri" panose="020F0502020204030204" pitchFamily="34" charset="0"/>
              </a:rPr>
              <a:t>Treecart</a:t>
            </a:r>
            <a:r>
              <a:rPr lang="en-IN" sz="1800" dirty="0">
                <a:solidFill>
                  <a:srgbClr val="000000"/>
                </a:solidFill>
                <a:effectLst/>
                <a:latin typeface="Times New Roman" panose="02020603050405020304" pitchFamily="18" charset="0"/>
                <a:ea typeface="Calibri" panose="020F0502020204030204" pitchFamily="34" charset="0"/>
              </a:rPr>
              <a:t> also provide ongoing customer support to answer any questions or concerns you may have, as we want your gardening experience to be enjoyable and successful.</a:t>
            </a:r>
            <a:endParaRPr lang="en-US" dirty="0"/>
          </a:p>
        </p:txBody>
      </p:sp>
    </p:spTree>
    <p:extLst>
      <p:ext uri="{BB962C8B-B14F-4D97-AF65-F5344CB8AC3E}">
        <p14:creationId xmlns:p14="http://schemas.microsoft.com/office/powerpoint/2010/main" val="605594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0A103-A6EA-4E33-A18A-F9F26F1D447F}"/>
              </a:ext>
            </a:extLst>
          </p:cNvPr>
          <p:cNvSpPr txBox="1"/>
          <p:nvPr/>
        </p:nvSpPr>
        <p:spPr>
          <a:xfrm>
            <a:off x="1786968" y="2321004"/>
            <a:ext cx="8618065" cy="1107996"/>
          </a:xfrm>
          <a:prstGeom prst="rect">
            <a:avLst/>
          </a:prstGeom>
          <a:noFill/>
        </p:spPr>
        <p:txBody>
          <a:bodyPr wrap="none" rtlCol="0">
            <a:spAutoFit/>
          </a:bodyPr>
          <a:lstStyle/>
          <a:p>
            <a:pPr algn="ctr"/>
            <a:r>
              <a:rPr lang="en-US" sz="6600" b="1" dirty="0">
                <a:solidFill>
                  <a:srgbClr val="C00000"/>
                </a:solidFill>
                <a:latin typeface="Engravers MT" panose="02090707080505020304" pitchFamily="18" charset="0"/>
              </a:rPr>
              <a:t>THANK YOU …!</a:t>
            </a:r>
          </a:p>
        </p:txBody>
      </p:sp>
    </p:spTree>
    <p:extLst>
      <p:ext uri="{BB962C8B-B14F-4D97-AF65-F5344CB8AC3E}">
        <p14:creationId xmlns:p14="http://schemas.microsoft.com/office/powerpoint/2010/main" val="360249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9A702-0F77-47D5-82FF-57C066BE5E36}"/>
              </a:ext>
            </a:extLst>
          </p:cNvPr>
          <p:cNvSpPr txBox="1"/>
          <p:nvPr/>
        </p:nvSpPr>
        <p:spPr>
          <a:xfrm>
            <a:off x="4144162" y="686764"/>
            <a:ext cx="4921540" cy="830997"/>
          </a:xfrm>
          <a:prstGeom prst="rect">
            <a:avLst/>
          </a:prstGeom>
          <a:noFill/>
        </p:spPr>
        <p:txBody>
          <a:bodyPr wrap="none" rtlCol="0">
            <a:spAutoFit/>
          </a:bodyPr>
          <a:lstStyle/>
          <a:p>
            <a:r>
              <a:rPr lang="en-US" sz="4800" b="1" dirty="0">
                <a:solidFill>
                  <a:srgbClr val="C00000"/>
                </a:solidFill>
              </a:rPr>
              <a:t>Existing System</a:t>
            </a:r>
          </a:p>
        </p:txBody>
      </p:sp>
      <p:sp>
        <p:nvSpPr>
          <p:cNvPr id="6" name="Title 1">
            <a:extLst>
              <a:ext uri="{FF2B5EF4-FFF2-40B4-BE49-F238E27FC236}">
                <a16:creationId xmlns:a16="http://schemas.microsoft.com/office/drawing/2014/main" id="{AEF3132F-DF7E-4F86-BFD5-6D94D71D3710}"/>
              </a:ext>
            </a:extLst>
          </p:cNvPr>
          <p:cNvSpPr>
            <a:spLocks noGrp="1"/>
          </p:cNvSpPr>
          <p:nvPr>
            <p:ph idx="1"/>
          </p:nvPr>
        </p:nvSpPr>
        <p:spPr>
          <a:xfrm>
            <a:off x="1450975" y="2016125"/>
            <a:ext cx="9604375" cy="3449638"/>
          </a:xfrm>
        </p:spPr>
        <p:txBody>
          <a:bodyPr/>
          <a:lstStyle/>
          <a:p>
            <a:pPr marL="0" marR="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We analysis that many people’s want to buy plants and they have directly concern with nursery. Sometimes people do not know information about particular plant as well as sellers is not technically skilled. Also there is price comparison issue, because customers do not compare with different nurseries, and there are no online payment facilities are available only cash consumes. So in this case online nursery is a platform where solutions of this all problems are available.</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 In this existing system we need facilities like browse, research before buy and make online payments. Customer service is important, so there is advising, answering questions are important. </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15000"/>
              </a:lnSpc>
              <a:spcBef>
                <a:spcPts val="0"/>
              </a:spcBef>
              <a:spcAft>
                <a:spcPts val="0"/>
              </a:spcAft>
            </a:pPr>
            <a:r>
              <a:rPr lang="en-IN" sz="1800" dirty="0">
                <a:solidFill>
                  <a:srgbClr val="000000"/>
                </a:solidFill>
                <a:effectLst/>
                <a:latin typeface="Times New Roman" panose="02020603050405020304" pitchFamily="18" charset="0"/>
                <a:ea typeface="Times New Roman" panose="02020603050405020304" pitchFamily="18" charset="0"/>
              </a:rPr>
              <a:t>Also there is need to record information including customer’s name, address, and billing instructions for future reference or customer pleasant shopping experience.</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15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64258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E2220-7E53-4D62-9AE7-DFC1D86A9C29}"/>
              </a:ext>
            </a:extLst>
          </p:cNvPr>
          <p:cNvSpPr>
            <a:spLocks noGrp="1"/>
          </p:cNvSpPr>
          <p:nvPr>
            <p:ph idx="1"/>
          </p:nvPr>
        </p:nvSpPr>
        <p:spPr/>
        <p:txBody>
          <a:bodyPr/>
          <a:lstStyle/>
          <a:p>
            <a:pPr marL="0" marR="0" indent="228600" algn="just">
              <a:lnSpc>
                <a:spcPct val="115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The need for an advanced nursery store system arises from various factors that can significantly enhance the customer experience and improve business operations. With the increasing popularity of online shopping, there is a growing demand for a nursery store system that allows customers to browse and purchase products conveniently from the comfort of their homes. An online nursery store system enables businesses to expand their customer base beyond their physical location. It allows customers from different geographical areas to access and purchase products, thereby increasing sales opportunities.: Unlike a physical store, an online system operates round the clock, providing customers with the flexibility to shop at any time that suits them. This convenience enhances customer satisfaction and encourages repeat purchases.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15000"/>
              </a:lnSpc>
              <a:spcBef>
                <a:spcPts val="0"/>
              </a:spcBef>
              <a:spcAft>
                <a:spcPts val="800"/>
              </a:spcAft>
              <a:buNone/>
            </a:pP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10" name="TextBox 9">
            <a:extLst>
              <a:ext uri="{FF2B5EF4-FFF2-40B4-BE49-F238E27FC236}">
                <a16:creationId xmlns:a16="http://schemas.microsoft.com/office/drawing/2014/main" id="{DBC50C07-4A46-40EA-8819-9AFF43B50ABA}"/>
              </a:ext>
            </a:extLst>
          </p:cNvPr>
          <p:cNvSpPr txBox="1"/>
          <p:nvPr/>
        </p:nvSpPr>
        <p:spPr>
          <a:xfrm>
            <a:off x="3565323" y="610074"/>
            <a:ext cx="6102990" cy="830997"/>
          </a:xfrm>
          <a:prstGeom prst="rect">
            <a:avLst/>
          </a:prstGeom>
          <a:noFill/>
        </p:spPr>
        <p:txBody>
          <a:bodyPr wrap="square">
            <a:spAutoFit/>
          </a:bodyPr>
          <a:lstStyle/>
          <a:p>
            <a:r>
              <a:rPr lang="en-US" sz="4800" b="1" dirty="0">
                <a:solidFill>
                  <a:srgbClr val="C00000"/>
                </a:solidFill>
              </a:rPr>
              <a:t>Need For System</a:t>
            </a:r>
          </a:p>
        </p:txBody>
      </p:sp>
    </p:spTree>
    <p:extLst>
      <p:ext uri="{BB962C8B-B14F-4D97-AF65-F5344CB8AC3E}">
        <p14:creationId xmlns:p14="http://schemas.microsoft.com/office/powerpoint/2010/main" val="781712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81A0C-4451-4FAD-B1BD-8DB5E9EB5B4A}"/>
              </a:ext>
            </a:extLst>
          </p:cNvPr>
          <p:cNvSpPr>
            <a:spLocks noGrp="1"/>
          </p:cNvSpPr>
          <p:nvPr>
            <p:ph idx="1"/>
          </p:nvPr>
        </p:nvSpPr>
        <p:spPr/>
        <p:txBody>
          <a:bodyPr/>
          <a:lstStyle/>
          <a:p>
            <a:pPr marL="0" marR="0" algn="just">
              <a:lnSpc>
                <a:spcPct val="115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The scope of the </a:t>
            </a:r>
            <a:r>
              <a:rPr lang="en-IN" sz="1800" dirty="0" err="1">
                <a:solidFill>
                  <a:srgbClr val="000000"/>
                </a:solidFill>
                <a:effectLst/>
                <a:latin typeface="Times New Roman" panose="02020603050405020304" pitchFamily="18" charset="0"/>
                <a:ea typeface="Calibri" panose="020F0502020204030204" pitchFamily="34" charset="0"/>
              </a:rPr>
              <a:t>Treecart</a:t>
            </a:r>
            <a:r>
              <a:rPr lang="en-IN" sz="1800" dirty="0">
                <a:solidFill>
                  <a:srgbClr val="000000"/>
                </a:solidFill>
                <a:effectLst/>
                <a:latin typeface="Times New Roman" panose="02020603050405020304" pitchFamily="18" charset="0"/>
                <a:ea typeface="Calibri" panose="020F0502020204030204" pitchFamily="34" charset="0"/>
              </a:rPr>
              <a:t> Website encompasses a range of features and functionalities aimed at providing an exceptional online shopping experience for nursery products. The system focuses on the following aspects:</a:t>
            </a:r>
            <a:endParaRPr lang="en-US" sz="1800" dirty="0">
              <a:solidFill>
                <a:srgbClr val="000000"/>
              </a:solidFill>
              <a:effectLst/>
              <a:latin typeface="Calibri" panose="020F0502020204030204" pitchFamily="34" charset="0"/>
              <a:ea typeface="Calibri" panose="020F0502020204030204" pitchFamily="34" charset="0"/>
            </a:endParaRPr>
          </a:p>
          <a:p>
            <a:pPr marL="0" marR="0" indent="457200" algn="just">
              <a:lnSpc>
                <a:spcPct val="115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Product Management: The system allows administrators to add, edit, and remove nursery products. They can include details such as product descriptions, images, pricing, and inventory management. The system also supports categorization of products for easy navigation.</a:t>
            </a:r>
            <a:endParaRPr lang="en-US" sz="1800" dirty="0">
              <a:solidFill>
                <a:srgbClr val="000000"/>
              </a:solidFill>
              <a:effectLst/>
              <a:latin typeface="Calibri" panose="020F0502020204030204" pitchFamily="34" charset="0"/>
              <a:ea typeface="Calibri" panose="020F0502020204030204" pitchFamily="34" charset="0"/>
            </a:endParaRPr>
          </a:p>
          <a:p>
            <a:pPr marL="0" marR="0" indent="457200" algn="just">
              <a:lnSpc>
                <a:spcPct val="106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User Management: Users can create personal accounts to manage their profile information, view order history, and add to cart products. The system provides user registration and login functionality, ensuring a secure and personalized experience.</a:t>
            </a:r>
            <a:r>
              <a:rPr lang="en-IN"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6" name="TextBox 5">
            <a:extLst>
              <a:ext uri="{FF2B5EF4-FFF2-40B4-BE49-F238E27FC236}">
                <a16:creationId xmlns:a16="http://schemas.microsoft.com/office/drawing/2014/main" id="{5D2C5E0F-D6F4-4EF3-B86A-E7374A4A5022}"/>
              </a:ext>
            </a:extLst>
          </p:cNvPr>
          <p:cNvSpPr txBox="1"/>
          <p:nvPr/>
        </p:nvSpPr>
        <p:spPr>
          <a:xfrm>
            <a:off x="3923950" y="626852"/>
            <a:ext cx="6102990" cy="830997"/>
          </a:xfrm>
          <a:prstGeom prst="rect">
            <a:avLst/>
          </a:prstGeom>
          <a:noFill/>
        </p:spPr>
        <p:txBody>
          <a:bodyPr wrap="square">
            <a:spAutoFit/>
          </a:bodyPr>
          <a:lstStyle/>
          <a:p>
            <a:r>
              <a:rPr lang="en-US" sz="4800" b="1" dirty="0">
                <a:solidFill>
                  <a:srgbClr val="C00000"/>
                </a:solidFill>
              </a:rPr>
              <a:t>Scope of  System</a:t>
            </a:r>
          </a:p>
        </p:txBody>
      </p:sp>
    </p:spTree>
    <p:extLst>
      <p:ext uri="{BB962C8B-B14F-4D97-AF65-F5344CB8AC3E}">
        <p14:creationId xmlns:p14="http://schemas.microsoft.com/office/powerpoint/2010/main" val="239064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F4C91-DAD1-4942-85C6-2BF7D6537BDD}"/>
              </a:ext>
            </a:extLst>
          </p:cNvPr>
          <p:cNvSpPr>
            <a:spLocks noGrp="1"/>
          </p:cNvSpPr>
          <p:nvPr>
            <p:ph idx="1"/>
          </p:nvPr>
        </p:nvSpPr>
        <p:spPr/>
        <p:txBody>
          <a:bodyPr>
            <a:normAutofit/>
          </a:bodyPr>
          <a:lstStyle/>
          <a:p>
            <a:pPr marL="0" marR="0" algn="just">
              <a:lnSpc>
                <a:spcPct val="106000"/>
              </a:lnSpc>
              <a:spcBef>
                <a:spcPts val="0"/>
              </a:spcBef>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1) User Management Module: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Allows users to register, create accounts, and manage their profile information.</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Enables user authentication and login functionality for secure access to personalized features.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Provides password reset and account recovery options.</a:t>
            </a:r>
            <a:endParaRPr lang="en-US" sz="1800" dirty="0">
              <a:solidFill>
                <a:srgbClr val="000000"/>
              </a:solidFill>
              <a:effectLst/>
              <a:latin typeface="Calibri" panose="020F0502020204030204" pitchFamily="34" charset="0"/>
              <a:ea typeface="Calibri" panose="020F0502020204030204" pitchFamily="34" charset="0"/>
            </a:endParaRPr>
          </a:p>
          <a:p>
            <a:pPr marL="0" marR="0" indent="0" algn="just">
              <a:lnSpc>
                <a:spcPct val="106000"/>
              </a:lnSpc>
              <a:spcBef>
                <a:spcPts val="0"/>
              </a:spcBef>
              <a:spcAft>
                <a:spcPts val="800"/>
              </a:spcAft>
              <a:buNone/>
            </a:pPr>
            <a:r>
              <a:rPr lang="en-IN"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06000"/>
              </a:lnSpc>
              <a:spcBef>
                <a:spcPts val="0"/>
              </a:spcBef>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2) Product Management Module:</a:t>
            </a:r>
            <a:r>
              <a:rPr lang="en-IN"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Allows administrators to add, edit, and delete nursery products. It supports product categorization and management of product attributes such as descriptions, images, prices, and inventory. </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06000"/>
              </a:lnSpc>
              <a:spcBef>
                <a:spcPts val="0"/>
              </a:spcBef>
              <a:spcAft>
                <a:spcPts val="800"/>
              </a:spcAft>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4" name="TextBox 3">
            <a:extLst>
              <a:ext uri="{FF2B5EF4-FFF2-40B4-BE49-F238E27FC236}">
                <a16:creationId xmlns:a16="http://schemas.microsoft.com/office/drawing/2014/main" id="{087CADED-656B-4E1B-BD0F-C72ADFBF78E5}"/>
              </a:ext>
            </a:extLst>
          </p:cNvPr>
          <p:cNvSpPr txBox="1"/>
          <p:nvPr/>
        </p:nvSpPr>
        <p:spPr>
          <a:xfrm>
            <a:off x="2564419" y="654898"/>
            <a:ext cx="7318029" cy="830997"/>
          </a:xfrm>
          <a:prstGeom prst="rect">
            <a:avLst/>
          </a:prstGeom>
          <a:noFill/>
        </p:spPr>
        <p:txBody>
          <a:bodyPr wrap="none" rtlCol="0">
            <a:spAutoFit/>
          </a:bodyPr>
          <a:lstStyle/>
          <a:p>
            <a:r>
              <a:rPr lang="en-US" sz="4800" b="1" dirty="0">
                <a:solidFill>
                  <a:srgbClr val="C00000"/>
                </a:solidFill>
              </a:rPr>
              <a:t>Modules / Functionalities</a:t>
            </a:r>
          </a:p>
        </p:txBody>
      </p:sp>
    </p:spTree>
    <p:extLst>
      <p:ext uri="{BB962C8B-B14F-4D97-AF65-F5344CB8AC3E}">
        <p14:creationId xmlns:p14="http://schemas.microsoft.com/office/powerpoint/2010/main" val="155842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202A1-3CDD-48B9-9F2B-B4D09278BC3B}"/>
              </a:ext>
            </a:extLst>
          </p:cNvPr>
          <p:cNvSpPr txBox="1"/>
          <p:nvPr/>
        </p:nvSpPr>
        <p:spPr>
          <a:xfrm>
            <a:off x="1132514" y="1216404"/>
            <a:ext cx="8934275" cy="4239494"/>
          </a:xfrm>
          <a:prstGeom prst="rect">
            <a:avLst/>
          </a:prstGeom>
          <a:noFill/>
        </p:spPr>
        <p:txBody>
          <a:bodyPr wrap="square" rtlCol="0">
            <a:spAutoFit/>
          </a:bodyPr>
          <a:lstStyle/>
          <a:p>
            <a:pPr marL="0" marR="0" algn="just">
              <a:lnSpc>
                <a:spcPct val="106000"/>
              </a:lnSpc>
              <a:spcBef>
                <a:spcPts val="0"/>
              </a:spcBef>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3) Shopping Cart Module: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Allows users to add products to their virtual shopping cart.</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Provides features for viewing and modifying the cart contents.</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Calculates the total price and supports the ability to remove or update items.</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06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06000"/>
              </a:lnSpc>
              <a:spcBef>
                <a:spcPts val="0"/>
              </a:spcBef>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4) Checkout and Payment Module: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Guides users through the secure checkout process.</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Supports various payment methods, such as credit/debit cards, digital wallets, or cash on delivery.</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06000"/>
              </a:lnSpc>
              <a:spcBef>
                <a:spcPts val="0"/>
              </a:spcBef>
              <a:spcAft>
                <a:spcPts val="800"/>
              </a:spcAft>
              <a:buFont typeface="Wingdings" panose="05000000000000000000" pitchFamily="2" charset="2"/>
              <a:buChar char=""/>
            </a:pPr>
            <a:r>
              <a:rPr lang="en-IN" sz="1800" dirty="0">
                <a:solidFill>
                  <a:srgbClr val="000000"/>
                </a:solidFill>
                <a:effectLst/>
                <a:latin typeface="Times New Roman" panose="02020603050405020304" pitchFamily="18" charset="0"/>
                <a:ea typeface="Calibri" panose="020F0502020204030204" pitchFamily="34" charset="0"/>
              </a:rPr>
              <a:t>Integrates with a payment gateway for secure transaction processing.</a:t>
            </a:r>
            <a:endParaRPr lang="en-US" sz="1800" dirty="0">
              <a:solidFill>
                <a:srgbClr val="000000"/>
              </a:solidFill>
              <a:effectLst/>
              <a:latin typeface="Calibri" panose="020F0502020204030204" pitchFamily="34" charset="0"/>
              <a:ea typeface="Calibri" panose="020F0502020204030204" pitchFamily="34" charset="0"/>
            </a:endParaRPr>
          </a:p>
          <a:p>
            <a:pPr marL="0" marR="0" algn="just">
              <a:lnSpc>
                <a:spcPct val="115000"/>
              </a:lnSpc>
              <a:spcBef>
                <a:spcPts val="0"/>
              </a:spcBef>
              <a:spcAft>
                <a:spcPts val="800"/>
              </a:spcAft>
            </a:pPr>
            <a:r>
              <a:rPr lang="en-IN" sz="1800" b="1"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178570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2D5DE8-7797-4C92-8A1F-0D8FAC79FFB4}"/>
              </a:ext>
            </a:extLst>
          </p:cNvPr>
          <p:cNvSpPr>
            <a:spLocks noGrp="1"/>
          </p:cNvSpPr>
          <p:nvPr>
            <p:ph idx="1"/>
          </p:nvPr>
        </p:nvSpPr>
        <p:spPr/>
        <p:txBody>
          <a:bodyPr>
            <a:normAutofit fontScale="85000" lnSpcReduction="10000"/>
          </a:bodyPr>
          <a:lstStyle/>
          <a:p>
            <a:pPr marL="342900" marR="0" lvl="0" indent="-342900" algn="just">
              <a:lnSpc>
                <a:spcPct val="150000"/>
              </a:lnSpc>
              <a:spcBef>
                <a:spcPts val="0"/>
              </a:spcBef>
              <a:spcAft>
                <a:spcPts val="0"/>
              </a:spcAft>
              <a:buFont typeface="Wingdings" panose="05000000000000000000" pitchFamily="2" charset="2"/>
              <a:buChar char=""/>
            </a:pPr>
            <a:r>
              <a:rPr lang="en-IN" sz="1800" b="1" dirty="0">
                <a:solidFill>
                  <a:srgbClr val="000000"/>
                </a:solidFill>
                <a:effectLst/>
                <a:latin typeface="Times New Roman" panose="02020603050405020304" pitchFamily="18" charset="0"/>
                <a:ea typeface="Calibri" panose="020F0502020204030204" pitchFamily="34" charset="0"/>
              </a:rPr>
              <a:t>Hardware Requirements:</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Processor: Intel  core i3 or above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RAM: 4GB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Hard Disk: 250GB</a:t>
            </a:r>
            <a:endParaRPr lang="en-US" sz="1800" dirty="0">
              <a:solidFill>
                <a:srgbClr val="000000"/>
              </a:solidFill>
              <a:effectLst/>
              <a:latin typeface="Calibri" panose="020F0502020204030204" pitchFamily="34" charset="0"/>
              <a:ea typeface="Calibri" panose="020F0502020204030204" pitchFamily="34" charset="0"/>
            </a:endParaRPr>
          </a:p>
          <a:p>
            <a:pPr marL="457200" marR="0" algn="just">
              <a:lnSpc>
                <a:spcPct val="150000"/>
              </a:lnSpc>
              <a:spcBef>
                <a:spcPts val="0"/>
              </a:spcBef>
              <a:spcAft>
                <a:spcPts val="0"/>
              </a:spcAft>
            </a:pPr>
            <a:r>
              <a:rPr lang="en-IN" sz="1800" dirty="0">
                <a:solidFill>
                  <a:srgbClr val="000000"/>
                </a:solidFill>
                <a:effectLst/>
                <a:latin typeface="Times New Roman" panose="02020603050405020304" pitchFamily="18" charset="0"/>
                <a:ea typeface="Calibri" panose="020F0502020204030204" pitchFamily="34" charset="0"/>
              </a:rPr>
              <a:t>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IN" sz="1800" b="1" dirty="0">
                <a:solidFill>
                  <a:srgbClr val="000000"/>
                </a:solidFill>
                <a:effectLst/>
                <a:latin typeface="Times New Roman" panose="02020603050405020304" pitchFamily="18" charset="0"/>
                <a:ea typeface="Calibri" panose="020F0502020204030204" pitchFamily="34" charset="0"/>
              </a:rPr>
              <a:t>Software Requirements:</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Front End: HTML, CSS &amp; JavaScript</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Operating System: Windows 10 and above.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Database: </a:t>
            </a:r>
            <a:r>
              <a:rPr lang="en-IN" sz="1800" dirty="0" err="1">
                <a:solidFill>
                  <a:srgbClr val="000000"/>
                </a:solidFill>
                <a:effectLst/>
                <a:latin typeface="Times New Roman" panose="02020603050405020304" pitchFamily="18" charset="0"/>
                <a:ea typeface="Calibri" panose="020F0502020204030204" pitchFamily="34" charset="0"/>
              </a:rPr>
              <a:t>Xamp</a:t>
            </a:r>
            <a:r>
              <a:rPr lang="en-IN" sz="1800" dirty="0">
                <a:solidFill>
                  <a:srgbClr val="000000"/>
                </a:solidFill>
                <a:effectLst/>
                <a:latin typeface="Times New Roman" panose="02020603050405020304" pitchFamily="18" charset="0"/>
                <a:ea typeface="Calibri" panose="020F0502020204030204" pitchFamily="34" charset="0"/>
              </a:rPr>
              <a:t> Server (SQL Server).</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50000"/>
              </a:lnSpc>
              <a:spcBef>
                <a:spcPts val="0"/>
              </a:spcBef>
              <a:spcAft>
                <a:spcPts val="8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rPr>
              <a:t>Back End : MYSQL</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4" name="TextBox 3">
            <a:extLst>
              <a:ext uri="{FF2B5EF4-FFF2-40B4-BE49-F238E27FC236}">
                <a16:creationId xmlns:a16="http://schemas.microsoft.com/office/drawing/2014/main" id="{AF99A3B7-CD9A-4A01-B597-DBD571098E0F}"/>
              </a:ext>
            </a:extLst>
          </p:cNvPr>
          <p:cNvSpPr txBox="1"/>
          <p:nvPr/>
        </p:nvSpPr>
        <p:spPr>
          <a:xfrm>
            <a:off x="2315362" y="511729"/>
            <a:ext cx="7568097" cy="830997"/>
          </a:xfrm>
          <a:prstGeom prst="rect">
            <a:avLst/>
          </a:prstGeom>
          <a:noFill/>
        </p:spPr>
        <p:txBody>
          <a:bodyPr wrap="none" rtlCol="0">
            <a:spAutoFit/>
          </a:bodyPr>
          <a:lstStyle/>
          <a:p>
            <a:r>
              <a:rPr lang="en-US" sz="4800" b="1" dirty="0">
                <a:solidFill>
                  <a:srgbClr val="C00000"/>
                </a:solidFill>
              </a:rPr>
              <a:t>Operational Environment</a:t>
            </a:r>
            <a:endParaRPr lang="en-US" sz="4400" b="1" dirty="0">
              <a:solidFill>
                <a:srgbClr val="C00000"/>
              </a:solidFill>
            </a:endParaRPr>
          </a:p>
        </p:txBody>
      </p:sp>
    </p:spTree>
    <p:extLst>
      <p:ext uri="{BB962C8B-B14F-4D97-AF65-F5344CB8AC3E}">
        <p14:creationId xmlns:p14="http://schemas.microsoft.com/office/powerpoint/2010/main" val="42621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DA08D-AC89-4387-A7DB-A2B94EAFFA28}"/>
              </a:ext>
            </a:extLst>
          </p:cNvPr>
          <p:cNvSpPr>
            <a:spLocks noGrp="1"/>
          </p:cNvSpPr>
          <p:nvPr>
            <p:ph idx="1"/>
          </p:nvPr>
        </p:nvSpPr>
        <p:spPr/>
        <p:txBody>
          <a:bodyPr/>
          <a:lstStyle/>
          <a:p>
            <a:pPr marL="0" marR="0" indent="228600" algn="just">
              <a:lnSpc>
                <a:spcPct val="115000"/>
              </a:lnSpc>
              <a:spcBef>
                <a:spcPts val="0"/>
              </a:spcBef>
              <a:spcAft>
                <a:spcPts val="800"/>
              </a:spcAft>
            </a:pPr>
            <a:r>
              <a:rPr lang="en-IN" sz="1800" dirty="0">
                <a:solidFill>
                  <a:srgbClr val="000000"/>
                </a:solidFill>
                <a:effectLst/>
                <a:latin typeface="Times New Roman" panose="02020603050405020304" pitchFamily="18" charset="0"/>
                <a:ea typeface="Calibri" panose="020F0502020204030204" pitchFamily="34" charset="0"/>
              </a:rPr>
              <a:t>The proposed system aims to address the limitations of the existing system and provide an enhanced online shopping experience for customers. </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8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Online Shopping Platform: The proposed system will be a comprehensive online platform where customers can browse, select, and purchase nursery products conveniently from anywhere, at any time.</a:t>
            </a:r>
            <a:endParaRPr lang="en-US" sz="1800" dirty="0">
              <a:solidFill>
                <a:srgbClr val="000000"/>
              </a:solidFill>
              <a:effectLst/>
              <a:latin typeface="Calibri" panose="020F0502020204030204" pitchFamily="34" charset="0"/>
              <a:ea typeface="Calibri" panose="020F0502020204030204" pitchFamily="34" charset="0"/>
            </a:endParaRPr>
          </a:p>
          <a:p>
            <a:pPr marL="342900" marR="0" lvl="0" indent="-342900" algn="just">
              <a:lnSpc>
                <a:spcPct val="115000"/>
              </a:lnSpc>
              <a:spcBef>
                <a:spcPts val="0"/>
              </a:spcBef>
              <a:spcAft>
                <a:spcPts val="800"/>
              </a:spcAft>
              <a:tabLst>
                <a:tab pos="457200" algn="l"/>
              </a:tabLst>
            </a:pPr>
            <a:r>
              <a:rPr lang="en-IN" sz="1800" dirty="0">
                <a:solidFill>
                  <a:srgbClr val="000000"/>
                </a:solidFill>
                <a:effectLst/>
                <a:latin typeface="Times New Roman" panose="02020603050405020304" pitchFamily="18" charset="0"/>
                <a:ea typeface="Calibri" panose="020F0502020204030204" pitchFamily="34" charset="0"/>
              </a:rPr>
              <a:t>User Accounts and Personalization: Customers will have the option to create personal accounts, enabling them to save their preferences, view order history, and receive personalized recommendations based on their browsing and purchasing patterns.</a:t>
            </a:r>
            <a:endParaRPr lang="en-US" sz="1800" dirty="0">
              <a:solidFill>
                <a:srgbClr val="000000"/>
              </a:solidFill>
              <a:effectLst/>
              <a:latin typeface="Calibri" panose="020F0502020204030204" pitchFamily="34" charset="0"/>
              <a:ea typeface="Calibri" panose="020F0502020204030204" pitchFamily="34" charset="0"/>
            </a:endParaRPr>
          </a:p>
          <a:p>
            <a:pPr marL="0" indent="0">
              <a:buNone/>
            </a:pPr>
            <a:endParaRPr lang="en-US" dirty="0"/>
          </a:p>
        </p:txBody>
      </p:sp>
      <p:sp>
        <p:nvSpPr>
          <p:cNvPr id="4" name="TextBox 3">
            <a:extLst>
              <a:ext uri="{FF2B5EF4-FFF2-40B4-BE49-F238E27FC236}">
                <a16:creationId xmlns:a16="http://schemas.microsoft.com/office/drawing/2014/main" id="{7EDB3720-5CAE-4666-A4AD-C13B64A178A7}"/>
              </a:ext>
            </a:extLst>
          </p:cNvPr>
          <p:cNvSpPr txBox="1"/>
          <p:nvPr/>
        </p:nvSpPr>
        <p:spPr>
          <a:xfrm>
            <a:off x="3020037" y="560658"/>
            <a:ext cx="5372689" cy="830997"/>
          </a:xfrm>
          <a:prstGeom prst="rect">
            <a:avLst/>
          </a:prstGeom>
          <a:noFill/>
        </p:spPr>
        <p:txBody>
          <a:bodyPr wrap="none" rtlCol="0">
            <a:spAutoFit/>
          </a:bodyPr>
          <a:lstStyle/>
          <a:p>
            <a:r>
              <a:rPr lang="en-US" sz="4800" b="1" dirty="0">
                <a:solidFill>
                  <a:srgbClr val="C00000"/>
                </a:solidFill>
              </a:rPr>
              <a:t>Proposed System </a:t>
            </a:r>
          </a:p>
        </p:txBody>
      </p:sp>
    </p:spTree>
    <p:extLst>
      <p:ext uri="{BB962C8B-B14F-4D97-AF65-F5344CB8AC3E}">
        <p14:creationId xmlns:p14="http://schemas.microsoft.com/office/powerpoint/2010/main" val="10028017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96</TotalTime>
  <Words>1429</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Engravers MT</vt:lpstr>
      <vt:lpstr>Gill Sans MT</vt:lpstr>
      <vt:lpstr>Imprint MT Shadow</vt:lpstr>
      <vt:lpstr>Symbol</vt:lpstr>
      <vt:lpstr>Times New Roman</vt:lpstr>
      <vt:lpstr>Wingdings</vt:lpstr>
      <vt:lpstr>Gallery</vt:lpstr>
      <vt:lpstr>Treecart</vt:lpstr>
      <vt:lpstr>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Treecart</dc:title>
  <dc:creator>Prashant Meshram</dc:creator>
  <cp:lastModifiedBy>Prashant Meshram</cp:lastModifiedBy>
  <cp:revision>11</cp:revision>
  <dcterms:created xsi:type="dcterms:W3CDTF">2024-03-04T14:23:44Z</dcterms:created>
  <dcterms:modified xsi:type="dcterms:W3CDTF">2024-03-04T16:00:43Z</dcterms:modified>
</cp:coreProperties>
</file>